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sldIdLst>
    <p:sldId id="256" r:id="rId2"/>
    <p:sldId id="257" r:id="rId3"/>
    <p:sldId id="260" r:id="rId4"/>
    <p:sldId id="262" r:id="rId5"/>
    <p:sldId id="263" r:id="rId6"/>
    <p:sldId id="265" r:id="rId7"/>
    <p:sldId id="269" r:id="rId8"/>
    <p:sldId id="268" r:id="rId9"/>
    <p:sldId id="270" r:id="rId10"/>
    <p:sldId id="264" r:id="rId11"/>
    <p:sldId id="266" r:id="rId12"/>
    <p:sldId id="26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23-Aug-23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23-Aug-23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23-Aug-23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8A87A34-81AB-432B-8DAE-1953F412C126}" type="datetimeFigureOut">
              <a:rPr lang="en-US" smtClean="0"/>
              <a:t>23-Aug-23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8A87A34-81AB-432B-8DAE-1953F412C126}" type="datetimeFigureOut">
              <a:rPr lang="en-US" smtClean="0"/>
              <a:t>23-Aug-23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48A87A34-81AB-432B-8DAE-1953F412C126}" type="datetimeFigureOut">
              <a:rPr lang="en-US" smtClean="0"/>
              <a:t>23-Aug-23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23-Aug-23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1" y="1300785"/>
            <a:ext cx="8705497" cy="2509213"/>
          </a:xfrm>
        </p:spPr>
        <p:txBody>
          <a:bodyPr/>
          <a:lstStyle/>
          <a:p>
            <a:r>
              <a:rPr lang="en-US" dirty="0"/>
              <a:t>CSE4501: Operating Systems</a:t>
            </a:r>
            <a:br>
              <a:rPr lang="en-US" dirty="0"/>
            </a:br>
            <a:r>
              <a:rPr lang="en-US" sz="2800" dirty="0"/>
              <a:t>Lecture 0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09998"/>
            <a:ext cx="8689526" cy="166352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entury" panose="02040604050505020304" pitchFamily="18" charset="0"/>
              </a:rPr>
              <a:t>Mohammad Ridwan Kabir (MRK) </a:t>
            </a:r>
          </a:p>
          <a:p>
            <a:r>
              <a:rPr lang="en-US" sz="1600">
                <a:solidFill>
                  <a:schemeClr val="tx2"/>
                </a:solidFill>
                <a:latin typeface="Century" panose="02040604050505020304" pitchFamily="18" charset="0"/>
              </a:rPr>
              <a:t>Assistant Professor</a:t>
            </a:r>
            <a:endParaRPr lang="en-US" sz="1600" dirty="0">
              <a:solidFill>
                <a:schemeClr val="tx2"/>
              </a:solidFill>
              <a:latin typeface="Century" panose="02040604050505020304" pitchFamily="18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entury" panose="02040604050505020304" pitchFamily="18" charset="0"/>
              </a:rPr>
              <a:t>Dept. of CSE, IUT</a:t>
            </a:r>
          </a:p>
        </p:txBody>
      </p:sp>
    </p:spTree>
    <p:extLst>
      <p:ext uri="{BB962C8B-B14F-4D97-AF65-F5344CB8AC3E}">
        <p14:creationId xmlns:p14="http://schemas.microsoft.com/office/powerpoint/2010/main" val="11874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9965240" cy="934791"/>
          </a:xfrm>
        </p:spPr>
        <p:txBody>
          <a:bodyPr/>
          <a:lstStyle/>
          <a:p>
            <a:r>
              <a:rPr lang="en-US" dirty="0"/>
              <a:t>Computing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4805" y="1622676"/>
            <a:ext cx="10363826" cy="34241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Client-Server Systems</a:t>
            </a:r>
          </a:p>
          <a:p>
            <a:pPr lvl="1"/>
            <a:r>
              <a:rPr lang="fr-FR" dirty="0"/>
              <a:t>Mail server/service</a:t>
            </a:r>
          </a:p>
          <a:p>
            <a:pPr lvl="1"/>
            <a:r>
              <a:rPr lang="fr-FR" dirty="0"/>
              <a:t>File server/service</a:t>
            </a:r>
          </a:p>
          <a:p>
            <a:pPr lvl="1"/>
            <a:r>
              <a:rPr lang="fr-FR" dirty="0" err="1"/>
              <a:t>Compute</a:t>
            </a:r>
            <a:r>
              <a:rPr lang="fr-FR" dirty="0"/>
              <a:t>-server system</a:t>
            </a:r>
            <a:endParaRPr lang="en-US" dirty="0"/>
          </a:p>
          <a:p>
            <a:r>
              <a:rPr lang="en-US" dirty="0"/>
              <a:t>Peer-to-Peer (P2P) Systems: </a:t>
            </a:r>
          </a:p>
          <a:p>
            <a:pPr lvl="1"/>
            <a:r>
              <a:rPr lang="en-US" dirty="0"/>
              <a:t>P2P computing or networking is a distributed application architecture that partitions tasks or work loads between peers. Peers are equally privileged, equipotent participants in the application.</a:t>
            </a:r>
          </a:p>
          <a:p>
            <a:pPr lvl="1"/>
            <a:r>
              <a:rPr lang="en-US" dirty="0"/>
              <a:t>Napster, Gnutella etc.</a:t>
            </a:r>
          </a:p>
          <a:p>
            <a:r>
              <a:rPr lang="en-US" dirty="0"/>
              <a:t>Web-based computing</a:t>
            </a:r>
          </a:p>
          <a:p>
            <a:r>
              <a:rPr lang="en-US" dirty="0"/>
              <a:t>Embedded and Mobile Systems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743" y="5283072"/>
            <a:ext cx="2262554" cy="80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098" y="5359278"/>
            <a:ext cx="1205645" cy="120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950" y="5359278"/>
            <a:ext cx="808639" cy="150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223" y="5334000"/>
            <a:ext cx="846992" cy="148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23" y="5334000"/>
            <a:ext cx="14478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11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functions of an 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Processes-process management</a:t>
            </a:r>
          </a:p>
          <a:p>
            <a:r>
              <a:rPr lang="en-US" dirty="0"/>
              <a:t>Storage-memory management</a:t>
            </a:r>
          </a:p>
          <a:p>
            <a:r>
              <a:rPr lang="en-US" dirty="0"/>
              <a:t>Data-file management</a:t>
            </a:r>
          </a:p>
          <a:p>
            <a:r>
              <a:rPr lang="en-US" dirty="0"/>
              <a:t>Input/output devices-i/o management</a:t>
            </a:r>
          </a:p>
        </p:txBody>
      </p:sp>
    </p:spTree>
    <p:extLst>
      <p:ext uri="{BB962C8B-B14F-4D97-AF65-F5344CB8AC3E}">
        <p14:creationId xmlns:p14="http://schemas.microsoft.com/office/powerpoint/2010/main" val="97175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functions of an 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Accounting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Utility software-calculator, calendar, find, clock, help etc.</a:t>
            </a:r>
          </a:p>
        </p:txBody>
      </p:sp>
    </p:spTree>
    <p:extLst>
      <p:ext uri="{BB962C8B-B14F-4D97-AF65-F5344CB8AC3E}">
        <p14:creationId xmlns:p14="http://schemas.microsoft.com/office/powerpoint/2010/main" val="304103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62140" y="2367092"/>
            <a:ext cx="8315459" cy="2166271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9917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58768"/>
          </a:xfrm>
        </p:spPr>
        <p:txBody>
          <a:bodyPr/>
          <a:lstStyle/>
          <a:p>
            <a:r>
              <a:rPr lang="en-US" dirty="0">
                <a:latin typeface="Centaur" panose="02030504050205020304" pitchFamily="18" charset="0"/>
              </a:rPr>
              <a:t>Reference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74" y="2367093"/>
            <a:ext cx="10363826" cy="2771578"/>
          </a:xfrm>
        </p:spPr>
        <p:txBody>
          <a:bodyPr/>
          <a:lstStyle/>
          <a:p>
            <a:r>
              <a:rPr lang="en-US" dirty="0"/>
              <a:t> </a:t>
            </a:r>
            <a:r>
              <a:rPr lang="en-US" dirty="0" err="1"/>
              <a:t>Silberschatz</a:t>
            </a:r>
            <a:r>
              <a:rPr lang="en-US" dirty="0"/>
              <a:t>, Galvin, and Gagne, Operating System Principles, 7th ed., Wiley, 2006</a:t>
            </a:r>
          </a:p>
          <a:p>
            <a:r>
              <a:rPr lang="en-US" dirty="0"/>
              <a:t> A. </a:t>
            </a:r>
            <a:r>
              <a:rPr lang="en-US" dirty="0" err="1"/>
              <a:t>Tanenbaum</a:t>
            </a:r>
            <a:r>
              <a:rPr lang="en-US" dirty="0"/>
              <a:t>, Operating Systems: Design and Implementation, 2nd ed., Prentice-Hall, 2001</a:t>
            </a:r>
          </a:p>
        </p:txBody>
      </p:sp>
    </p:spTree>
    <p:extLst>
      <p:ext uri="{BB962C8B-B14F-4D97-AF65-F5344CB8AC3E}">
        <p14:creationId xmlns:p14="http://schemas.microsoft.com/office/powerpoint/2010/main" val="245494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6793" y="1438211"/>
            <a:ext cx="817418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Course Outline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Operating Systems Overview and Introduction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Processes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Threads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CPU Scheduling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Process Synchronization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Deadlock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Memory Management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Virtual Memory 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314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A program that acts as an </a:t>
            </a:r>
            <a:r>
              <a:rPr lang="en-US" sz="2400" b="1" dirty="0"/>
              <a:t>intermediary</a:t>
            </a:r>
            <a:r>
              <a:rPr lang="en-US" sz="2400" dirty="0"/>
              <a:t> between a user of a computer and the computer hardware.</a:t>
            </a:r>
          </a:p>
          <a:p>
            <a:r>
              <a:rPr lang="en-US" sz="2400" dirty="0"/>
              <a:t>Operating system goals:</a:t>
            </a:r>
          </a:p>
          <a:p>
            <a:pPr lvl="1"/>
            <a:r>
              <a:rPr lang="en-US" sz="2400" dirty="0"/>
              <a:t>Execute user programs and make solving user problems </a:t>
            </a:r>
            <a:r>
              <a:rPr lang="en-US" sz="2400" b="1" dirty="0"/>
              <a:t>easier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Make the computer system </a:t>
            </a:r>
            <a:r>
              <a:rPr lang="en-US" sz="2400" b="1" dirty="0"/>
              <a:t>convenient</a:t>
            </a:r>
            <a:r>
              <a:rPr lang="en-US" sz="2400" dirty="0"/>
              <a:t> to use.</a:t>
            </a:r>
          </a:p>
          <a:p>
            <a:r>
              <a:rPr lang="en-US" sz="2400" dirty="0"/>
              <a:t>Use the computer hardware in an </a:t>
            </a:r>
            <a:r>
              <a:rPr lang="en-US" sz="2400" b="1" dirty="0"/>
              <a:t>efficient</a:t>
            </a:r>
            <a:r>
              <a:rPr lang="en-US" sz="2400" dirty="0"/>
              <a:t>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1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61020" y="1540615"/>
            <a:ext cx="10363826" cy="3424107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To understand what OS are, we must first understand how they have developed.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7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Single user single process </a:t>
            </a:r>
          </a:p>
          <a:p>
            <a:pPr lvl="1"/>
            <a:r>
              <a:rPr lang="en-US" sz="2400" dirty="0"/>
              <a:t>One User, One Task at a time</a:t>
            </a:r>
          </a:p>
          <a:p>
            <a:r>
              <a:rPr lang="en-US" sz="2800" dirty="0"/>
              <a:t>Batch Systems </a:t>
            </a:r>
          </a:p>
          <a:p>
            <a:pPr lvl="1"/>
            <a:r>
              <a:rPr lang="en-US" sz="2400" dirty="0"/>
              <a:t>Same type of processes batched together</a:t>
            </a:r>
          </a:p>
          <a:p>
            <a:r>
              <a:rPr lang="en-US" sz="2800" dirty="0"/>
              <a:t>Multi-Programmed Batched Systems </a:t>
            </a:r>
          </a:p>
          <a:p>
            <a:pPr lvl="1"/>
            <a:r>
              <a:rPr lang="en-US" sz="2400" dirty="0"/>
              <a:t>Batched processes distributed among processors</a:t>
            </a:r>
          </a:p>
          <a:p>
            <a:r>
              <a:rPr lang="en-US" sz="2800" dirty="0"/>
              <a:t>Time Sharing Systems </a:t>
            </a:r>
          </a:p>
          <a:p>
            <a:pPr lvl="1"/>
            <a:r>
              <a:rPr lang="en-US" sz="2400" dirty="0"/>
              <a:t>Shares Processor time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925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75F55"/>
                </a:solidFill>
              </a:rPr>
              <a:t>History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Personal-Computer Systems </a:t>
            </a:r>
          </a:p>
          <a:p>
            <a:pPr lvl="1"/>
            <a:r>
              <a:rPr lang="en-US" sz="2400" dirty="0"/>
              <a:t>PC </a:t>
            </a:r>
          </a:p>
          <a:p>
            <a:r>
              <a:rPr lang="en-US" sz="2800" dirty="0"/>
              <a:t>Parallel Systems </a:t>
            </a:r>
          </a:p>
          <a:p>
            <a:pPr lvl="1"/>
            <a:r>
              <a:rPr lang="en-US" sz="2400" dirty="0"/>
              <a:t>Multiple processors solve parts of a problem in parallel to give a combined output</a:t>
            </a:r>
          </a:p>
          <a:p>
            <a:r>
              <a:rPr lang="en-US" sz="2800" dirty="0"/>
              <a:t>Distributed Systems </a:t>
            </a:r>
          </a:p>
          <a:p>
            <a:pPr lvl="1"/>
            <a:r>
              <a:rPr lang="en-US" sz="2400" dirty="0"/>
              <a:t>Multiple processors handle multiple applications and/or users </a:t>
            </a:r>
          </a:p>
          <a:p>
            <a:pPr lvl="1"/>
            <a:r>
              <a:rPr lang="en-US" sz="2400" dirty="0"/>
              <a:t>Processors communicate via different communication lines.</a:t>
            </a:r>
          </a:p>
          <a:p>
            <a:r>
              <a:rPr lang="en-US" sz="2800" dirty="0"/>
              <a:t>Real-Time Systems </a:t>
            </a:r>
          </a:p>
          <a:p>
            <a:pPr lvl="1"/>
            <a:r>
              <a:rPr lang="en-US" sz="2400" dirty="0"/>
              <a:t>Responds to inputs as they arrive </a:t>
            </a:r>
          </a:p>
          <a:p>
            <a:pPr lvl="1"/>
            <a:r>
              <a:rPr lang="en-US" sz="2400" dirty="0"/>
              <a:t>Reduces the response time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3466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Computer-system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Single-processor systems :</a:t>
            </a:r>
          </a:p>
          <a:p>
            <a:r>
              <a:rPr lang="en-US" dirty="0"/>
              <a:t>Multiprocessor systems: </a:t>
            </a:r>
            <a:r>
              <a:rPr lang="en-US" sz="1600" dirty="0"/>
              <a:t>(Parallel system or tightly coupled system) </a:t>
            </a:r>
            <a:r>
              <a:rPr lang="en-US" dirty="0"/>
              <a:t>: </a:t>
            </a:r>
            <a:r>
              <a:rPr lang="en-US" sz="1600" dirty="0"/>
              <a:t>two types</a:t>
            </a:r>
          </a:p>
          <a:p>
            <a:pPr lvl="1"/>
            <a:r>
              <a:rPr lang="en-US" sz="3200" dirty="0"/>
              <a:t>Asymmetric multiprocessing</a:t>
            </a:r>
          </a:p>
          <a:p>
            <a:pPr lvl="1"/>
            <a:r>
              <a:rPr lang="en-US" sz="3200" dirty="0"/>
              <a:t>Symmetric multiprocessing(SMP)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3200" dirty="0"/>
              <a:t>Have three main advantages :-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800" dirty="0"/>
              <a:t>Increased throughput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800" dirty="0"/>
              <a:t>Economy of scale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800" dirty="0"/>
              <a:t>Increased reliability</a:t>
            </a:r>
          </a:p>
        </p:txBody>
      </p:sp>
    </p:spTree>
    <p:extLst>
      <p:ext uri="{BB962C8B-B14F-4D97-AF65-F5344CB8AC3E}">
        <p14:creationId xmlns:p14="http://schemas.microsoft.com/office/powerpoint/2010/main" val="290245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Computer-system architecture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61000950"/>
              </p:ext>
            </p:extLst>
          </p:nvPr>
        </p:nvGraphicFramePr>
        <p:xfrm>
          <a:off x="817563" y="1854197"/>
          <a:ext cx="10987750" cy="462668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84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5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186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Features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Asymmetric Multiprocessing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Symmetric Multiprocessing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8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CPUs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Multiple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Multiple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8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Architecture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Same</a:t>
                      </a:r>
                      <a:r>
                        <a:rPr lang="en-GB" sz="2400" baseline="0" dirty="0"/>
                        <a:t> or Different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Same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8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Address Space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Each CPU</a:t>
                      </a:r>
                      <a:r>
                        <a:rPr lang="en-GB" sz="2400" baseline="0" dirty="0"/>
                        <a:t> has own address space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CPU</a:t>
                      </a:r>
                      <a:r>
                        <a:rPr lang="en-GB" sz="2400" baseline="0" dirty="0"/>
                        <a:t> Share Memory Space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57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OS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Each CPU</a:t>
                      </a:r>
                      <a:r>
                        <a:rPr lang="en-GB" sz="2400" baseline="0" dirty="0"/>
                        <a:t> may or may not run an OS and the OS need not be same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Only one OS runs</a:t>
                      </a:r>
                      <a:r>
                        <a:rPr lang="en-GB" sz="2400" baseline="0" dirty="0"/>
                        <a:t> on all CPUs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8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Communication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Present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Present and it is normally</a:t>
                      </a:r>
                      <a:r>
                        <a:rPr lang="en-GB" sz="2400" baseline="0" dirty="0"/>
                        <a:t> shared memory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718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1409</TotalTime>
  <Words>443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Centaur</vt:lpstr>
      <vt:lpstr>Century</vt:lpstr>
      <vt:lpstr>Tw Cen MT</vt:lpstr>
      <vt:lpstr>Wingdings</vt:lpstr>
      <vt:lpstr>Wingdings 2</vt:lpstr>
      <vt:lpstr>Median</vt:lpstr>
      <vt:lpstr>CSE4501: Operating Systems Lecture 0 </vt:lpstr>
      <vt:lpstr>Reference Book</vt:lpstr>
      <vt:lpstr>PowerPoint Presentation</vt:lpstr>
      <vt:lpstr>What is an Operating System?</vt:lpstr>
      <vt:lpstr>PowerPoint Presentation</vt:lpstr>
      <vt:lpstr>History of OS</vt:lpstr>
      <vt:lpstr>History of OS</vt:lpstr>
      <vt:lpstr>Computer-system architecture</vt:lpstr>
      <vt:lpstr>Computer-system architecture</vt:lpstr>
      <vt:lpstr>Computing Environment</vt:lpstr>
      <vt:lpstr>Primary functions of an os</vt:lpstr>
      <vt:lpstr>Secondary functions of an 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CSE321: Operating Systems Lecture 0</dc:title>
  <dc:creator>Narzu Tarannum</dc:creator>
  <cp:lastModifiedBy>Mohammad Ridwan Kabir</cp:lastModifiedBy>
  <cp:revision>35</cp:revision>
  <dcterms:created xsi:type="dcterms:W3CDTF">2015-09-01T08:24:28Z</dcterms:created>
  <dcterms:modified xsi:type="dcterms:W3CDTF">2023-08-23T14:58:03Z</dcterms:modified>
</cp:coreProperties>
</file>