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60" r:id="rId3"/>
    <p:sldId id="268" r:id="rId4"/>
    <p:sldId id="261" r:id="rId5"/>
    <p:sldId id="262" r:id="rId6"/>
    <p:sldId id="269" r:id="rId7"/>
    <p:sldId id="265" r:id="rId8"/>
    <p:sldId id="258" r:id="rId9"/>
    <p:sldId id="266" r:id="rId10"/>
    <p:sldId id="259" r:id="rId11"/>
    <p:sldId id="263" r:id="rId12"/>
    <p:sldId id="270" r:id="rId13"/>
    <p:sldId id="264" r:id="rId14"/>
    <p:sldId id="271"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0"/>
  </p:normalViewPr>
  <p:slideViewPr>
    <p:cSldViewPr snapToGrid="0">
      <p:cViewPr varScale="1">
        <p:scale>
          <a:sx n="107" d="100"/>
          <a:sy n="107" d="100"/>
        </p:scale>
        <p:origin x="73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Users\macbookpro\Downloads\Dummy%20Data%20-%20Candidate%20Assessmen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macbookpro\Downloads\Dummy%20Data%20-%20Candidate%20Assessmen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macbookpro\Downloads\Dummy%20Data%20-%20Candidate%20Assessment.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[Dummy Data - Candidate Assessment.xlsx]market research pivot!PivotTable13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Top</a:t>
            </a:r>
            <a:r>
              <a:rPr lang="en-GB" baseline="0"/>
              <a:t> 10 competitors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lumMod val="20000"/>
              <a:lumOff val="80000"/>
            </a:schemeClr>
          </a:solidFill>
          <a:ln>
            <a:noFill/>
          </a:ln>
          <a:effectLst>
            <a:outerShdw blurRad="50800" dist="50800" dir="10564292"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lumMod val="20000"/>
              <a:lumOff val="80000"/>
            </a:schemeClr>
          </a:solidFill>
          <a:ln>
            <a:noFill/>
          </a:ln>
          <a:effectLst>
            <a:outerShdw blurRad="50800" dist="50800" dir="10564292"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lumMod val="20000"/>
              <a:lumOff val="80000"/>
            </a:schemeClr>
          </a:solidFill>
          <a:ln>
            <a:noFill/>
          </a:ln>
          <a:effectLst>
            <a:outerShdw blurRad="50800" dist="50800" dir="10564292"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'market research pivot'!$B$3</c:f>
              <c:strCache>
                <c:ptCount val="1"/>
                <c:pt idx="0">
                  <c:v>Total</c:v>
                </c:pt>
              </c:strCache>
            </c:strRef>
          </c:tx>
          <c:spPr>
            <a:solidFill>
              <a:schemeClr val="accent2">
                <a:lumMod val="20000"/>
                <a:lumOff val="80000"/>
              </a:schemeClr>
            </a:solidFill>
            <a:ln>
              <a:noFill/>
            </a:ln>
            <a:effectLst>
              <a:outerShdw blurRad="50800" dist="50800" dir="10564292" algn="ctr" rotWithShape="0">
                <a:srgbClr val="000000">
                  <a:alpha val="63000"/>
                </a:srgbClr>
              </a:outerShdw>
            </a:effectLst>
          </c:spPr>
          <c:invertIfNegative val="0"/>
          <c:cat>
            <c:strRef>
              <c:f>'market research pivot'!$A$4:$A$14</c:f>
              <c:strCache>
                <c:ptCount val="10"/>
                <c:pt idx="0">
                  <c:v>SUN*</c:v>
                </c:pt>
                <c:pt idx="1">
                  <c:v>U S V</c:v>
                </c:pt>
                <c:pt idx="2">
                  <c:v>GLENMARK PHARMA</c:v>
                </c:pt>
                <c:pt idx="3">
                  <c:v>MANKIND</c:v>
                </c:pt>
                <c:pt idx="4">
                  <c:v>ALEMBIC</c:v>
                </c:pt>
                <c:pt idx="5">
                  <c:v>LUPIN LIMITED</c:v>
                </c:pt>
                <c:pt idx="6">
                  <c:v>TORRENT PHARMA*</c:v>
                </c:pt>
                <c:pt idx="7">
                  <c:v>ARISTO PHARMA*</c:v>
                </c:pt>
                <c:pt idx="8">
                  <c:v>INTAS PHARMA*</c:v>
                </c:pt>
                <c:pt idx="9">
                  <c:v>MEDLEY PHARMA</c:v>
                </c:pt>
              </c:strCache>
            </c:strRef>
          </c:cat>
          <c:val>
            <c:numRef>
              <c:f>'market research pivot'!$B$4:$B$14</c:f>
              <c:numCache>
                <c:formatCode>General</c:formatCode>
                <c:ptCount val="10"/>
                <c:pt idx="0">
                  <c:v>308.16537000000011</c:v>
                </c:pt>
                <c:pt idx="1">
                  <c:v>159.5829717</c:v>
                </c:pt>
                <c:pt idx="2">
                  <c:v>78.420969299999925</c:v>
                </c:pt>
                <c:pt idx="3">
                  <c:v>76.136630850000003</c:v>
                </c:pt>
                <c:pt idx="4">
                  <c:v>74.783281350000095</c:v>
                </c:pt>
                <c:pt idx="5">
                  <c:v>73.609635300000207</c:v>
                </c:pt>
                <c:pt idx="6">
                  <c:v>66.710684550000053</c:v>
                </c:pt>
                <c:pt idx="7">
                  <c:v>63.844798049999987</c:v>
                </c:pt>
                <c:pt idx="8">
                  <c:v>58.724122199999996</c:v>
                </c:pt>
                <c:pt idx="9">
                  <c:v>35.108776349999999</c:v>
                </c:pt>
              </c:numCache>
            </c:numRef>
          </c:val>
          <c:extLst>
            <c:ext xmlns:c16="http://schemas.microsoft.com/office/drawing/2014/chart" uri="{C3380CC4-5D6E-409C-BE32-E72D297353CC}">
              <c16:uniqueId val="{00000000-3144-514C-A097-2D90B684F33F}"/>
            </c:ext>
          </c:extLst>
        </c:ser>
        <c:dLbls>
          <c:showLegendKey val="0"/>
          <c:showVal val="0"/>
          <c:showCatName val="0"/>
          <c:showSerName val="0"/>
          <c:showPercent val="0"/>
          <c:showBubbleSize val="0"/>
        </c:dLbls>
        <c:gapWidth val="219"/>
        <c:overlap val="-27"/>
        <c:axId val="514474416"/>
        <c:axId val="1026168495"/>
      </c:barChart>
      <c:catAx>
        <c:axId val="514474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6168495"/>
        <c:crosses val="autoZero"/>
        <c:auto val="1"/>
        <c:lblAlgn val="ctr"/>
        <c:lblOffset val="100"/>
        <c:noMultiLvlLbl val="0"/>
      </c:catAx>
      <c:valAx>
        <c:axId val="10261684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4474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[Dummy Data - Candidate Assessment.xlsx]market research pivot!PivotTable18</c:name>
    <c:fmtId val="7"/>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areaChart>
        <c:grouping val="stacked"/>
        <c:varyColors val="0"/>
        <c:ser>
          <c:idx val="0"/>
          <c:order val="0"/>
          <c:tx>
            <c:strRef>
              <c:f>'market research pivot'!$H$20</c:f>
              <c:strCache>
                <c:ptCount val="1"/>
                <c:pt idx="0">
                  <c:v>Average of Doctor Missed %</c:v>
                </c:pt>
              </c:strCache>
            </c:strRef>
          </c:tx>
          <c:spPr>
            <a:solidFill>
              <a:schemeClr val="accent1"/>
            </a:solidFill>
            <a:ln>
              <a:noFill/>
            </a:ln>
            <a:effectLst/>
          </c:spPr>
          <c:cat>
            <c:strRef>
              <c:f>'market research pivot'!$G$21:$G$31</c:f>
              <c:strCache>
                <c:ptCount val="10"/>
                <c:pt idx="0">
                  <c:v>Jan</c:v>
                </c:pt>
                <c:pt idx="1">
                  <c:v>Feb</c:v>
                </c:pt>
                <c:pt idx="2">
                  <c:v>Mar</c:v>
                </c:pt>
                <c:pt idx="3">
                  <c:v>Apr</c:v>
                </c:pt>
                <c:pt idx="4">
                  <c:v>May</c:v>
                </c:pt>
                <c:pt idx="5">
                  <c:v>Jun</c:v>
                </c:pt>
                <c:pt idx="6">
                  <c:v>Jul</c:v>
                </c:pt>
                <c:pt idx="7">
                  <c:v>Aug</c:v>
                </c:pt>
                <c:pt idx="8">
                  <c:v>Sep</c:v>
                </c:pt>
                <c:pt idx="9">
                  <c:v>Oct</c:v>
                </c:pt>
              </c:strCache>
            </c:strRef>
          </c:cat>
          <c:val>
            <c:numRef>
              <c:f>'market research pivot'!$H$21:$H$31</c:f>
              <c:numCache>
                <c:formatCode>0%</c:formatCode>
                <c:ptCount val="10"/>
                <c:pt idx="0">
                  <c:v>0.16562286924823957</c:v>
                </c:pt>
                <c:pt idx="1">
                  <c:v>0.11973991530848976</c:v>
                </c:pt>
                <c:pt idx="2">
                  <c:v>7.7360924144743756E-2</c:v>
                </c:pt>
                <c:pt idx="3">
                  <c:v>5.19486944799731E-2</c:v>
                </c:pt>
                <c:pt idx="4">
                  <c:v>4.4468589544854428E-2</c:v>
                </c:pt>
                <c:pt idx="5">
                  <c:v>3.752864820500168E-2</c:v>
                </c:pt>
                <c:pt idx="6">
                  <c:v>2.696778439621219E-2</c:v>
                </c:pt>
                <c:pt idx="7">
                  <c:v>2.2131409351880307E-2</c:v>
                </c:pt>
                <c:pt idx="8">
                  <c:v>1.6238272956119511E-2</c:v>
                </c:pt>
                <c:pt idx="9">
                  <c:v>5.1187337591044185E-2</c:v>
                </c:pt>
              </c:numCache>
            </c:numRef>
          </c:val>
          <c:extLst>
            <c:ext xmlns:c16="http://schemas.microsoft.com/office/drawing/2014/chart" uri="{C3380CC4-5D6E-409C-BE32-E72D297353CC}">
              <c16:uniqueId val="{00000000-B808-184D-9205-2C55D4E03CD3}"/>
            </c:ext>
          </c:extLst>
        </c:ser>
        <c:ser>
          <c:idx val="1"/>
          <c:order val="1"/>
          <c:tx>
            <c:strRef>
              <c:f>'market research pivot'!$I$20</c:f>
              <c:strCache>
                <c:ptCount val="1"/>
                <c:pt idx="0">
                  <c:v>Average of Doctor Frequency Coverage %</c:v>
                </c:pt>
              </c:strCache>
            </c:strRef>
          </c:tx>
          <c:spPr>
            <a:solidFill>
              <a:schemeClr val="accent2"/>
            </a:solidFill>
            <a:ln>
              <a:noFill/>
            </a:ln>
            <a:effectLst/>
          </c:spPr>
          <c:cat>
            <c:strRef>
              <c:f>'market research pivot'!$G$21:$G$31</c:f>
              <c:strCache>
                <c:ptCount val="10"/>
                <c:pt idx="0">
                  <c:v>Jan</c:v>
                </c:pt>
                <c:pt idx="1">
                  <c:v>Feb</c:v>
                </c:pt>
                <c:pt idx="2">
                  <c:v>Mar</c:v>
                </c:pt>
                <c:pt idx="3">
                  <c:v>Apr</c:v>
                </c:pt>
                <c:pt idx="4">
                  <c:v>May</c:v>
                </c:pt>
                <c:pt idx="5">
                  <c:v>Jun</c:v>
                </c:pt>
                <c:pt idx="6">
                  <c:v>Jul</c:v>
                </c:pt>
                <c:pt idx="7">
                  <c:v>Aug</c:v>
                </c:pt>
                <c:pt idx="8">
                  <c:v>Sep</c:v>
                </c:pt>
                <c:pt idx="9">
                  <c:v>Oct</c:v>
                </c:pt>
              </c:strCache>
            </c:strRef>
          </c:cat>
          <c:val>
            <c:numRef>
              <c:f>'market research pivot'!$I$21:$I$31</c:f>
              <c:numCache>
                <c:formatCode>0%</c:formatCode>
                <c:ptCount val="10"/>
                <c:pt idx="0">
                  <c:v>0.4800660063643552</c:v>
                </c:pt>
                <c:pt idx="1">
                  <c:v>0.60704840822775474</c:v>
                </c:pt>
                <c:pt idx="2">
                  <c:v>0.70407078142363921</c:v>
                </c:pt>
                <c:pt idx="3">
                  <c:v>0.6868282362744772</c:v>
                </c:pt>
                <c:pt idx="4">
                  <c:v>0.7951152635305806</c:v>
                </c:pt>
                <c:pt idx="5">
                  <c:v>0.84772280117382814</c:v>
                </c:pt>
                <c:pt idx="6">
                  <c:v>0.76813630391846177</c:v>
                </c:pt>
                <c:pt idx="7">
                  <c:v>0.89506182361863018</c:v>
                </c:pt>
                <c:pt idx="8">
                  <c:v>0.88598135034964931</c:v>
                </c:pt>
                <c:pt idx="9">
                  <c:v>0.62187120988103195</c:v>
                </c:pt>
              </c:numCache>
            </c:numRef>
          </c:val>
          <c:extLst>
            <c:ext xmlns:c16="http://schemas.microsoft.com/office/drawing/2014/chart" uri="{C3380CC4-5D6E-409C-BE32-E72D297353CC}">
              <c16:uniqueId val="{00000001-B808-184D-9205-2C55D4E03CD3}"/>
            </c:ext>
          </c:extLst>
        </c:ser>
        <c:dLbls>
          <c:showLegendKey val="0"/>
          <c:showVal val="0"/>
          <c:showCatName val="0"/>
          <c:showSerName val="0"/>
          <c:showPercent val="0"/>
          <c:showBubbleSize val="0"/>
        </c:dLbls>
        <c:axId val="1263511407"/>
        <c:axId val="1262835359"/>
      </c:areaChart>
      <c:barChart>
        <c:barDir val="col"/>
        <c:grouping val="clustered"/>
        <c:varyColors val="0"/>
        <c:ser>
          <c:idx val="2"/>
          <c:order val="2"/>
          <c:tx>
            <c:strRef>
              <c:f>'market research pivot'!$J$20</c:f>
              <c:strCache>
                <c:ptCount val="1"/>
                <c:pt idx="0">
                  <c:v>Average of Doctor Coverage %</c:v>
                </c:pt>
              </c:strCache>
            </c:strRef>
          </c:tx>
          <c:spPr>
            <a:solidFill>
              <a:schemeClr val="accent3"/>
            </a:solidFill>
            <a:ln>
              <a:noFill/>
            </a:ln>
            <a:effectLst/>
          </c:spPr>
          <c:invertIfNegative val="0"/>
          <c:cat>
            <c:strRef>
              <c:f>'market research pivot'!$G$21:$G$31</c:f>
              <c:strCache>
                <c:ptCount val="10"/>
                <c:pt idx="0">
                  <c:v>Jan</c:v>
                </c:pt>
                <c:pt idx="1">
                  <c:v>Feb</c:v>
                </c:pt>
                <c:pt idx="2">
                  <c:v>Mar</c:v>
                </c:pt>
                <c:pt idx="3">
                  <c:v>Apr</c:v>
                </c:pt>
                <c:pt idx="4">
                  <c:v>May</c:v>
                </c:pt>
                <c:pt idx="5">
                  <c:v>Jun</c:v>
                </c:pt>
                <c:pt idx="6">
                  <c:v>Jul</c:v>
                </c:pt>
                <c:pt idx="7">
                  <c:v>Aug</c:v>
                </c:pt>
                <c:pt idx="8">
                  <c:v>Sep</c:v>
                </c:pt>
                <c:pt idx="9">
                  <c:v>Oct</c:v>
                </c:pt>
              </c:strCache>
            </c:strRef>
          </c:cat>
          <c:val>
            <c:numRef>
              <c:f>'market research pivot'!$J$21:$J$31</c:f>
              <c:numCache>
                <c:formatCode>0%</c:formatCode>
                <c:ptCount val="10"/>
                <c:pt idx="0">
                  <c:v>0.83437713075176123</c:v>
                </c:pt>
                <c:pt idx="1">
                  <c:v>0.8802600846915104</c:v>
                </c:pt>
                <c:pt idx="2">
                  <c:v>0.92263907585525706</c:v>
                </c:pt>
                <c:pt idx="3">
                  <c:v>0.94805130552002714</c:v>
                </c:pt>
                <c:pt idx="4">
                  <c:v>0.95553141045514489</c:v>
                </c:pt>
                <c:pt idx="5">
                  <c:v>0.96247135179499954</c:v>
                </c:pt>
                <c:pt idx="6">
                  <c:v>0.97303221560378961</c:v>
                </c:pt>
                <c:pt idx="7">
                  <c:v>0.97786859064812104</c:v>
                </c:pt>
                <c:pt idx="8">
                  <c:v>0.98376172704388198</c:v>
                </c:pt>
                <c:pt idx="9">
                  <c:v>0.94881266240895668</c:v>
                </c:pt>
              </c:numCache>
            </c:numRef>
          </c:val>
          <c:extLst>
            <c:ext xmlns:c16="http://schemas.microsoft.com/office/drawing/2014/chart" uri="{C3380CC4-5D6E-409C-BE32-E72D297353CC}">
              <c16:uniqueId val="{00000002-B808-184D-9205-2C55D4E03CD3}"/>
            </c:ext>
          </c:extLst>
        </c:ser>
        <c:dLbls>
          <c:showLegendKey val="0"/>
          <c:showVal val="0"/>
          <c:showCatName val="0"/>
          <c:showSerName val="0"/>
          <c:showPercent val="0"/>
          <c:showBubbleSize val="0"/>
        </c:dLbls>
        <c:gapWidth val="150"/>
        <c:axId val="1263511407"/>
        <c:axId val="1262835359"/>
      </c:barChart>
      <c:catAx>
        <c:axId val="12635114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2835359"/>
        <c:crosses val="autoZero"/>
        <c:auto val="1"/>
        <c:lblAlgn val="ctr"/>
        <c:lblOffset val="100"/>
        <c:noMultiLvlLbl val="0"/>
      </c:catAx>
      <c:valAx>
        <c:axId val="126283535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351140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[Dummy Data - Candidate Assessment.xlsx]market research pivot!PivotTable20</c:name>
    <c:fmtId val="3"/>
  </c:pivotSource>
  <c:chart>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strRef>
              <c:f>'market research pivot'!$L$20:$L$21</c:f>
              <c:strCache>
                <c:ptCount val="1"/>
                <c:pt idx="0">
                  <c:v>2021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'market research pivot'!$K$22:$K$33</c:f>
              <c:strCache>
                <c:ptCount val="11"/>
                <c:pt idx="0">
                  <c:v>1</c:v>
                </c:pt>
                <c:pt idx="1">
                  <c:v>2</c:v>
                </c:pt>
                <c:pt idx="2">
                  <c:v>3</c:v>
                </c:pt>
                <c:pt idx="3">
                  <c:v>4</c:v>
                </c:pt>
                <c:pt idx="4">
                  <c:v>5</c:v>
                </c:pt>
                <c:pt idx="5">
                  <c:v>6</c:v>
                </c:pt>
                <c:pt idx="6">
                  <c:v>7</c:v>
                </c:pt>
                <c:pt idx="7">
                  <c:v>8</c:v>
                </c:pt>
                <c:pt idx="8">
                  <c:v>9</c:v>
                </c:pt>
                <c:pt idx="9">
                  <c:v>10</c:v>
                </c:pt>
                <c:pt idx="10">
                  <c:v>11</c:v>
                </c:pt>
              </c:strCache>
            </c:strRef>
          </c:cat>
          <c:val>
            <c:numRef>
              <c:f>'market research pivot'!$L$22:$L$33</c:f>
              <c:numCache>
                <c:formatCode>General</c:formatCode>
                <c:ptCount val="11"/>
                <c:pt idx="0">
                  <c:v>12301268.504999992</c:v>
                </c:pt>
                <c:pt idx="1">
                  <c:v>12171377.835000003</c:v>
                </c:pt>
                <c:pt idx="2">
                  <c:v>10714470.600000009</c:v>
                </c:pt>
                <c:pt idx="3">
                  <c:v>11928611.070000006</c:v>
                </c:pt>
                <c:pt idx="4">
                  <c:v>12914194.560000008</c:v>
                </c:pt>
                <c:pt idx="5">
                  <c:v>11354907.599999996</c:v>
                </c:pt>
                <c:pt idx="6">
                  <c:v>12330775.350000031</c:v>
                </c:pt>
                <c:pt idx="7">
                  <c:v>11988103.725000089</c:v>
                </c:pt>
                <c:pt idx="8">
                  <c:v>12584926.200000083</c:v>
                </c:pt>
                <c:pt idx="9">
                  <c:v>12745903.080000123</c:v>
                </c:pt>
                <c:pt idx="10">
                  <c:v>14588405.655000176</c:v>
                </c:pt>
              </c:numCache>
            </c:numRef>
          </c:val>
          <c:smooth val="0"/>
          <c:extLst>
            <c:ext xmlns:c16="http://schemas.microsoft.com/office/drawing/2014/chart" uri="{C3380CC4-5D6E-409C-BE32-E72D297353CC}">
              <c16:uniqueId val="{00000000-DB1C-3242-9FD5-1C2347419560}"/>
            </c:ext>
          </c:extLst>
        </c:ser>
        <c:ser>
          <c:idx val="1"/>
          <c:order val="1"/>
          <c:tx>
            <c:strRef>
              <c:f>'market research pivot'!$M$20:$M$21</c:f>
              <c:strCache>
                <c:ptCount val="1"/>
                <c:pt idx="0">
                  <c:v>2022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'market research pivot'!$K$22:$K$33</c:f>
              <c:strCache>
                <c:ptCount val="11"/>
                <c:pt idx="0">
                  <c:v>1</c:v>
                </c:pt>
                <c:pt idx="1">
                  <c:v>2</c:v>
                </c:pt>
                <c:pt idx="2">
                  <c:v>3</c:v>
                </c:pt>
                <c:pt idx="3">
                  <c:v>4</c:v>
                </c:pt>
                <c:pt idx="4">
                  <c:v>5</c:v>
                </c:pt>
                <c:pt idx="5">
                  <c:v>6</c:v>
                </c:pt>
                <c:pt idx="6">
                  <c:v>7</c:v>
                </c:pt>
                <c:pt idx="7">
                  <c:v>8</c:v>
                </c:pt>
                <c:pt idx="8">
                  <c:v>9</c:v>
                </c:pt>
                <c:pt idx="9">
                  <c:v>10</c:v>
                </c:pt>
                <c:pt idx="10">
                  <c:v>11</c:v>
                </c:pt>
              </c:strCache>
            </c:strRef>
          </c:cat>
          <c:val>
            <c:numRef>
              <c:f>'market research pivot'!$M$22:$M$33</c:f>
              <c:numCache>
                <c:formatCode>General</c:formatCode>
                <c:ptCount val="11"/>
                <c:pt idx="0">
                  <c:v>14531740.005000161</c:v>
                </c:pt>
                <c:pt idx="1">
                  <c:v>13398383.355000133</c:v>
                </c:pt>
                <c:pt idx="2">
                  <c:v>11448122.640000079</c:v>
                </c:pt>
                <c:pt idx="3">
                  <c:v>14236240.575000169</c:v>
                </c:pt>
                <c:pt idx="4">
                  <c:v>13327619.850000188</c:v>
                </c:pt>
                <c:pt idx="5">
                  <c:v>12529516.27500009</c:v>
                </c:pt>
                <c:pt idx="6">
                  <c:v>13951455.390000077</c:v>
                </c:pt>
                <c:pt idx="7">
                  <c:v>15234141.765000025</c:v>
                </c:pt>
                <c:pt idx="8">
                  <c:v>14828765.489999954</c:v>
                </c:pt>
                <c:pt idx="9">
                  <c:v>14289682.12499989</c:v>
                </c:pt>
                <c:pt idx="10">
                  <c:v>13890914.354999967</c:v>
                </c:pt>
              </c:numCache>
            </c:numRef>
          </c:val>
          <c:smooth val="0"/>
          <c:extLst>
            <c:ext xmlns:c16="http://schemas.microsoft.com/office/drawing/2014/chart" uri="{C3380CC4-5D6E-409C-BE32-E72D297353CC}">
              <c16:uniqueId val="{00000001-DB1C-3242-9FD5-1C2347419560}"/>
            </c:ext>
          </c:extLst>
        </c:ser>
        <c:dLbls>
          <c:showLegendKey val="0"/>
          <c:showVal val="0"/>
          <c:showCatName val="0"/>
          <c:showSerName val="0"/>
          <c:showPercent val="0"/>
          <c:showBubbleSize val="0"/>
        </c:dLbls>
        <c:marker val="1"/>
        <c:smooth val="0"/>
        <c:axId val="1311396527"/>
        <c:axId val="1521300735"/>
      </c:lineChart>
      <c:catAx>
        <c:axId val="13113965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1300735"/>
        <c:crosses val="autoZero"/>
        <c:auto val="1"/>
        <c:lblAlgn val="ctr"/>
        <c:lblOffset val="100"/>
        <c:noMultiLvlLbl val="0"/>
      </c:catAx>
      <c:valAx>
        <c:axId val="15213007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139652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3.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7/23/25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7/23/25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7/23/25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7/23/25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7/23/25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7/23/25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7/23/25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B6F9F-B4BF-ADFA-D00B-536543D8CB98}"/>
              </a:ext>
            </a:extLst>
          </p:cNvPr>
          <p:cNvSpPr>
            <a:spLocks noGrp="1"/>
          </p:cNvSpPr>
          <p:nvPr>
            <p:ph type="title"/>
          </p:nvPr>
        </p:nvSpPr>
        <p:spPr/>
        <p:txBody>
          <a:bodyPr/>
          <a:lstStyle/>
          <a:p>
            <a:r>
              <a:rPr lang="en-US" dirty="0"/>
              <a:t>Market Research Analysis</a:t>
            </a:r>
          </a:p>
        </p:txBody>
      </p:sp>
      <p:sp>
        <p:nvSpPr>
          <p:cNvPr id="3" name="Content Placeholder 2">
            <a:extLst>
              <a:ext uri="{FF2B5EF4-FFF2-40B4-BE49-F238E27FC236}">
                <a16:creationId xmlns:a16="http://schemas.microsoft.com/office/drawing/2014/main" id="{09FAC10E-ADCB-17CC-AB48-C77072727D0E}"/>
              </a:ext>
            </a:extLst>
          </p:cNvPr>
          <p:cNvSpPr>
            <a:spLocks noGrp="1"/>
          </p:cNvSpPr>
          <p:nvPr>
            <p:ph idx="1"/>
          </p:nvPr>
        </p:nvSpPr>
        <p:spPr/>
        <p:txBody>
          <a:bodyPr/>
          <a:lstStyle/>
          <a:p>
            <a:pPr marL="0" indent="0">
              <a:buNone/>
            </a:pPr>
            <a:r>
              <a:rPr lang="en-IN" dirty="0"/>
              <a:t>Who are your main competitors ?</a:t>
            </a:r>
          </a:p>
          <a:p>
            <a:pPr marL="0" indent="0">
              <a:buNone/>
            </a:pPr>
            <a:r>
              <a:rPr lang="en-IN" dirty="0"/>
              <a:t>What are their strengths and weaknesses ?</a:t>
            </a:r>
          </a:p>
          <a:p>
            <a:pPr marL="0" indent="0">
              <a:buNone/>
            </a:pPr>
            <a:r>
              <a:rPr lang="en-IN" dirty="0"/>
              <a:t>How do their sales compare to Ours ?</a:t>
            </a:r>
          </a:p>
        </p:txBody>
      </p:sp>
    </p:spTree>
    <p:extLst>
      <p:ext uri="{BB962C8B-B14F-4D97-AF65-F5344CB8AC3E}">
        <p14:creationId xmlns:p14="http://schemas.microsoft.com/office/powerpoint/2010/main" val="1802292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07549-5929-007F-1E34-C110C7B25703}"/>
              </a:ext>
            </a:extLst>
          </p:cNvPr>
          <p:cNvSpPr>
            <a:spLocks noGrp="1"/>
          </p:cNvSpPr>
          <p:nvPr>
            <p:ph type="title"/>
          </p:nvPr>
        </p:nvSpPr>
        <p:spPr/>
        <p:txBody>
          <a:bodyPr/>
          <a:lstStyle/>
          <a:p>
            <a:r>
              <a:rPr lang="en-US" dirty="0"/>
              <a:t>Our SALES</a:t>
            </a:r>
          </a:p>
        </p:txBody>
      </p:sp>
      <p:sp>
        <p:nvSpPr>
          <p:cNvPr id="3" name="Content Placeholder 2">
            <a:extLst>
              <a:ext uri="{FF2B5EF4-FFF2-40B4-BE49-F238E27FC236}">
                <a16:creationId xmlns:a16="http://schemas.microsoft.com/office/drawing/2014/main" id="{00ADB9C6-C697-F108-A5A7-84E821484463}"/>
              </a:ext>
            </a:extLst>
          </p:cNvPr>
          <p:cNvSpPr>
            <a:spLocks noGrp="1"/>
          </p:cNvSpPr>
          <p:nvPr>
            <p:ph idx="1"/>
          </p:nvPr>
        </p:nvSpPr>
        <p:spPr/>
        <p:txBody>
          <a:bodyPr/>
          <a:lstStyle/>
          <a:p>
            <a:r>
              <a:rPr lang="en-IN" dirty="0"/>
              <a:t>What are our sales trends over time ?</a:t>
            </a:r>
          </a:p>
          <a:p>
            <a:r>
              <a:rPr lang="en-IN" dirty="0"/>
              <a:t>Which products or services are performing best ?</a:t>
            </a:r>
          </a:p>
        </p:txBody>
      </p:sp>
    </p:spTree>
    <p:extLst>
      <p:ext uri="{BB962C8B-B14F-4D97-AF65-F5344CB8AC3E}">
        <p14:creationId xmlns:p14="http://schemas.microsoft.com/office/powerpoint/2010/main" val="3902773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9FDB3AF7-1F52-4FC7-8B5D-4804290ED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33672"/>
            <a:ext cx="12192000" cy="2624329"/>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76" name="Picture 2">
            <a:extLst>
              <a:ext uri="{FF2B5EF4-FFF2-40B4-BE49-F238E27FC236}">
                <a16:creationId xmlns:a16="http://schemas.microsoft.com/office/drawing/2014/main" id="{99983362-16AE-4C35-B8B4-A44269F9A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grpSp>
        <p:nvGrpSpPr>
          <p:cNvPr id="77" name="Group 76">
            <a:extLst>
              <a:ext uri="{FF2B5EF4-FFF2-40B4-BE49-F238E27FC236}">
                <a16:creationId xmlns:a16="http://schemas.microsoft.com/office/drawing/2014/main" id="{97B65CB7-C3FE-4A14-B3D0-FCAA23163E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78" name="Group 77">
              <a:extLst>
                <a:ext uri="{FF2B5EF4-FFF2-40B4-BE49-F238E27FC236}">
                  <a16:creationId xmlns:a16="http://schemas.microsoft.com/office/drawing/2014/main" id="{22337C59-670F-4A54-B796-84E9409F6B2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79" name="Rectangle 5">
                <a:extLst>
                  <a:ext uri="{FF2B5EF4-FFF2-40B4-BE49-F238E27FC236}">
                    <a16:creationId xmlns:a16="http://schemas.microsoft.com/office/drawing/2014/main" id="{2184AF08-C10A-46EA-A0FE-588D9A86AA8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80" name="Freeform 6">
                <a:extLst>
                  <a:ext uri="{FF2B5EF4-FFF2-40B4-BE49-F238E27FC236}">
                    <a16:creationId xmlns:a16="http://schemas.microsoft.com/office/drawing/2014/main" id="{093E945C-A145-4651-8BF2-810F092BC8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1" name="Freeform 7">
                <a:extLst>
                  <a:ext uri="{FF2B5EF4-FFF2-40B4-BE49-F238E27FC236}">
                    <a16:creationId xmlns:a16="http://schemas.microsoft.com/office/drawing/2014/main" id="{0558A9C1-CCDF-4769-A073-918CB1B64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2" name="Freeform 8">
                <a:extLst>
                  <a:ext uri="{FF2B5EF4-FFF2-40B4-BE49-F238E27FC236}">
                    <a16:creationId xmlns:a16="http://schemas.microsoft.com/office/drawing/2014/main" id="{B968F6B2-92D9-430B-8BF3-238336654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3" name="Freeform 9">
                <a:extLst>
                  <a:ext uri="{FF2B5EF4-FFF2-40B4-BE49-F238E27FC236}">
                    <a16:creationId xmlns:a16="http://schemas.microsoft.com/office/drawing/2014/main" id="{7D8EFF8D-2C75-487B-B5A8-B92451D779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4" name="Freeform 10">
                <a:extLst>
                  <a:ext uri="{FF2B5EF4-FFF2-40B4-BE49-F238E27FC236}">
                    <a16:creationId xmlns:a16="http://schemas.microsoft.com/office/drawing/2014/main" id="{2243FD42-6568-40B6-858F-FC2EF397AB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5" name="Freeform 11">
                <a:extLst>
                  <a:ext uri="{FF2B5EF4-FFF2-40B4-BE49-F238E27FC236}">
                    <a16:creationId xmlns:a16="http://schemas.microsoft.com/office/drawing/2014/main" id="{25FD840B-417C-4716-B651-C884AB2449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6" name="Freeform 12">
                <a:extLst>
                  <a:ext uri="{FF2B5EF4-FFF2-40B4-BE49-F238E27FC236}">
                    <a16:creationId xmlns:a16="http://schemas.microsoft.com/office/drawing/2014/main" id="{9A4AA5C8-7365-474D-BD7E-1C8D0E5C86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7" name="Freeform 13">
                <a:extLst>
                  <a:ext uri="{FF2B5EF4-FFF2-40B4-BE49-F238E27FC236}">
                    <a16:creationId xmlns:a16="http://schemas.microsoft.com/office/drawing/2014/main" id="{1028206C-2727-4012-A90B-77D283E19F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8" name="Freeform 14">
                <a:extLst>
                  <a:ext uri="{FF2B5EF4-FFF2-40B4-BE49-F238E27FC236}">
                    <a16:creationId xmlns:a16="http://schemas.microsoft.com/office/drawing/2014/main" id="{C7DC5830-C893-44B1-A077-DC081D0F98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9" name="Freeform 15">
                <a:extLst>
                  <a:ext uri="{FF2B5EF4-FFF2-40B4-BE49-F238E27FC236}">
                    <a16:creationId xmlns:a16="http://schemas.microsoft.com/office/drawing/2014/main" id="{0EFBEC17-9A04-478C-B3D7-F0458FA3E2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0" name="Line 16">
                <a:extLst>
                  <a:ext uri="{FF2B5EF4-FFF2-40B4-BE49-F238E27FC236}">
                    <a16:creationId xmlns:a16="http://schemas.microsoft.com/office/drawing/2014/main" id="{B265112B-A546-46CB-939F-EE5FC64D9A5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91" name="Freeform 17">
                <a:extLst>
                  <a:ext uri="{FF2B5EF4-FFF2-40B4-BE49-F238E27FC236}">
                    <a16:creationId xmlns:a16="http://schemas.microsoft.com/office/drawing/2014/main" id="{6B124BA2-F125-4953-B5AA-9AA94587A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18">
                <a:extLst>
                  <a:ext uri="{FF2B5EF4-FFF2-40B4-BE49-F238E27FC236}">
                    <a16:creationId xmlns:a16="http://schemas.microsoft.com/office/drawing/2014/main" id="{2F2454F3-6600-44C5-BEF0-98B2A48AD8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2" name="Freeform 19">
                <a:extLst>
                  <a:ext uri="{FF2B5EF4-FFF2-40B4-BE49-F238E27FC236}">
                    <a16:creationId xmlns:a16="http://schemas.microsoft.com/office/drawing/2014/main" id="{EB7D5281-9399-49F6-A23A-E29882CE5D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1" name="Freeform 20">
                <a:extLst>
                  <a:ext uri="{FF2B5EF4-FFF2-40B4-BE49-F238E27FC236}">
                    <a16:creationId xmlns:a16="http://schemas.microsoft.com/office/drawing/2014/main" id="{4E063C23-C874-4935-A2EE-D177AC31B1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3" name="Rectangle 21">
                <a:extLst>
                  <a:ext uri="{FF2B5EF4-FFF2-40B4-BE49-F238E27FC236}">
                    <a16:creationId xmlns:a16="http://schemas.microsoft.com/office/drawing/2014/main" id="{9247FC0E-B207-4129-90EE-CF9019EAF8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43" name="Freeform 22">
                <a:extLst>
                  <a:ext uri="{FF2B5EF4-FFF2-40B4-BE49-F238E27FC236}">
                    <a16:creationId xmlns:a16="http://schemas.microsoft.com/office/drawing/2014/main" id="{6D7B9A75-EEE3-45E0-BCD2-AC455BA15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4" name="Freeform 23">
                <a:extLst>
                  <a:ext uri="{FF2B5EF4-FFF2-40B4-BE49-F238E27FC236}">
                    <a16:creationId xmlns:a16="http://schemas.microsoft.com/office/drawing/2014/main" id="{5D858DB7-D775-47E2-BE37-66FEF2DD54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5" name="Freeform 24">
                <a:extLst>
                  <a:ext uri="{FF2B5EF4-FFF2-40B4-BE49-F238E27FC236}">
                    <a16:creationId xmlns:a16="http://schemas.microsoft.com/office/drawing/2014/main" id="{78917B15-CCBE-4FAF-AF82-2E63C5FE40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6" name="Freeform 25">
                <a:extLst>
                  <a:ext uri="{FF2B5EF4-FFF2-40B4-BE49-F238E27FC236}">
                    <a16:creationId xmlns:a16="http://schemas.microsoft.com/office/drawing/2014/main" id="{4E6C3AF2-7797-4A99-B63D-E1CA690733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7" name="Freeform 26">
                <a:extLst>
                  <a:ext uri="{FF2B5EF4-FFF2-40B4-BE49-F238E27FC236}">
                    <a16:creationId xmlns:a16="http://schemas.microsoft.com/office/drawing/2014/main" id="{7A824205-8396-4F7F-AD5C-69BBD4834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8" name="Freeform 27">
                <a:extLst>
                  <a:ext uri="{FF2B5EF4-FFF2-40B4-BE49-F238E27FC236}">
                    <a16:creationId xmlns:a16="http://schemas.microsoft.com/office/drawing/2014/main" id="{39B23340-C1C8-464F-904F-7478B83F6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9" name="Freeform 28">
                <a:extLst>
                  <a:ext uri="{FF2B5EF4-FFF2-40B4-BE49-F238E27FC236}">
                    <a16:creationId xmlns:a16="http://schemas.microsoft.com/office/drawing/2014/main" id="{7D8E5E81-89A1-45D2-81DF-664EDEBC8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0" name="Freeform 29">
                <a:extLst>
                  <a:ext uri="{FF2B5EF4-FFF2-40B4-BE49-F238E27FC236}">
                    <a16:creationId xmlns:a16="http://schemas.microsoft.com/office/drawing/2014/main" id="{69B86481-2D49-407E-9E05-657ECFC004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1" name="Freeform 30">
                <a:extLst>
                  <a:ext uri="{FF2B5EF4-FFF2-40B4-BE49-F238E27FC236}">
                    <a16:creationId xmlns:a16="http://schemas.microsoft.com/office/drawing/2014/main" id="{169AFB82-7406-4E81-AE36-870C6B9C4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2" name="Freeform 31">
                <a:extLst>
                  <a:ext uri="{FF2B5EF4-FFF2-40B4-BE49-F238E27FC236}">
                    <a16:creationId xmlns:a16="http://schemas.microsoft.com/office/drawing/2014/main" id="{18E229EF-ABC5-4360-8663-B052B02D2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grpSp>
          <p:nvGrpSpPr>
            <p:cNvPr id="103" name="Group 102">
              <a:extLst>
                <a:ext uri="{FF2B5EF4-FFF2-40B4-BE49-F238E27FC236}">
                  <a16:creationId xmlns:a16="http://schemas.microsoft.com/office/drawing/2014/main" id="{73EC19A3-1B4D-4193-90B5-8042696471B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04" name="Freeform 32">
                <a:extLst>
                  <a:ext uri="{FF2B5EF4-FFF2-40B4-BE49-F238E27FC236}">
                    <a16:creationId xmlns:a16="http://schemas.microsoft.com/office/drawing/2014/main" id="{BD7591BD-BC5E-4744-912C-6C42EB0204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5" name="Freeform 33">
                <a:extLst>
                  <a:ext uri="{FF2B5EF4-FFF2-40B4-BE49-F238E27FC236}">
                    <a16:creationId xmlns:a16="http://schemas.microsoft.com/office/drawing/2014/main" id="{DC050995-C62E-401C-823F-CB7D156417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6" name="Freeform 34">
                <a:extLst>
                  <a:ext uri="{FF2B5EF4-FFF2-40B4-BE49-F238E27FC236}">
                    <a16:creationId xmlns:a16="http://schemas.microsoft.com/office/drawing/2014/main" id="{549B874B-72E9-4BB1-ABF2-7883446583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7" name="Freeform 35">
                <a:extLst>
                  <a:ext uri="{FF2B5EF4-FFF2-40B4-BE49-F238E27FC236}">
                    <a16:creationId xmlns:a16="http://schemas.microsoft.com/office/drawing/2014/main" id="{D2A70290-19F4-42FB-8FD4-08F372AD2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8" name="Freeform 36">
                <a:extLst>
                  <a:ext uri="{FF2B5EF4-FFF2-40B4-BE49-F238E27FC236}">
                    <a16:creationId xmlns:a16="http://schemas.microsoft.com/office/drawing/2014/main" id="{0BE086E3-6715-4BA0-92D4-FFDEF29A4E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9" name="Freeform 37">
                <a:extLst>
                  <a:ext uri="{FF2B5EF4-FFF2-40B4-BE49-F238E27FC236}">
                    <a16:creationId xmlns:a16="http://schemas.microsoft.com/office/drawing/2014/main" id="{367D92F7-0C3B-4AA7-9723-0760B3638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0" name="Freeform 38">
                <a:extLst>
                  <a:ext uri="{FF2B5EF4-FFF2-40B4-BE49-F238E27FC236}">
                    <a16:creationId xmlns:a16="http://schemas.microsoft.com/office/drawing/2014/main" id="{E710C654-11A4-485C-BE80-640A07F5B9E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1" name="Freeform 39">
                <a:extLst>
                  <a:ext uri="{FF2B5EF4-FFF2-40B4-BE49-F238E27FC236}">
                    <a16:creationId xmlns:a16="http://schemas.microsoft.com/office/drawing/2014/main" id="{8BDA2610-3945-4B52-BBE0-8F31BCFA7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2" name="Freeform 40">
                <a:extLst>
                  <a:ext uri="{FF2B5EF4-FFF2-40B4-BE49-F238E27FC236}">
                    <a16:creationId xmlns:a16="http://schemas.microsoft.com/office/drawing/2014/main" id="{50F00F46-4C04-4D7F-AECE-F93A5E17A9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3" name="Rectangle 41">
                <a:extLst>
                  <a:ext uri="{FF2B5EF4-FFF2-40B4-BE49-F238E27FC236}">
                    <a16:creationId xmlns:a16="http://schemas.microsoft.com/office/drawing/2014/main" id="{8C266885-7331-485C-A13C-CED4D0205E9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grpSp>
      <p:sp useBgFill="1">
        <p:nvSpPr>
          <p:cNvPr id="114" name="Rectangle 113">
            <a:extLst>
              <a:ext uri="{FF2B5EF4-FFF2-40B4-BE49-F238E27FC236}">
                <a16:creationId xmlns:a16="http://schemas.microsoft.com/office/drawing/2014/main" id="{3A24221C-670F-4411-AC01-F9F88CB3D7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233674"/>
          </a:xfrm>
          <a:prstGeom prst="rect">
            <a:avLst/>
          </a:prstGeom>
          <a:ln>
            <a:noFill/>
          </a:ln>
          <a:effectLst>
            <a:innerShdw blurRad="63500" dist="38100" dir="54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5" name="Picture 2">
            <a:extLst>
              <a:ext uri="{FF2B5EF4-FFF2-40B4-BE49-F238E27FC236}">
                <a16:creationId xmlns:a16="http://schemas.microsoft.com/office/drawing/2014/main" id="{96BD1BD4-F5F9-4A91-81EA-5923E1AEE6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4210051"/>
            <a:ext cx="12195179" cy="2647949"/>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EC12EB54-97C0-CF20-6773-F886CCA64932}"/>
              </a:ext>
            </a:extLst>
          </p:cNvPr>
          <p:cNvSpPr>
            <a:spLocks noGrp="1"/>
          </p:cNvSpPr>
          <p:nvPr>
            <p:ph type="title"/>
          </p:nvPr>
        </p:nvSpPr>
        <p:spPr>
          <a:xfrm>
            <a:off x="1074506" y="4571999"/>
            <a:ext cx="9905998" cy="1190848"/>
          </a:xfrm>
        </p:spPr>
        <p:txBody>
          <a:bodyPr anchor="ctr">
            <a:normAutofit/>
          </a:bodyPr>
          <a:lstStyle/>
          <a:p>
            <a:pPr algn="ctr"/>
            <a:r>
              <a:rPr lang="en-US" sz="4000">
                <a:solidFill>
                  <a:srgbClr val="FFFFFF"/>
                </a:solidFill>
              </a:rPr>
              <a:t>Our Sales Trend for 2021 and 2022</a:t>
            </a:r>
          </a:p>
        </p:txBody>
      </p:sp>
      <p:graphicFrame>
        <p:nvGraphicFramePr>
          <p:cNvPr id="4" name="Content Placeholder 3">
            <a:extLst>
              <a:ext uri="{FF2B5EF4-FFF2-40B4-BE49-F238E27FC236}">
                <a16:creationId xmlns:a16="http://schemas.microsoft.com/office/drawing/2014/main" id="{F943A3F6-7507-066A-3813-895A838ABB3F}"/>
              </a:ext>
            </a:extLst>
          </p:cNvPr>
          <p:cNvGraphicFramePr>
            <a:graphicFrameLocks noGrp="1"/>
          </p:cNvGraphicFramePr>
          <p:nvPr>
            <p:ph idx="1"/>
            <p:extLst>
              <p:ext uri="{D42A27DB-BD31-4B8C-83A1-F6EECF244321}">
                <p14:modId xmlns:p14="http://schemas.microsoft.com/office/powerpoint/2010/main" val="1119492953"/>
              </p:ext>
            </p:extLst>
          </p:nvPr>
        </p:nvGraphicFramePr>
        <p:xfrm>
          <a:off x="947357" y="958321"/>
          <a:ext cx="10288967" cy="228852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40238904"/>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F1855-4406-CB77-F1E3-4ED564DB075E}"/>
              </a:ext>
            </a:extLst>
          </p:cNvPr>
          <p:cNvSpPr>
            <a:spLocks noGrp="1"/>
          </p:cNvSpPr>
          <p:nvPr>
            <p:ph type="title"/>
          </p:nvPr>
        </p:nvSpPr>
        <p:spPr/>
        <p:txBody>
          <a:bodyPr/>
          <a:lstStyle/>
          <a:p>
            <a:r>
              <a:rPr lang="en-US" dirty="0"/>
              <a:t>Insights:</a:t>
            </a:r>
            <a:br>
              <a:rPr lang="en-US" dirty="0"/>
            </a:br>
            <a:endParaRPr lang="en-US" dirty="0"/>
          </a:p>
        </p:txBody>
      </p:sp>
      <p:sp>
        <p:nvSpPr>
          <p:cNvPr id="3" name="Content Placeholder 2">
            <a:extLst>
              <a:ext uri="{FF2B5EF4-FFF2-40B4-BE49-F238E27FC236}">
                <a16:creationId xmlns:a16="http://schemas.microsoft.com/office/drawing/2014/main" id="{A115970C-CE0C-7BB3-4809-CED14F3222F0}"/>
              </a:ext>
            </a:extLst>
          </p:cNvPr>
          <p:cNvSpPr>
            <a:spLocks noGrp="1"/>
          </p:cNvSpPr>
          <p:nvPr>
            <p:ph idx="1"/>
          </p:nvPr>
        </p:nvSpPr>
        <p:spPr>
          <a:xfrm>
            <a:off x="820778" y="1476556"/>
            <a:ext cx="9905999" cy="3541714"/>
          </a:xfrm>
        </p:spPr>
        <p:txBody>
          <a:bodyPr>
            <a:noAutofit/>
          </a:bodyPr>
          <a:lstStyle/>
          <a:p>
            <a:pPr algn="l">
              <a:buFont typeface="+mj-lt"/>
              <a:buAutoNum type="arabicPeriod"/>
            </a:pPr>
            <a:r>
              <a:rPr lang="en-IN" sz="1400" b="1" i="0" u="none" strike="noStrike" dirty="0">
                <a:effectLst/>
              </a:rPr>
              <a:t>Year-over-Year Growth</a:t>
            </a:r>
            <a:r>
              <a:rPr lang="en-IN" sz="1400" b="0" i="0" u="none" strike="noStrike" dirty="0">
                <a:effectLst/>
              </a:rPr>
              <a:t>:</a:t>
            </a:r>
          </a:p>
          <a:p>
            <a:pPr marL="742950" lvl="1" indent="-285750" algn="l">
              <a:buFont typeface="+mj-lt"/>
              <a:buAutoNum type="arabicPeriod"/>
            </a:pPr>
            <a:r>
              <a:rPr lang="en-IN" sz="1400" b="0" i="0" u="none" strike="noStrike" dirty="0">
                <a:effectLst/>
              </a:rPr>
              <a:t>The overall sales have increased from </a:t>
            </a:r>
            <a:r>
              <a:rPr lang="en-IN" sz="1400" b="1" i="0" u="none" strike="noStrike" dirty="0">
                <a:effectLst/>
              </a:rPr>
              <a:t>135,622,944.20</a:t>
            </a:r>
            <a:r>
              <a:rPr lang="en-IN" sz="1400" b="0" i="0" u="none" strike="noStrike" dirty="0">
                <a:effectLst/>
              </a:rPr>
              <a:t> in 2021 to </a:t>
            </a:r>
            <a:r>
              <a:rPr lang="en-IN" sz="1400" b="1" i="0" u="none" strike="noStrike" dirty="0">
                <a:effectLst/>
              </a:rPr>
              <a:t>151,666,581.80</a:t>
            </a:r>
            <a:r>
              <a:rPr lang="en-IN" sz="1400" b="0" i="0" u="none" strike="noStrike" dirty="0">
                <a:effectLst/>
              </a:rPr>
              <a:t> in 2022, showing a year-over-year growth of approximately </a:t>
            </a:r>
            <a:r>
              <a:rPr lang="en-IN" sz="1400" b="1" i="0" u="none" strike="noStrike" dirty="0">
                <a:effectLst/>
              </a:rPr>
              <a:t>11.82%</a:t>
            </a:r>
            <a:r>
              <a:rPr lang="en-IN" sz="1400" b="0" i="0" u="none" strike="noStrike" dirty="0">
                <a:effectLst/>
              </a:rPr>
              <a:t>. This indicates a positive trend in sales performance.</a:t>
            </a:r>
          </a:p>
          <a:p>
            <a:pPr algn="l">
              <a:buFont typeface="+mj-lt"/>
              <a:buAutoNum type="arabicPeriod"/>
            </a:pPr>
            <a:r>
              <a:rPr lang="en-IN" sz="1400" b="1" i="0" u="none" strike="noStrike" dirty="0">
                <a:effectLst/>
              </a:rPr>
              <a:t>Monthly Sales Trends</a:t>
            </a:r>
            <a:r>
              <a:rPr lang="en-IN" sz="1400" b="0" i="0" u="none" strike="noStrike" dirty="0">
                <a:effectLst/>
              </a:rPr>
              <a:t>:</a:t>
            </a:r>
          </a:p>
          <a:p>
            <a:pPr marL="742950" lvl="1" indent="-285750" algn="l">
              <a:buFont typeface="+mj-lt"/>
              <a:buAutoNum type="arabicPeriod"/>
            </a:pPr>
            <a:r>
              <a:rPr lang="en-IN" sz="1400" b="0" i="0" u="none" strike="noStrike" dirty="0">
                <a:effectLst/>
              </a:rPr>
              <a:t>Most months in 2022 have shown an increase in sales compared to 2021. For example:</a:t>
            </a:r>
          </a:p>
          <a:p>
            <a:pPr marL="1143000" lvl="2" indent="-228600" algn="l">
              <a:buFont typeface="+mj-lt"/>
              <a:buAutoNum type="arabicPeriod"/>
            </a:pPr>
            <a:r>
              <a:rPr lang="en-IN" sz="1400" b="1" i="0" u="none" strike="noStrike" dirty="0">
                <a:effectLst/>
              </a:rPr>
              <a:t>August</a:t>
            </a:r>
            <a:r>
              <a:rPr lang="en-IN" sz="1400" b="0" i="0" u="none" strike="noStrike" dirty="0">
                <a:effectLst/>
              </a:rPr>
              <a:t> (Row 8) saw a significant increase from </a:t>
            </a:r>
            <a:r>
              <a:rPr lang="en-IN" sz="1400" b="1" i="0" u="none" strike="noStrike" dirty="0">
                <a:effectLst/>
              </a:rPr>
              <a:t>11,988,103.73</a:t>
            </a:r>
            <a:r>
              <a:rPr lang="en-IN" sz="1400" b="0" i="0" u="none" strike="noStrike" dirty="0">
                <a:effectLst/>
              </a:rPr>
              <a:t> in 2021 to </a:t>
            </a:r>
            <a:r>
              <a:rPr lang="en-IN" sz="1400" b="1" i="0" u="none" strike="noStrike" dirty="0">
                <a:effectLst/>
              </a:rPr>
              <a:t>15,234,141.77</a:t>
            </a:r>
            <a:r>
              <a:rPr lang="en-IN" sz="1400" b="0" i="0" u="none" strike="noStrike" dirty="0">
                <a:effectLst/>
              </a:rPr>
              <a:t> in 2022, indicating a substantial growth of around </a:t>
            </a:r>
            <a:r>
              <a:rPr lang="en-IN" sz="1400" b="1" i="0" u="none" strike="noStrike" dirty="0">
                <a:effectLst/>
              </a:rPr>
              <a:t>27.13%</a:t>
            </a:r>
            <a:r>
              <a:rPr lang="en-IN" sz="1400" b="0" i="0" u="none" strike="noStrike" dirty="0">
                <a:effectLst/>
              </a:rPr>
              <a:t>.</a:t>
            </a:r>
          </a:p>
          <a:p>
            <a:pPr marL="1143000" lvl="2" indent="-228600" algn="l">
              <a:buFont typeface="+mj-lt"/>
              <a:buAutoNum type="arabicPeriod"/>
            </a:pPr>
            <a:r>
              <a:rPr lang="en-IN" sz="1400" b="1" i="0" u="none" strike="noStrike" dirty="0">
                <a:effectLst/>
              </a:rPr>
              <a:t>January</a:t>
            </a:r>
            <a:r>
              <a:rPr lang="en-IN" sz="1400" b="0" i="0" u="none" strike="noStrike" dirty="0">
                <a:effectLst/>
              </a:rPr>
              <a:t> (Row 1) and </a:t>
            </a:r>
            <a:r>
              <a:rPr lang="en-IN" sz="1400" b="1" i="0" u="none" strike="noStrike" dirty="0">
                <a:effectLst/>
              </a:rPr>
              <a:t>September</a:t>
            </a:r>
            <a:r>
              <a:rPr lang="en-IN" sz="1400" b="0" i="0" u="none" strike="noStrike" dirty="0">
                <a:effectLst/>
              </a:rPr>
              <a:t> (Row 9) also had notable increases, with </a:t>
            </a:r>
            <a:r>
              <a:rPr lang="en-IN" sz="1400" b="1" i="0" u="none" strike="noStrike" dirty="0">
                <a:effectLst/>
              </a:rPr>
              <a:t>18.13%</a:t>
            </a:r>
            <a:r>
              <a:rPr lang="en-IN" sz="1400" b="0" i="0" u="none" strike="noStrike" dirty="0">
                <a:effectLst/>
              </a:rPr>
              <a:t> and </a:t>
            </a:r>
            <a:r>
              <a:rPr lang="en-IN" sz="1400" b="1" i="0" u="none" strike="noStrike" dirty="0">
                <a:effectLst/>
              </a:rPr>
              <a:t>17.77%</a:t>
            </a:r>
            <a:r>
              <a:rPr lang="en-IN" sz="1400" b="0" i="0" u="none" strike="noStrike" dirty="0">
                <a:effectLst/>
              </a:rPr>
              <a:t>growth, respectively.</a:t>
            </a:r>
          </a:p>
          <a:p>
            <a:pPr algn="l">
              <a:buFont typeface="+mj-lt"/>
              <a:buAutoNum type="arabicPeriod"/>
            </a:pPr>
            <a:r>
              <a:rPr lang="en-IN" sz="1400" b="1" i="0" u="none" strike="noStrike" dirty="0">
                <a:effectLst/>
              </a:rPr>
              <a:t>Months with Sales Decline</a:t>
            </a:r>
            <a:r>
              <a:rPr lang="en-IN" sz="1400" b="0" i="0" u="none" strike="noStrike" dirty="0">
                <a:effectLst/>
              </a:rPr>
              <a:t>:</a:t>
            </a:r>
          </a:p>
          <a:p>
            <a:pPr marL="742950" lvl="1" indent="-285750" algn="l">
              <a:buFont typeface="+mj-lt"/>
              <a:buAutoNum type="arabicPeriod"/>
            </a:pPr>
            <a:r>
              <a:rPr lang="en-IN" sz="1400" b="0" i="0" u="none" strike="noStrike" dirty="0">
                <a:effectLst/>
              </a:rPr>
              <a:t>Only </a:t>
            </a:r>
            <a:r>
              <a:rPr lang="en-IN" sz="1400" b="1" i="0" u="none" strike="noStrike" dirty="0">
                <a:effectLst/>
              </a:rPr>
              <a:t>November</a:t>
            </a:r>
            <a:r>
              <a:rPr lang="en-IN" sz="1400" b="0" i="0" u="none" strike="noStrike" dirty="0">
                <a:effectLst/>
              </a:rPr>
              <a:t> (Row 11) showed a decline in sales from </a:t>
            </a:r>
            <a:r>
              <a:rPr lang="en-IN" sz="1400" b="1" i="0" u="none" strike="noStrike" dirty="0">
                <a:effectLst/>
              </a:rPr>
              <a:t>14,588,405.66</a:t>
            </a:r>
            <a:r>
              <a:rPr lang="en-IN" sz="1400" b="0" i="0" u="none" strike="noStrike" dirty="0">
                <a:effectLst/>
              </a:rPr>
              <a:t> in 2021 to </a:t>
            </a:r>
            <a:r>
              <a:rPr lang="en-IN" sz="1400" b="1" i="0" u="none" strike="noStrike" dirty="0">
                <a:effectLst/>
              </a:rPr>
              <a:t>13,890,914.36</a:t>
            </a:r>
            <a:r>
              <a:rPr lang="en-IN" sz="1400" b="0" i="0" u="none" strike="noStrike" dirty="0">
                <a:effectLst/>
              </a:rPr>
              <a:t> in 2022, which is a decrease of around </a:t>
            </a:r>
            <a:r>
              <a:rPr lang="en-IN" sz="1400" b="1" i="0" u="none" strike="noStrike" dirty="0">
                <a:effectLst/>
              </a:rPr>
              <a:t>4.79%</a:t>
            </a:r>
            <a:r>
              <a:rPr lang="en-IN" sz="1400" b="0" i="0" u="none" strike="noStrike" dirty="0">
                <a:effectLst/>
              </a:rPr>
              <a:t>. This could be due to seasonal changes, market conditions, or other factors that should be investigated.</a:t>
            </a:r>
          </a:p>
          <a:p>
            <a:pPr algn="l">
              <a:buFont typeface="+mj-lt"/>
              <a:buAutoNum type="arabicPeriod"/>
            </a:pPr>
            <a:r>
              <a:rPr lang="en-IN" sz="1400" b="1" i="0" u="none" strike="noStrike" dirty="0">
                <a:effectLst/>
              </a:rPr>
              <a:t>Consistent Sales Performance</a:t>
            </a:r>
            <a:r>
              <a:rPr lang="en-IN" sz="1400" b="0" i="0" u="none" strike="noStrike" dirty="0">
                <a:effectLst/>
              </a:rPr>
              <a:t>:</a:t>
            </a:r>
          </a:p>
          <a:p>
            <a:pPr marL="742950" lvl="1" indent="-285750" algn="l">
              <a:buFont typeface="+mj-lt"/>
              <a:buAutoNum type="arabicPeriod"/>
            </a:pPr>
            <a:r>
              <a:rPr lang="en-IN" sz="1400" b="0" i="0" u="none" strike="noStrike" dirty="0">
                <a:effectLst/>
              </a:rPr>
              <a:t>Sales figures for other months, such as </a:t>
            </a:r>
            <a:r>
              <a:rPr lang="en-IN" sz="1400" b="1" i="0" u="none" strike="noStrike" dirty="0">
                <a:effectLst/>
              </a:rPr>
              <a:t>April</a:t>
            </a:r>
            <a:r>
              <a:rPr lang="en-IN" sz="1400" b="0" i="0" u="none" strike="noStrike" dirty="0">
                <a:effectLst/>
              </a:rPr>
              <a:t> (Row 4) and </a:t>
            </a:r>
            <a:r>
              <a:rPr lang="en-IN" sz="1400" b="1" i="0" u="none" strike="noStrike" dirty="0">
                <a:effectLst/>
              </a:rPr>
              <a:t>October</a:t>
            </a:r>
            <a:r>
              <a:rPr lang="en-IN" sz="1400" b="0" i="0" u="none" strike="noStrike" dirty="0">
                <a:effectLst/>
              </a:rPr>
              <a:t> (Row 10), showed relatively consistent performance with moderate growth from 2021 to 2022, suggesting steady market conditions or effective sales strategies during these periods.</a:t>
            </a:r>
          </a:p>
          <a:p>
            <a:endParaRPr lang="en-US" sz="1400" dirty="0"/>
          </a:p>
        </p:txBody>
      </p:sp>
    </p:spTree>
    <p:extLst>
      <p:ext uri="{BB962C8B-B14F-4D97-AF65-F5344CB8AC3E}">
        <p14:creationId xmlns:p14="http://schemas.microsoft.com/office/powerpoint/2010/main" val="2196100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3B92AF-DE67-E6F5-D327-8496B63F7A18}"/>
              </a:ext>
            </a:extLst>
          </p:cNvPr>
          <p:cNvSpPr>
            <a:spLocks noGrp="1"/>
          </p:cNvSpPr>
          <p:nvPr>
            <p:ph type="title"/>
          </p:nvPr>
        </p:nvSpPr>
        <p:spPr>
          <a:xfrm>
            <a:off x="1141413" y="618518"/>
            <a:ext cx="9905998" cy="1478570"/>
          </a:xfrm>
        </p:spPr>
        <p:txBody>
          <a:bodyPr>
            <a:normAutofit/>
          </a:bodyPr>
          <a:lstStyle/>
          <a:p>
            <a:r>
              <a:rPr lang="en-US" dirty="0"/>
              <a:t>Product wise sales</a:t>
            </a:r>
          </a:p>
        </p:txBody>
      </p:sp>
      <p:graphicFrame>
        <p:nvGraphicFramePr>
          <p:cNvPr id="4" name="Content Placeholder 3">
            <a:extLst>
              <a:ext uri="{FF2B5EF4-FFF2-40B4-BE49-F238E27FC236}">
                <a16:creationId xmlns:a16="http://schemas.microsoft.com/office/drawing/2014/main" id="{1A932DDF-A11A-5B68-0E41-8FE936B12A6E}"/>
              </a:ext>
            </a:extLst>
          </p:cNvPr>
          <p:cNvGraphicFramePr>
            <a:graphicFrameLocks noGrp="1"/>
          </p:cNvGraphicFramePr>
          <p:nvPr>
            <p:ph idx="1"/>
            <p:extLst>
              <p:ext uri="{D42A27DB-BD31-4B8C-83A1-F6EECF244321}">
                <p14:modId xmlns:p14="http://schemas.microsoft.com/office/powerpoint/2010/main" val="2245264277"/>
              </p:ext>
            </p:extLst>
          </p:nvPr>
        </p:nvGraphicFramePr>
        <p:xfrm>
          <a:off x="1141411" y="2510094"/>
          <a:ext cx="9906000" cy="3446208"/>
        </p:xfrm>
        <a:graphic>
          <a:graphicData uri="http://schemas.openxmlformats.org/drawingml/2006/table">
            <a:tbl>
              <a:tblPr firstRow="1" bandRow="1">
                <a:tableStyleId>{5C22544A-7EE6-4342-B048-85BDC9FD1C3A}</a:tableStyleId>
              </a:tblPr>
              <a:tblGrid>
                <a:gridCol w="6293959">
                  <a:extLst>
                    <a:ext uri="{9D8B030D-6E8A-4147-A177-3AD203B41FA5}">
                      <a16:colId xmlns:a16="http://schemas.microsoft.com/office/drawing/2014/main" val="945312744"/>
                    </a:ext>
                  </a:extLst>
                </a:gridCol>
                <a:gridCol w="3612041">
                  <a:extLst>
                    <a:ext uri="{9D8B030D-6E8A-4147-A177-3AD203B41FA5}">
                      <a16:colId xmlns:a16="http://schemas.microsoft.com/office/drawing/2014/main" val="4175009139"/>
                    </a:ext>
                  </a:extLst>
                </a:gridCol>
              </a:tblGrid>
              <a:tr h="574368">
                <a:tc>
                  <a:txBody>
                    <a:bodyPr/>
                    <a:lstStyle/>
                    <a:p>
                      <a:pPr algn="l" fontAlgn="b"/>
                      <a:r>
                        <a:rPr lang="en-IN" sz="3000" u="none" strike="noStrike">
                          <a:effectLst/>
                        </a:rPr>
                        <a:t>products</a:t>
                      </a:r>
                      <a:endParaRPr lang="en-IN" sz="3000" b="1" i="0" u="none" strike="noStrike">
                        <a:solidFill>
                          <a:srgbClr val="000000"/>
                        </a:solidFill>
                        <a:effectLst/>
                        <a:latin typeface="Calibri" panose="020F0502020204030204" pitchFamily="34" charset="0"/>
                      </a:endParaRPr>
                    </a:p>
                  </a:txBody>
                  <a:tcPr marL="25596" marR="25596" marT="25596" marB="0" anchor="b"/>
                </a:tc>
                <a:tc>
                  <a:txBody>
                    <a:bodyPr/>
                    <a:lstStyle/>
                    <a:p>
                      <a:pPr algn="l" fontAlgn="b"/>
                      <a:r>
                        <a:rPr lang="en-IN" sz="3000" u="none" strike="noStrike">
                          <a:effectLst/>
                        </a:rPr>
                        <a:t>total sales</a:t>
                      </a:r>
                      <a:endParaRPr lang="en-IN" sz="3000" b="1" i="0" u="none" strike="noStrike">
                        <a:solidFill>
                          <a:srgbClr val="000000"/>
                        </a:solidFill>
                        <a:effectLst/>
                        <a:latin typeface="Calibri" panose="020F0502020204030204" pitchFamily="34" charset="0"/>
                      </a:endParaRPr>
                    </a:p>
                  </a:txBody>
                  <a:tcPr marL="25596" marR="25596" marT="25596" marB="0" anchor="b"/>
                </a:tc>
                <a:extLst>
                  <a:ext uri="{0D108BD9-81ED-4DB2-BD59-A6C34878D82A}">
                    <a16:rowId xmlns:a16="http://schemas.microsoft.com/office/drawing/2014/main" val="3137383703"/>
                  </a:ext>
                </a:extLst>
              </a:tr>
              <a:tr h="574368">
                <a:tc>
                  <a:txBody>
                    <a:bodyPr/>
                    <a:lstStyle/>
                    <a:p>
                      <a:pPr algn="l" fontAlgn="b"/>
                      <a:r>
                        <a:rPr lang="en-IN" sz="3000" u="none" strike="noStrike">
                          <a:effectLst/>
                        </a:rPr>
                        <a:t>Xo Tronic 50 Tabs 15T</a:t>
                      </a:r>
                      <a:endParaRPr lang="en-IN" sz="3000" b="0" i="0" u="none" strike="noStrike">
                        <a:solidFill>
                          <a:srgbClr val="000000"/>
                        </a:solidFill>
                        <a:effectLst/>
                        <a:latin typeface="Calibri" panose="020F0502020204030204" pitchFamily="34" charset="0"/>
                      </a:endParaRPr>
                    </a:p>
                  </a:txBody>
                  <a:tcPr marL="25596" marR="25596" marT="25596" marB="0" anchor="b"/>
                </a:tc>
                <a:tc>
                  <a:txBody>
                    <a:bodyPr/>
                    <a:lstStyle/>
                    <a:p>
                      <a:pPr algn="r" fontAlgn="b"/>
                      <a:r>
                        <a:rPr lang="en-IN" sz="3000" u="none" strike="noStrike">
                          <a:effectLst/>
                        </a:rPr>
                        <a:t>178400033.5</a:t>
                      </a:r>
                      <a:endParaRPr lang="en-IN" sz="3000" b="0" i="0" u="none" strike="noStrike">
                        <a:solidFill>
                          <a:srgbClr val="000000"/>
                        </a:solidFill>
                        <a:effectLst/>
                        <a:latin typeface="Calibri" panose="020F0502020204030204" pitchFamily="34" charset="0"/>
                      </a:endParaRPr>
                    </a:p>
                  </a:txBody>
                  <a:tcPr marL="25596" marR="25596" marT="25596" marB="0" anchor="b"/>
                </a:tc>
                <a:extLst>
                  <a:ext uri="{0D108BD9-81ED-4DB2-BD59-A6C34878D82A}">
                    <a16:rowId xmlns:a16="http://schemas.microsoft.com/office/drawing/2014/main" val="2081700192"/>
                  </a:ext>
                </a:extLst>
              </a:tr>
              <a:tr h="574368">
                <a:tc>
                  <a:txBody>
                    <a:bodyPr/>
                    <a:lstStyle/>
                    <a:p>
                      <a:pPr algn="l" fontAlgn="b"/>
                      <a:r>
                        <a:rPr lang="en-IN" sz="3000" u="none" strike="noStrike">
                          <a:effectLst/>
                        </a:rPr>
                        <a:t>Xo Tronic 25 Tabs 15T</a:t>
                      </a:r>
                      <a:endParaRPr lang="en-IN" sz="3000" b="0" i="0" u="none" strike="noStrike">
                        <a:solidFill>
                          <a:srgbClr val="000000"/>
                        </a:solidFill>
                        <a:effectLst/>
                        <a:latin typeface="Calibri" panose="020F0502020204030204" pitchFamily="34" charset="0"/>
                      </a:endParaRPr>
                    </a:p>
                  </a:txBody>
                  <a:tcPr marL="25596" marR="25596" marT="25596" marB="0" anchor="b"/>
                </a:tc>
                <a:tc>
                  <a:txBody>
                    <a:bodyPr/>
                    <a:lstStyle/>
                    <a:p>
                      <a:pPr algn="r" fontAlgn="b"/>
                      <a:r>
                        <a:rPr lang="en-IN" sz="3000" u="none" strike="noStrike">
                          <a:effectLst/>
                        </a:rPr>
                        <a:t>108899412.3</a:t>
                      </a:r>
                      <a:endParaRPr lang="en-IN" sz="3000" b="0" i="0" u="none" strike="noStrike">
                        <a:solidFill>
                          <a:srgbClr val="000000"/>
                        </a:solidFill>
                        <a:effectLst/>
                        <a:latin typeface="Calibri" panose="020F0502020204030204" pitchFamily="34" charset="0"/>
                      </a:endParaRPr>
                    </a:p>
                  </a:txBody>
                  <a:tcPr marL="25596" marR="25596" marT="25596" marB="0" anchor="b"/>
                </a:tc>
                <a:extLst>
                  <a:ext uri="{0D108BD9-81ED-4DB2-BD59-A6C34878D82A}">
                    <a16:rowId xmlns:a16="http://schemas.microsoft.com/office/drawing/2014/main" val="3254793854"/>
                  </a:ext>
                </a:extLst>
              </a:tr>
              <a:tr h="574368">
                <a:tc>
                  <a:txBody>
                    <a:bodyPr/>
                    <a:lstStyle/>
                    <a:p>
                      <a:pPr algn="l" fontAlgn="b"/>
                      <a:r>
                        <a:rPr lang="en-IN" sz="3000" u="none" strike="noStrike">
                          <a:effectLst/>
                        </a:rPr>
                        <a:t>Xo Tronic 25MG TABS 10S</a:t>
                      </a:r>
                      <a:endParaRPr lang="en-IN" sz="3000" b="0" i="0" u="none" strike="noStrike">
                        <a:solidFill>
                          <a:srgbClr val="000000"/>
                        </a:solidFill>
                        <a:effectLst/>
                        <a:latin typeface="Calibri" panose="020F0502020204030204" pitchFamily="34" charset="0"/>
                      </a:endParaRPr>
                    </a:p>
                  </a:txBody>
                  <a:tcPr marL="25596" marR="25596" marT="25596" marB="0" anchor="b"/>
                </a:tc>
                <a:tc>
                  <a:txBody>
                    <a:bodyPr/>
                    <a:lstStyle/>
                    <a:p>
                      <a:pPr algn="r" fontAlgn="b"/>
                      <a:r>
                        <a:rPr lang="en-IN" sz="3000" u="none" strike="noStrike">
                          <a:effectLst/>
                        </a:rPr>
                        <a:t>-2534.805</a:t>
                      </a:r>
                      <a:endParaRPr lang="en-IN" sz="3000" b="0" i="0" u="none" strike="noStrike">
                        <a:solidFill>
                          <a:srgbClr val="000000"/>
                        </a:solidFill>
                        <a:effectLst/>
                        <a:latin typeface="Calibri" panose="020F0502020204030204" pitchFamily="34" charset="0"/>
                      </a:endParaRPr>
                    </a:p>
                  </a:txBody>
                  <a:tcPr marL="25596" marR="25596" marT="25596" marB="0" anchor="b"/>
                </a:tc>
                <a:extLst>
                  <a:ext uri="{0D108BD9-81ED-4DB2-BD59-A6C34878D82A}">
                    <a16:rowId xmlns:a16="http://schemas.microsoft.com/office/drawing/2014/main" val="3627377010"/>
                  </a:ext>
                </a:extLst>
              </a:tr>
              <a:tr h="574368">
                <a:tc>
                  <a:txBody>
                    <a:bodyPr/>
                    <a:lstStyle/>
                    <a:p>
                      <a:pPr algn="l" fontAlgn="b"/>
                      <a:r>
                        <a:rPr lang="en-IN" sz="3000" u="none" strike="noStrike">
                          <a:effectLst/>
                        </a:rPr>
                        <a:t>Xo Tronic 50MG TABS 10S</a:t>
                      </a:r>
                      <a:endParaRPr lang="en-IN" sz="3000" b="0" i="0" u="none" strike="noStrike">
                        <a:solidFill>
                          <a:srgbClr val="000000"/>
                        </a:solidFill>
                        <a:effectLst/>
                        <a:latin typeface="Calibri" panose="020F0502020204030204" pitchFamily="34" charset="0"/>
                      </a:endParaRPr>
                    </a:p>
                  </a:txBody>
                  <a:tcPr marL="25596" marR="25596" marT="25596" marB="0" anchor="b"/>
                </a:tc>
                <a:tc>
                  <a:txBody>
                    <a:bodyPr/>
                    <a:lstStyle/>
                    <a:p>
                      <a:pPr algn="r" fontAlgn="b"/>
                      <a:r>
                        <a:rPr lang="en-IN" sz="3000" u="none" strike="noStrike">
                          <a:effectLst/>
                        </a:rPr>
                        <a:t>-7384.995</a:t>
                      </a:r>
                      <a:endParaRPr lang="en-IN" sz="3000" b="0" i="0" u="none" strike="noStrike">
                        <a:solidFill>
                          <a:srgbClr val="000000"/>
                        </a:solidFill>
                        <a:effectLst/>
                        <a:latin typeface="Calibri" panose="020F0502020204030204" pitchFamily="34" charset="0"/>
                      </a:endParaRPr>
                    </a:p>
                  </a:txBody>
                  <a:tcPr marL="25596" marR="25596" marT="25596" marB="0" anchor="b"/>
                </a:tc>
                <a:extLst>
                  <a:ext uri="{0D108BD9-81ED-4DB2-BD59-A6C34878D82A}">
                    <a16:rowId xmlns:a16="http://schemas.microsoft.com/office/drawing/2014/main" val="3746537687"/>
                  </a:ext>
                </a:extLst>
              </a:tr>
              <a:tr h="574368">
                <a:tc>
                  <a:txBody>
                    <a:bodyPr/>
                    <a:lstStyle/>
                    <a:p>
                      <a:pPr algn="l" fontAlgn="b"/>
                      <a:r>
                        <a:rPr lang="en-IN" sz="3000" u="none" strike="noStrike">
                          <a:effectLst/>
                        </a:rPr>
                        <a:t>Grand Total</a:t>
                      </a:r>
                      <a:endParaRPr lang="en-IN" sz="3000" b="1" i="0" u="none" strike="noStrike">
                        <a:solidFill>
                          <a:srgbClr val="000000"/>
                        </a:solidFill>
                        <a:effectLst/>
                        <a:latin typeface="Calibri" panose="020F0502020204030204" pitchFamily="34" charset="0"/>
                      </a:endParaRPr>
                    </a:p>
                  </a:txBody>
                  <a:tcPr marL="25596" marR="25596" marT="25596" marB="0" anchor="b"/>
                </a:tc>
                <a:tc>
                  <a:txBody>
                    <a:bodyPr/>
                    <a:lstStyle/>
                    <a:p>
                      <a:pPr algn="r" fontAlgn="b"/>
                      <a:r>
                        <a:rPr lang="en-IN" sz="3000" u="none" strike="noStrike">
                          <a:effectLst/>
                        </a:rPr>
                        <a:t>287289526</a:t>
                      </a:r>
                      <a:endParaRPr lang="en-IN" sz="3000" b="1" i="0" u="none" strike="noStrike">
                        <a:solidFill>
                          <a:srgbClr val="000000"/>
                        </a:solidFill>
                        <a:effectLst/>
                        <a:latin typeface="Calibri" panose="020F0502020204030204" pitchFamily="34" charset="0"/>
                      </a:endParaRPr>
                    </a:p>
                  </a:txBody>
                  <a:tcPr marL="25596" marR="25596" marT="25596" marB="0" anchor="b"/>
                </a:tc>
                <a:extLst>
                  <a:ext uri="{0D108BD9-81ED-4DB2-BD59-A6C34878D82A}">
                    <a16:rowId xmlns:a16="http://schemas.microsoft.com/office/drawing/2014/main" val="1240080745"/>
                  </a:ext>
                </a:extLst>
              </a:tr>
            </a:tbl>
          </a:graphicData>
        </a:graphic>
      </p:graphicFrame>
    </p:spTree>
    <p:extLst>
      <p:ext uri="{BB962C8B-B14F-4D97-AF65-F5344CB8AC3E}">
        <p14:creationId xmlns:p14="http://schemas.microsoft.com/office/powerpoint/2010/main" val="3902457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1D3F2-47C0-B55D-F585-4AD8B8D9CAD7}"/>
              </a:ext>
            </a:extLst>
          </p:cNvPr>
          <p:cNvSpPr>
            <a:spLocks noGrp="1"/>
          </p:cNvSpPr>
          <p:nvPr>
            <p:ph type="title"/>
          </p:nvPr>
        </p:nvSpPr>
        <p:spPr/>
        <p:txBody>
          <a:bodyPr/>
          <a:lstStyle/>
          <a:p>
            <a:r>
              <a:rPr lang="en-US" dirty="0"/>
              <a:t>Insights:	</a:t>
            </a:r>
            <a:br>
              <a:rPr lang="en-US" dirty="0"/>
            </a:br>
            <a:endParaRPr lang="en-US" dirty="0"/>
          </a:p>
        </p:txBody>
      </p:sp>
      <p:sp>
        <p:nvSpPr>
          <p:cNvPr id="3" name="Content Placeholder 2">
            <a:extLst>
              <a:ext uri="{FF2B5EF4-FFF2-40B4-BE49-F238E27FC236}">
                <a16:creationId xmlns:a16="http://schemas.microsoft.com/office/drawing/2014/main" id="{30256B2A-40CB-7ABB-DBA6-D7C3908A28C7}"/>
              </a:ext>
            </a:extLst>
          </p:cNvPr>
          <p:cNvSpPr>
            <a:spLocks noGrp="1"/>
          </p:cNvSpPr>
          <p:nvPr>
            <p:ph idx="1"/>
          </p:nvPr>
        </p:nvSpPr>
        <p:spPr/>
        <p:txBody>
          <a:bodyPr>
            <a:normAutofit fontScale="70000" lnSpcReduction="20000"/>
          </a:bodyPr>
          <a:lstStyle/>
          <a:p>
            <a:pPr algn="l">
              <a:buFont typeface="+mj-lt"/>
              <a:buAutoNum type="arabicPeriod"/>
            </a:pPr>
            <a:r>
              <a:rPr lang="en-IN" b="1" i="0" u="none" strike="noStrike" dirty="0">
                <a:effectLst/>
              </a:rPr>
              <a:t>Top-Selling Products</a:t>
            </a:r>
            <a:r>
              <a:rPr lang="en-IN" b="0" i="0" u="none" strike="noStrike" dirty="0">
                <a:effectLst/>
              </a:rPr>
              <a:t>:</a:t>
            </a:r>
          </a:p>
          <a:p>
            <a:pPr marL="742950" lvl="1" indent="-285750" algn="l">
              <a:buFont typeface="+mj-lt"/>
              <a:buAutoNum type="arabicPeriod"/>
            </a:pPr>
            <a:r>
              <a:rPr lang="en-IN" b="1" i="0" u="none" strike="noStrike" dirty="0">
                <a:effectLst/>
              </a:rPr>
              <a:t>Xo Tronic 50 Tabs 15T</a:t>
            </a:r>
            <a:r>
              <a:rPr lang="en-IN" b="0" i="0" u="none" strike="noStrike" dirty="0">
                <a:effectLst/>
              </a:rPr>
              <a:t> is the top-selling product with a total sales amount of </a:t>
            </a:r>
            <a:r>
              <a:rPr lang="en-IN" b="1" i="0" u="none" strike="noStrike" dirty="0">
                <a:effectLst/>
              </a:rPr>
              <a:t>93,100,936.50</a:t>
            </a:r>
            <a:r>
              <a:rPr lang="en-IN" b="0" i="0" u="none" strike="noStrike" dirty="0">
                <a:effectLst/>
              </a:rPr>
              <a:t>.</a:t>
            </a:r>
          </a:p>
          <a:p>
            <a:pPr marL="742950" lvl="1" indent="-285750" algn="l">
              <a:buFont typeface="+mj-lt"/>
              <a:buAutoNum type="arabicPeriod"/>
            </a:pPr>
            <a:r>
              <a:rPr lang="en-IN" b="1" i="0" u="none" strike="noStrike" dirty="0">
                <a:effectLst/>
              </a:rPr>
              <a:t>Xo Tronic 25 Tabs 15T</a:t>
            </a:r>
            <a:r>
              <a:rPr lang="en-IN" b="0" i="0" u="none" strike="noStrike" dirty="0">
                <a:effectLst/>
              </a:rPr>
              <a:t> is the second highest-selling product with total sales of </a:t>
            </a:r>
            <a:r>
              <a:rPr lang="en-IN" b="1" i="0" u="none" strike="noStrike" dirty="0">
                <a:effectLst/>
              </a:rPr>
              <a:t>58,565,812.54</a:t>
            </a:r>
            <a:r>
              <a:rPr lang="en-IN" b="0" i="0" u="none" strike="noStrike" dirty="0">
                <a:effectLst/>
              </a:rPr>
              <a:t>.</a:t>
            </a:r>
          </a:p>
          <a:p>
            <a:pPr marL="742950" lvl="1" indent="-285750" algn="l">
              <a:buFont typeface="+mj-lt"/>
              <a:buAutoNum type="arabicPeriod"/>
            </a:pPr>
            <a:r>
              <a:rPr lang="en-IN" b="0" i="0" u="none" strike="noStrike" dirty="0">
                <a:effectLst/>
              </a:rPr>
              <a:t>These two products represent the majority of the sales, indicating that they are either more popular or have a higher market demand compared to the other listed products.</a:t>
            </a:r>
          </a:p>
          <a:p>
            <a:pPr algn="l">
              <a:buFont typeface="+mj-lt"/>
              <a:buAutoNum type="arabicPeriod"/>
            </a:pPr>
            <a:r>
              <a:rPr lang="en-IN" b="1" i="0" u="none" strike="noStrike" dirty="0">
                <a:effectLst/>
              </a:rPr>
              <a:t>Low or No Sales Products</a:t>
            </a:r>
            <a:r>
              <a:rPr lang="en-IN" b="0" i="0" u="none" strike="noStrike" dirty="0">
                <a:effectLst/>
              </a:rPr>
              <a:t>:</a:t>
            </a:r>
          </a:p>
          <a:p>
            <a:pPr marL="742950" lvl="1" indent="-285750" algn="l">
              <a:buFont typeface="+mj-lt"/>
              <a:buAutoNum type="arabicPeriod"/>
            </a:pPr>
            <a:r>
              <a:rPr lang="en-IN" b="1" i="0" u="none" strike="noStrike" dirty="0">
                <a:effectLst/>
              </a:rPr>
              <a:t>Xo Tronic 25MG TABS 10S</a:t>
            </a:r>
            <a:r>
              <a:rPr lang="en-IN" b="0" i="0" u="none" strike="noStrike" dirty="0">
                <a:effectLst/>
              </a:rPr>
              <a:t> has recorded very low sales, with a total sum of </a:t>
            </a:r>
            <a:r>
              <a:rPr lang="en-IN" b="1" i="0" u="none" strike="noStrike" dirty="0">
                <a:effectLst/>
              </a:rPr>
              <a:t>10,110</a:t>
            </a:r>
            <a:r>
              <a:rPr lang="en-IN" b="0" i="0" u="none" strike="noStrike" dirty="0">
                <a:effectLst/>
              </a:rPr>
              <a:t> units, but the total sales amount is reported as </a:t>
            </a:r>
            <a:r>
              <a:rPr lang="en-IN" b="1" i="0" u="none" strike="noStrike" dirty="0">
                <a:effectLst/>
              </a:rPr>
              <a:t>0</a:t>
            </a:r>
            <a:r>
              <a:rPr lang="en-IN" b="0" i="0" u="none" strike="noStrike" dirty="0">
                <a:effectLst/>
              </a:rPr>
              <a:t>, which suggests either pricing issues, promotional sales, or returns nullifying the revenue.</a:t>
            </a:r>
          </a:p>
          <a:p>
            <a:pPr marL="742950" lvl="1" indent="-285750" algn="l">
              <a:buFont typeface="+mj-lt"/>
              <a:buAutoNum type="arabicPeriod"/>
            </a:pPr>
            <a:r>
              <a:rPr lang="en-IN" b="1" i="0" u="none" strike="noStrike" dirty="0">
                <a:effectLst/>
              </a:rPr>
              <a:t>Xo Tronic 50MG TABS 10S</a:t>
            </a:r>
            <a:r>
              <a:rPr lang="en-IN" b="0" i="0" u="none" strike="noStrike" dirty="0">
                <a:effectLst/>
              </a:rPr>
              <a:t> shows </a:t>
            </a:r>
            <a:r>
              <a:rPr lang="en-IN" b="1" i="0" u="none" strike="noStrike" dirty="0">
                <a:effectLst/>
              </a:rPr>
              <a:t>14,154</a:t>
            </a:r>
            <a:r>
              <a:rPr lang="en-IN" b="0" i="0" u="none" strike="noStrike" dirty="0">
                <a:effectLst/>
              </a:rPr>
              <a:t> units sold but reflects a negative total sales value of </a:t>
            </a:r>
            <a:r>
              <a:rPr lang="en-IN" b="1" i="0" u="none" strike="noStrike" dirty="0">
                <a:effectLst/>
              </a:rPr>
              <a:t>-167.22</a:t>
            </a:r>
            <a:r>
              <a:rPr lang="en-IN" b="0" i="0" u="none" strike="noStrike" dirty="0">
                <a:effectLst/>
              </a:rPr>
              <a:t>. This negative value could indicate returns or rebates exceeding the sales revenue or other financial adjustments such as discounts or write-offs.</a:t>
            </a:r>
          </a:p>
          <a:p>
            <a:endParaRPr lang="en-US" dirty="0"/>
          </a:p>
        </p:txBody>
      </p:sp>
    </p:spTree>
    <p:extLst>
      <p:ext uri="{BB962C8B-B14F-4D97-AF65-F5344CB8AC3E}">
        <p14:creationId xmlns:p14="http://schemas.microsoft.com/office/powerpoint/2010/main" val="357198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EB85-340D-F0D1-ADDF-DD3C6053A12C}"/>
              </a:ext>
            </a:extLst>
          </p:cNvPr>
          <p:cNvSpPr>
            <a:spLocks noGrp="1"/>
          </p:cNvSpPr>
          <p:nvPr>
            <p:ph type="title"/>
          </p:nvPr>
        </p:nvSpPr>
        <p:spPr>
          <a:xfrm>
            <a:off x="1283917" y="2416582"/>
            <a:ext cx="9905998" cy="1478570"/>
          </a:xfrm>
        </p:spPr>
        <p:txBody>
          <a:bodyPr/>
          <a:lstStyle/>
          <a:p>
            <a:pPr algn="ctr"/>
            <a:r>
              <a:rPr lang="en-US" dirty="0"/>
              <a:t>Thank You</a:t>
            </a:r>
          </a:p>
        </p:txBody>
      </p:sp>
    </p:spTree>
    <p:extLst>
      <p:ext uri="{BB962C8B-B14F-4D97-AF65-F5344CB8AC3E}">
        <p14:creationId xmlns:p14="http://schemas.microsoft.com/office/powerpoint/2010/main" val="1948779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997489-EBBF-3A94-F05C-86B5F4022738}"/>
              </a:ext>
            </a:extLst>
          </p:cNvPr>
          <p:cNvSpPr>
            <a:spLocks noGrp="1"/>
          </p:cNvSpPr>
          <p:nvPr>
            <p:ph type="title"/>
          </p:nvPr>
        </p:nvSpPr>
        <p:spPr>
          <a:xfrm>
            <a:off x="1141413" y="618518"/>
            <a:ext cx="9905998" cy="1478570"/>
          </a:xfrm>
        </p:spPr>
        <p:txBody>
          <a:bodyPr>
            <a:normAutofit/>
          </a:bodyPr>
          <a:lstStyle/>
          <a:p>
            <a:pPr algn="ctr"/>
            <a:r>
              <a:rPr lang="en-US" dirty="0"/>
              <a:t>TOP 10 Competitors</a:t>
            </a:r>
          </a:p>
        </p:txBody>
      </p:sp>
      <p:graphicFrame>
        <p:nvGraphicFramePr>
          <p:cNvPr id="77" name="Content Placeholder 3">
            <a:extLst>
              <a:ext uri="{FF2B5EF4-FFF2-40B4-BE49-F238E27FC236}">
                <a16:creationId xmlns:a16="http://schemas.microsoft.com/office/drawing/2014/main" id="{6590048C-C2C7-FB6C-B065-23671A4226C0}"/>
              </a:ext>
            </a:extLst>
          </p:cNvPr>
          <p:cNvGraphicFramePr>
            <a:graphicFrameLocks noGrp="1"/>
          </p:cNvGraphicFramePr>
          <p:nvPr>
            <p:ph idx="1"/>
            <p:extLst>
              <p:ext uri="{D42A27DB-BD31-4B8C-83A1-F6EECF244321}">
                <p14:modId xmlns:p14="http://schemas.microsoft.com/office/powerpoint/2010/main" val="2253995311"/>
              </p:ext>
            </p:extLst>
          </p:nvPr>
        </p:nvGraphicFramePr>
        <p:xfrm>
          <a:off x="1141413" y="2249488"/>
          <a:ext cx="9906000" cy="35417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31446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35CFDD-FD7B-A1F7-812A-F5AE050F1318}"/>
              </a:ext>
            </a:extLst>
          </p:cNvPr>
          <p:cNvSpPr>
            <a:spLocks noGrp="1"/>
          </p:cNvSpPr>
          <p:nvPr>
            <p:ph idx="1"/>
          </p:nvPr>
        </p:nvSpPr>
        <p:spPr/>
        <p:txBody>
          <a:bodyPr/>
          <a:lstStyle/>
          <a:p>
            <a:r>
              <a:rPr lang="en-US" dirty="0"/>
              <a:t>SUN appears to be the leading competitor in the market, denoted with an asterisk (*), which might indicate its prominence or market share </a:t>
            </a:r>
            <a:r>
              <a:rPr lang="en-US" dirty="0" err="1"/>
              <a:t>dominance.The</a:t>
            </a:r>
            <a:r>
              <a:rPr lang="en-US" dirty="0"/>
              <a:t> presence of companies like USV, Glenmark Pharma, Mankind, Alembic, Lupin Limited, Torrent Pharma, Aristo Pharma, </a:t>
            </a:r>
            <a:r>
              <a:rPr lang="en-US" dirty="0" err="1"/>
              <a:t>Intas</a:t>
            </a:r>
            <a:r>
              <a:rPr lang="en-US" dirty="0"/>
              <a:t> Pharma, and Medley Pharma suggests a highly competitive environment with several strong players.</a:t>
            </a:r>
          </a:p>
        </p:txBody>
      </p:sp>
    </p:spTree>
    <p:extLst>
      <p:ext uri="{BB962C8B-B14F-4D97-AF65-F5344CB8AC3E}">
        <p14:creationId xmlns:p14="http://schemas.microsoft.com/office/powerpoint/2010/main" val="3977168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5" name="Group 14">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6"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7"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20"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0"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1"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2"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45"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2"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3"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4"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5"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6"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57"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8"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9"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0"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1"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2"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3"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4"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5"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6"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7"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8"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9"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71" name="Rectangle 70">
            <a:extLst>
              <a:ext uri="{FF2B5EF4-FFF2-40B4-BE49-F238E27FC236}">
                <a16:creationId xmlns:a16="http://schemas.microsoft.com/office/drawing/2014/main" id="{81B1BC20-CC70-4C30-B9BE-C23E121CA6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73" name="Picture 2">
            <a:extLst>
              <a:ext uri="{FF2B5EF4-FFF2-40B4-BE49-F238E27FC236}">
                <a16:creationId xmlns:a16="http://schemas.microsoft.com/office/drawing/2014/main" id="{BED7CCD5-D3A4-4162-9CC4-03DF5AB89D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75" name="Group 74">
            <a:extLst>
              <a:ext uri="{FF2B5EF4-FFF2-40B4-BE49-F238E27FC236}">
                <a16:creationId xmlns:a16="http://schemas.microsoft.com/office/drawing/2014/main" id="{D5E95061-A9DC-4C67-BCAF-F560690997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6" name="Rectangle 5">
              <a:extLst>
                <a:ext uri="{FF2B5EF4-FFF2-40B4-BE49-F238E27FC236}">
                  <a16:creationId xmlns:a16="http://schemas.microsoft.com/office/drawing/2014/main" id="{92D4D96C-8395-4198-90A3-2363570D4D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77" name="Freeform 6">
              <a:extLst>
                <a:ext uri="{FF2B5EF4-FFF2-40B4-BE49-F238E27FC236}">
                  <a16:creationId xmlns:a16="http://schemas.microsoft.com/office/drawing/2014/main" id="{EF229BAE-A3AA-4095-A3F8-65181A7130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8" name="Freeform 7">
              <a:extLst>
                <a:ext uri="{FF2B5EF4-FFF2-40B4-BE49-F238E27FC236}">
                  <a16:creationId xmlns:a16="http://schemas.microsoft.com/office/drawing/2014/main" id="{C71621C3-B057-4E50-808A-EF718590D2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9" name="Rectangle 8">
              <a:extLst>
                <a:ext uri="{FF2B5EF4-FFF2-40B4-BE49-F238E27FC236}">
                  <a16:creationId xmlns:a16="http://schemas.microsoft.com/office/drawing/2014/main" id="{37D3BCDA-C38C-4B10-A653-0210E85978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80" name="Freeform 9">
              <a:extLst>
                <a:ext uri="{FF2B5EF4-FFF2-40B4-BE49-F238E27FC236}">
                  <a16:creationId xmlns:a16="http://schemas.microsoft.com/office/drawing/2014/main" id="{CE4DC5B4-793A-4E8B-A3F7-53EB548F45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1" name="Freeform 10">
              <a:extLst>
                <a:ext uri="{FF2B5EF4-FFF2-40B4-BE49-F238E27FC236}">
                  <a16:creationId xmlns:a16="http://schemas.microsoft.com/office/drawing/2014/main" id="{2664DA82-4469-42CC-93F4-662128EC6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2" name="Freeform 11">
              <a:extLst>
                <a:ext uri="{FF2B5EF4-FFF2-40B4-BE49-F238E27FC236}">
                  <a16:creationId xmlns:a16="http://schemas.microsoft.com/office/drawing/2014/main" id="{ED439A82-9407-4694-886D-7447BDFFD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3" name="Freeform 12">
              <a:extLst>
                <a:ext uri="{FF2B5EF4-FFF2-40B4-BE49-F238E27FC236}">
                  <a16:creationId xmlns:a16="http://schemas.microsoft.com/office/drawing/2014/main" id="{C35292A7-2459-4132-8FE8-54BF071CC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4" name="Freeform 13">
              <a:extLst>
                <a:ext uri="{FF2B5EF4-FFF2-40B4-BE49-F238E27FC236}">
                  <a16:creationId xmlns:a16="http://schemas.microsoft.com/office/drawing/2014/main" id="{8A55D4A9-1B6E-409D-BF10-201C8A8292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5" name="Freeform 14">
              <a:extLst>
                <a:ext uri="{FF2B5EF4-FFF2-40B4-BE49-F238E27FC236}">
                  <a16:creationId xmlns:a16="http://schemas.microsoft.com/office/drawing/2014/main" id="{FDA8F85E-07E7-45C0-A165-6DB771A53D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6" name="Freeform 15">
              <a:extLst>
                <a:ext uri="{FF2B5EF4-FFF2-40B4-BE49-F238E27FC236}">
                  <a16:creationId xmlns:a16="http://schemas.microsoft.com/office/drawing/2014/main" id="{09508E73-6AA1-460C-97B9-8EF00855A5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7" name="Freeform 16">
              <a:extLst>
                <a:ext uri="{FF2B5EF4-FFF2-40B4-BE49-F238E27FC236}">
                  <a16:creationId xmlns:a16="http://schemas.microsoft.com/office/drawing/2014/main" id="{5913AD99-4A77-44C3-ACDF-8410765B7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8" name="Freeform 17">
              <a:extLst>
                <a:ext uri="{FF2B5EF4-FFF2-40B4-BE49-F238E27FC236}">
                  <a16:creationId xmlns:a16="http://schemas.microsoft.com/office/drawing/2014/main" id="{413BDF5F-2CC6-47A3-B422-38D6E292D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9" name="Freeform 18">
              <a:extLst>
                <a:ext uri="{FF2B5EF4-FFF2-40B4-BE49-F238E27FC236}">
                  <a16:creationId xmlns:a16="http://schemas.microsoft.com/office/drawing/2014/main" id="{6F69599A-544F-4B1D-91C3-762B09CF78F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0" name="Freeform 19">
              <a:extLst>
                <a:ext uri="{FF2B5EF4-FFF2-40B4-BE49-F238E27FC236}">
                  <a16:creationId xmlns:a16="http://schemas.microsoft.com/office/drawing/2014/main" id="{DFAE31B2-DF2A-4FD2-B98E-3657F825C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1" name="Freeform 20">
              <a:extLst>
                <a:ext uri="{FF2B5EF4-FFF2-40B4-BE49-F238E27FC236}">
                  <a16:creationId xmlns:a16="http://schemas.microsoft.com/office/drawing/2014/main" id="{9D7B120D-680C-4AC9-A263-A7DE0F5F1F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2" name="Freeform 21">
              <a:extLst>
                <a:ext uri="{FF2B5EF4-FFF2-40B4-BE49-F238E27FC236}">
                  <a16:creationId xmlns:a16="http://schemas.microsoft.com/office/drawing/2014/main" id="{DC8A9F99-D409-4E13-8D58-6A34BE714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3" name="Freeform 22">
              <a:extLst>
                <a:ext uri="{FF2B5EF4-FFF2-40B4-BE49-F238E27FC236}">
                  <a16:creationId xmlns:a16="http://schemas.microsoft.com/office/drawing/2014/main" id="{EB955E41-680C-44AA-B602-C1A69E951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4" name="Freeform 23">
              <a:extLst>
                <a:ext uri="{FF2B5EF4-FFF2-40B4-BE49-F238E27FC236}">
                  <a16:creationId xmlns:a16="http://schemas.microsoft.com/office/drawing/2014/main" id="{332ED336-B831-4A24-9181-CC63707A4E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5" name="Freeform 24">
              <a:extLst>
                <a:ext uri="{FF2B5EF4-FFF2-40B4-BE49-F238E27FC236}">
                  <a16:creationId xmlns:a16="http://schemas.microsoft.com/office/drawing/2014/main" id="{1A8B6B8C-5265-4AD1-9A67-B3CFFF4A9C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6" name="Freeform 25">
              <a:extLst>
                <a:ext uri="{FF2B5EF4-FFF2-40B4-BE49-F238E27FC236}">
                  <a16:creationId xmlns:a16="http://schemas.microsoft.com/office/drawing/2014/main" id="{9E8ED6FD-8796-48CB-98ED-0E729E16B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7" name="Freeform 26">
              <a:extLst>
                <a:ext uri="{FF2B5EF4-FFF2-40B4-BE49-F238E27FC236}">
                  <a16:creationId xmlns:a16="http://schemas.microsoft.com/office/drawing/2014/main" id="{DE668E67-2522-4B6B-A8BF-C3CD36F891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8" name="Freeform 27">
              <a:extLst>
                <a:ext uri="{FF2B5EF4-FFF2-40B4-BE49-F238E27FC236}">
                  <a16:creationId xmlns:a16="http://schemas.microsoft.com/office/drawing/2014/main" id="{B2474CAA-635F-43E4-AFFF-B24637DC6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9" name="Freeform 28">
              <a:extLst>
                <a:ext uri="{FF2B5EF4-FFF2-40B4-BE49-F238E27FC236}">
                  <a16:creationId xmlns:a16="http://schemas.microsoft.com/office/drawing/2014/main" id="{1C1B778D-83CB-443C-B463-7EE26603E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0" name="Freeform 29">
              <a:extLst>
                <a:ext uri="{FF2B5EF4-FFF2-40B4-BE49-F238E27FC236}">
                  <a16:creationId xmlns:a16="http://schemas.microsoft.com/office/drawing/2014/main" id="{654DEAB4-B194-4182-A7BE-E247F19AA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1" name="Freeform 30">
              <a:extLst>
                <a:ext uri="{FF2B5EF4-FFF2-40B4-BE49-F238E27FC236}">
                  <a16:creationId xmlns:a16="http://schemas.microsoft.com/office/drawing/2014/main" id="{D8E3CE4C-0C48-485B-8EA0-B036FCC333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2" name="Freeform 31">
              <a:extLst>
                <a:ext uri="{FF2B5EF4-FFF2-40B4-BE49-F238E27FC236}">
                  <a16:creationId xmlns:a16="http://schemas.microsoft.com/office/drawing/2014/main" id="{7958BBBD-B721-4DA1-8764-D8188EB70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3" name="Freeform 32">
              <a:extLst>
                <a:ext uri="{FF2B5EF4-FFF2-40B4-BE49-F238E27FC236}">
                  <a16:creationId xmlns:a16="http://schemas.microsoft.com/office/drawing/2014/main" id="{23180B75-7F19-41E5-A4C3-9096FF7D19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4" name="Rectangle 33">
              <a:extLst>
                <a:ext uri="{FF2B5EF4-FFF2-40B4-BE49-F238E27FC236}">
                  <a16:creationId xmlns:a16="http://schemas.microsoft.com/office/drawing/2014/main" id="{57F706CF-8096-494C-A6E1-5BE7F62306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05" name="Freeform 34">
              <a:extLst>
                <a:ext uri="{FF2B5EF4-FFF2-40B4-BE49-F238E27FC236}">
                  <a16:creationId xmlns:a16="http://schemas.microsoft.com/office/drawing/2014/main" id="{8B4065A5-6701-492B-BE7F-9E00FE6156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6" name="Freeform 35">
              <a:extLst>
                <a:ext uri="{FF2B5EF4-FFF2-40B4-BE49-F238E27FC236}">
                  <a16:creationId xmlns:a16="http://schemas.microsoft.com/office/drawing/2014/main" id="{66E06571-DDD0-47CB-97CF-FF8432467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7" name="Freeform 36">
              <a:extLst>
                <a:ext uri="{FF2B5EF4-FFF2-40B4-BE49-F238E27FC236}">
                  <a16:creationId xmlns:a16="http://schemas.microsoft.com/office/drawing/2014/main" id="{50F0D75F-DE36-46A5-8FEB-00CF9D01A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8" name="Freeform 37">
              <a:extLst>
                <a:ext uri="{FF2B5EF4-FFF2-40B4-BE49-F238E27FC236}">
                  <a16:creationId xmlns:a16="http://schemas.microsoft.com/office/drawing/2014/main" id="{C7AF11B9-2298-41D7-9878-99E19E827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9" name="Freeform 38">
              <a:extLst>
                <a:ext uri="{FF2B5EF4-FFF2-40B4-BE49-F238E27FC236}">
                  <a16:creationId xmlns:a16="http://schemas.microsoft.com/office/drawing/2014/main" id="{7B43B683-4229-4623-A504-56FE6CCB5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0" name="Freeform 39">
              <a:extLst>
                <a:ext uri="{FF2B5EF4-FFF2-40B4-BE49-F238E27FC236}">
                  <a16:creationId xmlns:a16="http://schemas.microsoft.com/office/drawing/2014/main" id="{7B4CC276-9BB9-4394-A369-F7DB2BD8E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1" name="Freeform 40">
              <a:extLst>
                <a:ext uri="{FF2B5EF4-FFF2-40B4-BE49-F238E27FC236}">
                  <a16:creationId xmlns:a16="http://schemas.microsoft.com/office/drawing/2014/main" id="{98010162-18EE-455C-AABD-0B715C2BBF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2" name="Freeform 41">
              <a:extLst>
                <a:ext uri="{FF2B5EF4-FFF2-40B4-BE49-F238E27FC236}">
                  <a16:creationId xmlns:a16="http://schemas.microsoft.com/office/drawing/2014/main" id="{5950D288-22B2-4286-B4FB-D6665C103E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3" name="Freeform 42">
              <a:extLst>
                <a:ext uri="{FF2B5EF4-FFF2-40B4-BE49-F238E27FC236}">
                  <a16:creationId xmlns:a16="http://schemas.microsoft.com/office/drawing/2014/main" id="{E0A686CA-B0EF-4B0C-B69B-E715EA3E54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4" name="Freeform 43">
              <a:extLst>
                <a:ext uri="{FF2B5EF4-FFF2-40B4-BE49-F238E27FC236}">
                  <a16:creationId xmlns:a16="http://schemas.microsoft.com/office/drawing/2014/main" id="{75D61EE6-C405-433B-AEC8-6241D547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5" name="Freeform 44">
              <a:extLst>
                <a:ext uri="{FF2B5EF4-FFF2-40B4-BE49-F238E27FC236}">
                  <a16:creationId xmlns:a16="http://schemas.microsoft.com/office/drawing/2014/main" id="{4C718553-7221-4BFF-AFEE-64E166C6A8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6" name="Rectangle 45">
              <a:extLst>
                <a:ext uri="{FF2B5EF4-FFF2-40B4-BE49-F238E27FC236}">
                  <a16:creationId xmlns:a16="http://schemas.microsoft.com/office/drawing/2014/main" id="{9F00A845-A7BB-4253-8C15-0FF3D05980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17" name="Freeform 46">
              <a:extLst>
                <a:ext uri="{FF2B5EF4-FFF2-40B4-BE49-F238E27FC236}">
                  <a16:creationId xmlns:a16="http://schemas.microsoft.com/office/drawing/2014/main" id="{53476DBF-E7E4-46E9-AAF2-8810E14EE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8" name="Freeform 47">
              <a:extLst>
                <a:ext uri="{FF2B5EF4-FFF2-40B4-BE49-F238E27FC236}">
                  <a16:creationId xmlns:a16="http://schemas.microsoft.com/office/drawing/2014/main" id="{4F608C86-9940-444C-B200-155DF4E02B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9" name="Freeform 48">
              <a:extLst>
                <a:ext uri="{FF2B5EF4-FFF2-40B4-BE49-F238E27FC236}">
                  <a16:creationId xmlns:a16="http://schemas.microsoft.com/office/drawing/2014/main" id="{BB49A08B-2E6F-4B8C-8F61-6869B069B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0" name="Freeform 49">
              <a:extLst>
                <a:ext uri="{FF2B5EF4-FFF2-40B4-BE49-F238E27FC236}">
                  <a16:creationId xmlns:a16="http://schemas.microsoft.com/office/drawing/2014/main" id="{03A08195-C526-497F-89D0-566E91704B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1" name="Freeform 50">
              <a:extLst>
                <a:ext uri="{FF2B5EF4-FFF2-40B4-BE49-F238E27FC236}">
                  <a16:creationId xmlns:a16="http://schemas.microsoft.com/office/drawing/2014/main" id="{235FDAAF-2063-40C9-BE1C-7E116C8A30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2" name="Freeform 51">
              <a:extLst>
                <a:ext uri="{FF2B5EF4-FFF2-40B4-BE49-F238E27FC236}">
                  <a16:creationId xmlns:a16="http://schemas.microsoft.com/office/drawing/2014/main" id="{2EAF15FA-570E-412B-992B-CAAB83384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3" name="Freeform 52">
              <a:extLst>
                <a:ext uri="{FF2B5EF4-FFF2-40B4-BE49-F238E27FC236}">
                  <a16:creationId xmlns:a16="http://schemas.microsoft.com/office/drawing/2014/main" id="{91FCA14D-FA3E-44C1-B8CB-8C8B730486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4" name="Freeform 53">
              <a:extLst>
                <a:ext uri="{FF2B5EF4-FFF2-40B4-BE49-F238E27FC236}">
                  <a16:creationId xmlns:a16="http://schemas.microsoft.com/office/drawing/2014/main" id="{A889215B-3708-4985-A1D7-42A99B3575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5" name="Freeform 54">
              <a:extLst>
                <a:ext uri="{FF2B5EF4-FFF2-40B4-BE49-F238E27FC236}">
                  <a16:creationId xmlns:a16="http://schemas.microsoft.com/office/drawing/2014/main" id="{5C58C66E-AFD4-4A37-9646-FF8A511A6C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6" name="Freeform 55">
              <a:extLst>
                <a:ext uri="{FF2B5EF4-FFF2-40B4-BE49-F238E27FC236}">
                  <a16:creationId xmlns:a16="http://schemas.microsoft.com/office/drawing/2014/main" id="{F99DC7ED-E983-4ACA-B702-727C2A5939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7" name="Freeform 56">
              <a:extLst>
                <a:ext uri="{FF2B5EF4-FFF2-40B4-BE49-F238E27FC236}">
                  <a16:creationId xmlns:a16="http://schemas.microsoft.com/office/drawing/2014/main" id="{918FC910-5BDA-49AE-95A5-774012D2D6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8" name="Freeform 57">
              <a:extLst>
                <a:ext uri="{FF2B5EF4-FFF2-40B4-BE49-F238E27FC236}">
                  <a16:creationId xmlns:a16="http://schemas.microsoft.com/office/drawing/2014/main" id="{AA1E286C-EECB-46DC-9505-501CCDD8B8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9" name="Freeform 58">
              <a:extLst>
                <a:ext uri="{FF2B5EF4-FFF2-40B4-BE49-F238E27FC236}">
                  <a16:creationId xmlns:a16="http://schemas.microsoft.com/office/drawing/2014/main" id="{A838D816-F9F3-4AB2-92C6-1F986D0BC0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5CF000CC-AAA3-2DC2-3386-D8A5484ED35A}"/>
              </a:ext>
            </a:extLst>
          </p:cNvPr>
          <p:cNvSpPr>
            <a:spLocks noGrp="1"/>
          </p:cNvSpPr>
          <p:nvPr>
            <p:ph type="title"/>
          </p:nvPr>
        </p:nvSpPr>
        <p:spPr>
          <a:xfrm>
            <a:off x="1617233" y="4539573"/>
            <a:ext cx="8957534" cy="1182838"/>
          </a:xfrm>
        </p:spPr>
        <p:txBody>
          <a:bodyPr vert="horz" lIns="91440" tIns="45720" rIns="91440" bIns="45720" rtlCol="0" anchor="b">
            <a:normAutofit/>
          </a:bodyPr>
          <a:lstStyle/>
          <a:p>
            <a:pPr algn="ctr"/>
            <a:r>
              <a:rPr lang="en-US" sz="4800" dirty="0">
                <a:solidFill>
                  <a:srgbClr val="FFFFFF"/>
                </a:solidFill>
              </a:rPr>
              <a:t>Competitors sales by zones</a:t>
            </a:r>
          </a:p>
        </p:txBody>
      </p:sp>
      <p:sp useBgFill="1">
        <p:nvSpPr>
          <p:cNvPr id="131" name="Round Diagonal Corner Rectangle 6">
            <a:extLst>
              <a:ext uri="{FF2B5EF4-FFF2-40B4-BE49-F238E27FC236}">
                <a16:creationId xmlns:a16="http://schemas.microsoft.com/office/drawing/2014/main" id="{4683B8BC-85C4-41F2-9CD3-B074823B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74" y="639965"/>
            <a:ext cx="10879991" cy="3598548"/>
          </a:xfrm>
          <a:prstGeom prst="round2DiagRect">
            <a:avLst>
              <a:gd name="adj1" fmla="val 9529"/>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 name="Picture 132">
            <a:extLst>
              <a:ext uri="{FF2B5EF4-FFF2-40B4-BE49-F238E27FC236}">
                <a16:creationId xmlns:a16="http://schemas.microsoft.com/office/drawing/2014/main" id="{9E4A88F1-8244-9755-130C-B36CBABE323E}"/>
              </a:ext>
            </a:extLst>
          </p:cNvPr>
          <p:cNvPicPr>
            <a:picLocks noChangeAspect="1"/>
          </p:cNvPicPr>
          <p:nvPr/>
        </p:nvPicPr>
        <p:blipFill>
          <a:blip r:embed="rId3"/>
          <a:stretch>
            <a:fillRect/>
          </a:stretch>
        </p:blipFill>
        <p:spPr>
          <a:xfrm>
            <a:off x="1607226" y="794567"/>
            <a:ext cx="8851625" cy="3146402"/>
          </a:xfrm>
          <a:prstGeom prst="rect">
            <a:avLst/>
          </a:prstGeom>
        </p:spPr>
      </p:pic>
    </p:spTree>
    <p:extLst>
      <p:ext uri="{BB962C8B-B14F-4D97-AF65-F5344CB8AC3E}">
        <p14:creationId xmlns:p14="http://schemas.microsoft.com/office/powerpoint/2010/main" val="227612042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60"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62" name="Group 61">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63" name="Group 62">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75"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76"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7"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8"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9"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0"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1"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2"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3"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4"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5"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6"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87"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8"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9"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0"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1"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92"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3"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4"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5"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6"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7"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8"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9"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0"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1"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grpSp>
          <p:nvGrpSpPr>
            <p:cNvPr id="64" name="Group 63">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65"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6"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7"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8"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9"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0"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1"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2"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3"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4"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grpSp>
      <p:grpSp>
        <p:nvGrpSpPr>
          <p:cNvPr id="103" name="Group 102">
            <a:extLst>
              <a:ext uri="{FF2B5EF4-FFF2-40B4-BE49-F238E27FC236}">
                <a16:creationId xmlns:a16="http://schemas.microsoft.com/office/drawing/2014/main" id="{891D367A-4C8C-409F-93D9-FD02D0BC9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3" cy="6858001"/>
            <a:chOff x="0" y="-1"/>
            <a:chExt cx="12192003" cy="6858001"/>
          </a:xfrm>
        </p:grpSpPr>
        <p:sp useBgFill="1">
          <p:nvSpPr>
            <p:cNvPr id="104" name="Rectangle 103">
              <a:extLst>
                <a:ext uri="{FF2B5EF4-FFF2-40B4-BE49-F238E27FC236}">
                  <a16:creationId xmlns:a16="http://schemas.microsoft.com/office/drawing/2014/main" id="{50EC018E-7B11-4D3B-B7FE-DCFEC35F2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a:extLst>
                <a:ext uri="{FF2B5EF4-FFF2-40B4-BE49-F238E27FC236}">
                  <a16:creationId xmlns:a16="http://schemas.microsoft.com/office/drawing/2014/main" id="{667FA462-522C-4B1C-A264-8880D5F357B3}"/>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pic>
        <p:nvPicPr>
          <p:cNvPr id="107" name="Picture 2">
            <a:extLst>
              <a:ext uri="{FF2B5EF4-FFF2-40B4-BE49-F238E27FC236}">
                <a16:creationId xmlns:a16="http://schemas.microsoft.com/office/drawing/2014/main" id="{7589240B-26BC-45BE-A858-3DF47A3922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09" name="Round Diagonal Corner Rectangle 6">
            <a:extLst>
              <a:ext uri="{FF2B5EF4-FFF2-40B4-BE49-F238E27FC236}">
                <a16:creationId xmlns:a16="http://schemas.microsoft.com/office/drawing/2014/main" id="{81E18780-A505-4639-9939-E204348C7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4" y="643466"/>
            <a:ext cx="10890781" cy="5571067"/>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F47A48E-9AB8-D8C6-6A05-D9E0CA487DBD}"/>
              </a:ext>
            </a:extLst>
          </p:cNvPr>
          <p:cNvPicPr>
            <a:picLocks noChangeAspect="1"/>
          </p:cNvPicPr>
          <p:nvPr/>
        </p:nvPicPr>
        <p:blipFill>
          <a:blip r:embed="rId4"/>
          <a:stretch>
            <a:fillRect/>
          </a:stretch>
        </p:blipFill>
        <p:spPr>
          <a:xfrm>
            <a:off x="1708303" y="966256"/>
            <a:ext cx="8761101" cy="4939770"/>
          </a:xfrm>
          <a:prstGeom prst="rect">
            <a:avLst/>
          </a:prstGeom>
        </p:spPr>
      </p:pic>
    </p:spTree>
    <p:extLst>
      <p:ext uri="{BB962C8B-B14F-4D97-AF65-F5344CB8AC3E}">
        <p14:creationId xmlns:p14="http://schemas.microsoft.com/office/powerpoint/2010/main" val="145150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3CEB9-FB45-2B09-58E8-290C2E74AFC4}"/>
              </a:ext>
            </a:extLst>
          </p:cNvPr>
          <p:cNvSpPr>
            <a:spLocks noGrp="1"/>
          </p:cNvSpPr>
          <p:nvPr>
            <p:ph type="title"/>
          </p:nvPr>
        </p:nvSpPr>
        <p:spPr>
          <a:xfrm>
            <a:off x="939533" y="345385"/>
            <a:ext cx="9905998" cy="1478570"/>
          </a:xfrm>
        </p:spPr>
        <p:txBody>
          <a:bodyPr>
            <a:noAutofit/>
          </a:bodyPr>
          <a:lstStyle/>
          <a:p>
            <a:r>
              <a:rPr lang="en-US" sz="2800" dirty="0"/>
              <a:t>Based on the data provided for competitors' zone-wise sales and Abbott's zone-wise sales, here are some insights and conclusions:</a:t>
            </a:r>
            <a:br>
              <a:rPr lang="en-US" sz="2800" dirty="0"/>
            </a:br>
            <a:endParaRPr lang="en-US" sz="2800" dirty="0"/>
          </a:p>
        </p:txBody>
      </p:sp>
      <p:sp>
        <p:nvSpPr>
          <p:cNvPr id="3" name="Content Placeholder 2">
            <a:extLst>
              <a:ext uri="{FF2B5EF4-FFF2-40B4-BE49-F238E27FC236}">
                <a16:creationId xmlns:a16="http://schemas.microsoft.com/office/drawing/2014/main" id="{D1506D37-C942-B79F-F8EB-59C8EF5FBE6D}"/>
              </a:ext>
            </a:extLst>
          </p:cNvPr>
          <p:cNvSpPr>
            <a:spLocks noGrp="1"/>
          </p:cNvSpPr>
          <p:nvPr>
            <p:ph idx="1"/>
          </p:nvPr>
        </p:nvSpPr>
        <p:spPr>
          <a:xfrm>
            <a:off x="273132" y="1658143"/>
            <a:ext cx="11649694" cy="3541714"/>
          </a:xfrm>
        </p:spPr>
        <p:txBody>
          <a:bodyPr>
            <a:noAutofit/>
          </a:bodyPr>
          <a:lstStyle/>
          <a:p>
            <a:pPr algn="l">
              <a:buFont typeface="+mj-lt"/>
              <a:buAutoNum type="arabicPeriod"/>
            </a:pPr>
            <a:r>
              <a:rPr lang="en-IN" sz="1400" i="0" u="none" strike="noStrike" dirty="0">
                <a:effectLst/>
              </a:rPr>
              <a:t>Overall Market Position:</a:t>
            </a:r>
          </a:p>
          <a:p>
            <a:pPr marL="742950" lvl="1" indent="-285750" algn="l">
              <a:buFont typeface="+mj-lt"/>
              <a:buAutoNum type="arabicPeriod"/>
            </a:pPr>
            <a:r>
              <a:rPr lang="en-IN" sz="1400" i="0" u="none" strike="noStrike" dirty="0">
                <a:effectLst/>
              </a:rPr>
              <a:t>SUN is the leader among competitors with the highest total sales across all zones (308.17 units). This indicates a strong market presence and broad geographical coverage.</a:t>
            </a:r>
          </a:p>
          <a:p>
            <a:pPr marL="742950" lvl="1" indent="-285750" algn="l">
              <a:buFont typeface="+mj-lt"/>
              <a:buAutoNum type="arabicPeriod"/>
            </a:pPr>
            <a:r>
              <a:rPr lang="en-IN" sz="1400" i="0" u="none" strike="noStrike" dirty="0">
                <a:effectLst/>
              </a:rPr>
              <a:t>U S V is the second highest, with 159.58 units, significantly behind SUN, showing a substantial gap between the top competitor and the others.</a:t>
            </a:r>
          </a:p>
          <a:p>
            <a:pPr algn="l">
              <a:buFont typeface="+mj-lt"/>
              <a:buAutoNum type="arabicPeriod"/>
            </a:pPr>
            <a:r>
              <a:rPr lang="en-IN" sz="1400" i="0" u="none" strike="noStrike" dirty="0">
                <a:effectLst/>
              </a:rPr>
              <a:t>Zone-wise Performance of Competitors:</a:t>
            </a:r>
          </a:p>
          <a:p>
            <a:pPr marL="742950" lvl="1" indent="-285750" algn="l">
              <a:buFont typeface="+mj-lt"/>
              <a:buAutoNum type="arabicPeriod"/>
            </a:pPr>
            <a:r>
              <a:rPr lang="en-IN" sz="1400" i="0" u="none" strike="noStrike" dirty="0">
                <a:effectLst/>
              </a:rPr>
              <a:t>SUN dominates the South zone with the highest sales (151.45 units), which is more than double its sales in other zones. This suggests a particularly strong market penetration or product demand in the South.</a:t>
            </a:r>
          </a:p>
          <a:p>
            <a:pPr marL="742950" lvl="1" indent="-285750" algn="l">
              <a:buFont typeface="+mj-lt"/>
              <a:buAutoNum type="arabicPeriod"/>
            </a:pPr>
            <a:r>
              <a:rPr lang="en-IN" sz="1400" i="0" u="none" strike="noStrike" dirty="0">
                <a:effectLst/>
              </a:rPr>
              <a:t>U S V also performs consistently across all zones, but its highest sales are in the South zone (62.20 units), similar to SUN.</a:t>
            </a:r>
          </a:p>
          <a:p>
            <a:pPr marL="742950" lvl="1" indent="-285750" algn="l">
              <a:buFont typeface="+mj-lt"/>
              <a:buAutoNum type="arabicPeriod"/>
            </a:pPr>
            <a:r>
              <a:rPr lang="en-IN" sz="1400" i="0" u="none" strike="noStrike" dirty="0">
                <a:effectLst/>
              </a:rPr>
              <a:t>Glenmark Pharma, Mankind, and Alembic have a more balanced distribution across zones but show lower overall sales compared to SUN and U S V.</a:t>
            </a:r>
          </a:p>
          <a:p>
            <a:pPr algn="l">
              <a:buFont typeface="+mj-lt"/>
              <a:buAutoNum type="arabicPeriod"/>
            </a:pPr>
            <a:r>
              <a:rPr lang="en-IN" sz="1400" i="0" u="none" strike="noStrike" dirty="0">
                <a:effectLst/>
              </a:rPr>
              <a:t>Abbott’s Zone-Wise Performance:</a:t>
            </a:r>
          </a:p>
          <a:p>
            <a:pPr marL="742950" lvl="1" indent="-285750" algn="l">
              <a:buFont typeface="+mj-lt"/>
              <a:buAutoNum type="arabicPeriod"/>
            </a:pPr>
            <a:r>
              <a:rPr lang="en-IN" sz="1400" i="0" u="none" strike="noStrike" dirty="0">
                <a:effectLst/>
              </a:rPr>
              <a:t>Abbott has the highest sales in the West zone (122,179.88 units), which is significantly higher than competitors' total sales in the same zone (267.54 units). This indicates a strong competitive advantage or dominance in the West zone.</a:t>
            </a:r>
          </a:p>
          <a:p>
            <a:pPr marL="742950" lvl="1" indent="-285750" algn="l">
              <a:buFont typeface="+mj-lt"/>
              <a:buAutoNum type="arabicPeriod"/>
            </a:pPr>
            <a:r>
              <a:rPr lang="en-IN" sz="1400" i="0" u="none" strike="noStrike" dirty="0">
                <a:effectLst/>
              </a:rPr>
              <a:t>The North zone is Abbott’s second highest in sales (56,803.41 units), which is more than competitors combined total sales in the North zone (203.36 units). This also suggests a strong market position in the North.</a:t>
            </a:r>
          </a:p>
          <a:p>
            <a:pPr marL="742950" lvl="1" indent="-285750" algn="l">
              <a:buFont typeface="+mj-lt"/>
              <a:buAutoNum type="arabicPeriod"/>
            </a:pPr>
            <a:r>
              <a:rPr lang="en-IN" sz="1400" i="0" u="none" strike="noStrike" dirty="0">
                <a:effectLst/>
              </a:rPr>
              <a:t>Abbott’s sales in the East (41,138.05 units) and South (41,744.39 units) zones are relatively closer to competitors’ sales totals (192.26 and 331.92 units, respectively), suggesting more competition or less dominance in these regions.</a:t>
            </a:r>
          </a:p>
          <a:p>
            <a:endParaRPr lang="en-US" sz="1400" dirty="0"/>
          </a:p>
        </p:txBody>
      </p:sp>
    </p:spTree>
    <p:extLst>
      <p:ext uri="{BB962C8B-B14F-4D97-AF65-F5344CB8AC3E}">
        <p14:creationId xmlns:p14="http://schemas.microsoft.com/office/powerpoint/2010/main" val="3149465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820C3-90AA-7E8C-408F-70ABBEFDEC5E}"/>
              </a:ext>
            </a:extLst>
          </p:cNvPr>
          <p:cNvSpPr>
            <a:spLocks noGrp="1"/>
          </p:cNvSpPr>
          <p:nvPr>
            <p:ph type="title"/>
          </p:nvPr>
        </p:nvSpPr>
        <p:spPr>
          <a:xfrm>
            <a:off x="892029" y="872961"/>
            <a:ext cx="9906000" cy="2852737"/>
          </a:xfrm>
        </p:spPr>
        <p:txBody>
          <a:bodyPr/>
          <a:lstStyle/>
          <a:p>
            <a:pPr algn="ctr"/>
            <a:r>
              <a:rPr lang="en-US" dirty="0"/>
              <a:t>Efforts by MR</a:t>
            </a:r>
          </a:p>
        </p:txBody>
      </p:sp>
    </p:spTree>
    <p:extLst>
      <p:ext uri="{BB962C8B-B14F-4D97-AF65-F5344CB8AC3E}">
        <p14:creationId xmlns:p14="http://schemas.microsoft.com/office/powerpoint/2010/main" val="2926550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FDB3AF7-1F52-4FC7-8B5D-4804290ED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33672"/>
            <a:ext cx="12192000" cy="2624329"/>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99983362-16AE-4C35-B8B4-A44269F9A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97B65CB7-C3FE-4A14-B3D0-FCAA23163E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4" name="Group 13">
              <a:extLst>
                <a:ext uri="{FF2B5EF4-FFF2-40B4-BE49-F238E27FC236}">
                  <a16:creationId xmlns:a16="http://schemas.microsoft.com/office/drawing/2014/main" id="{22337C59-670F-4A54-B796-84E9409F6B2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2184AF08-C10A-46EA-A0FE-588D9A86AA8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27" name="Freeform 6">
                <a:extLst>
                  <a:ext uri="{FF2B5EF4-FFF2-40B4-BE49-F238E27FC236}">
                    <a16:creationId xmlns:a16="http://schemas.microsoft.com/office/drawing/2014/main" id="{093E945C-A145-4651-8BF2-810F092BC8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7">
                <a:extLst>
                  <a:ext uri="{FF2B5EF4-FFF2-40B4-BE49-F238E27FC236}">
                    <a16:creationId xmlns:a16="http://schemas.microsoft.com/office/drawing/2014/main" id="{0558A9C1-CCDF-4769-A073-918CB1B64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Freeform 8">
                <a:extLst>
                  <a:ext uri="{FF2B5EF4-FFF2-40B4-BE49-F238E27FC236}">
                    <a16:creationId xmlns:a16="http://schemas.microsoft.com/office/drawing/2014/main" id="{B968F6B2-92D9-430B-8BF3-238336654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 name="Freeform 9">
                <a:extLst>
                  <a:ext uri="{FF2B5EF4-FFF2-40B4-BE49-F238E27FC236}">
                    <a16:creationId xmlns:a16="http://schemas.microsoft.com/office/drawing/2014/main" id="{7D8EFF8D-2C75-487B-B5A8-B92451D779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10">
                <a:extLst>
                  <a:ext uri="{FF2B5EF4-FFF2-40B4-BE49-F238E27FC236}">
                    <a16:creationId xmlns:a16="http://schemas.microsoft.com/office/drawing/2014/main" id="{2243FD42-6568-40B6-858F-FC2EF397AB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11">
                <a:extLst>
                  <a:ext uri="{FF2B5EF4-FFF2-40B4-BE49-F238E27FC236}">
                    <a16:creationId xmlns:a16="http://schemas.microsoft.com/office/drawing/2014/main" id="{25FD840B-417C-4716-B651-C884AB2449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12">
                <a:extLst>
                  <a:ext uri="{FF2B5EF4-FFF2-40B4-BE49-F238E27FC236}">
                    <a16:creationId xmlns:a16="http://schemas.microsoft.com/office/drawing/2014/main" id="{9A4AA5C8-7365-474D-BD7E-1C8D0E5C86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13">
                <a:extLst>
                  <a:ext uri="{FF2B5EF4-FFF2-40B4-BE49-F238E27FC236}">
                    <a16:creationId xmlns:a16="http://schemas.microsoft.com/office/drawing/2014/main" id="{1028206C-2727-4012-A90B-77D283E19F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14">
                <a:extLst>
                  <a:ext uri="{FF2B5EF4-FFF2-40B4-BE49-F238E27FC236}">
                    <a16:creationId xmlns:a16="http://schemas.microsoft.com/office/drawing/2014/main" id="{C7DC5830-C893-44B1-A077-DC081D0F98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15">
                <a:extLst>
                  <a:ext uri="{FF2B5EF4-FFF2-40B4-BE49-F238E27FC236}">
                    <a16:creationId xmlns:a16="http://schemas.microsoft.com/office/drawing/2014/main" id="{0EFBEC17-9A04-478C-B3D7-F0458FA3E2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Line 16">
                <a:extLst>
                  <a:ext uri="{FF2B5EF4-FFF2-40B4-BE49-F238E27FC236}">
                    <a16:creationId xmlns:a16="http://schemas.microsoft.com/office/drawing/2014/main" id="{B265112B-A546-46CB-939F-EE5FC64D9A5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38" name="Freeform 17">
                <a:extLst>
                  <a:ext uri="{FF2B5EF4-FFF2-40B4-BE49-F238E27FC236}">
                    <a16:creationId xmlns:a16="http://schemas.microsoft.com/office/drawing/2014/main" id="{6B124BA2-F125-4953-B5AA-9AA94587A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18">
                <a:extLst>
                  <a:ext uri="{FF2B5EF4-FFF2-40B4-BE49-F238E27FC236}">
                    <a16:creationId xmlns:a16="http://schemas.microsoft.com/office/drawing/2014/main" id="{2F2454F3-6600-44C5-BEF0-98B2A48AD8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0" name="Freeform 19">
                <a:extLst>
                  <a:ext uri="{FF2B5EF4-FFF2-40B4-BE49-F238E27FC236}">
                    <a16:creationId xmlns:a16="http://schemas.microsoft.com/office/drawing/2014/main" id="{EB7D5281-9399-49F6-A23A-E29882CE5D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1" name="Freeform 20">
                <a:extLst>
                  <a:ext uri="{FF2B5EF4-FFF2-40B4-BE49-F238E27FC236}">
                    <a16:creationId xmlns:a16="http://schemas.microsoft.com/office/drawing/2014/main" id="{4E063C23-C874-4935-A2EE-D177AC31B1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2" name="Rectangle 21">
                <a:extLst>
                  <a:ext uri="{FF2B5EF4-FFF2-40B4-BE49-F238E27FC236}">
                    <a16:creationId xmlns:a16="http://schemas.microsoft.com/office/drawing/2014/main" id="{9247FC0E-B207-4129-90EE-CF9019EAF8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43" name="Freeform 22">
                <a:extLst>
                  <a:ext uri="{FF2B5EF4-FFF2-40B4-BE49-F238E27FC236}">
                    <a16:creationId xmlns:a16="http://schemas.microsoft.com/office/drawing/2014/main" id="{6D7B9A75-EEE3-45E0-BCD2-AC455BA15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23">
                <a:extLst>
                  <a:ext uri="{FF2B5EF4-FFF2-40B4-BE49-F238E27FC236}">
                    <a16:creationId xmlns:a16="http://schemas.microsoft.com/office/drawing/2014/main" id="{5D858DB7-D775-47E2-BE37-66FEF2DD54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24">
                <a:extLst>
                  <a:ext uri="{FF2B5EF4-FFF2-40B4-BE49-F238E27FC236}">
                    <a16:creationId xmlns:a16="http://schemas.microsoft.com/office/drawing/2014/main" id="{78917B15-CCBE-4FAF-AF82-2E63C5FE40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25">
                <a:extLst>
                  <a:ext uri="{FF2B5EF4-FFF2-40B4-BE49-F238E27FC236}">
                    <a16:creationId xmlns:a16="http://schemas.microsoft.com/office/drawing/2014/main" id="{4E6C3AF2-7797-4A99-B63D-E1CA690733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26">
                <a:extLst>
                  <a:ext uri="{FF2B5EF4-FFF2-40B4-BE49-F238E27FC236}">
                    <a16:creationId xmlns:a16="http://schemas.microsoft.com/office/drawing/2014/main" id="{7A824205-8396-4F7F-AD5C-69BBD4834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27">
                <a:extLst>
                  <a:ext uri="{FF2B5EF4-FFF2-40B4-BE49-F238E27FC236}">
                    <a16:creationId xmlns:a16="http://schemas.microsoft.com/office/drawing/2014/main" id="{39B23340-C1C8-464F-904F-7478B83F6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28">
                <a:extLst>
                  <a:ext uri="{FF2B5EF4-FFF2-40B4-BE49-F238E27FC236}">
                    <a16:creationId xmlns:a16="http://schemas.microsoft.com/office/drawing/2014/main" id="{7D8E5E81-89A1-45D2-81DF-664EDEBC8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29">
                <a:extLst>
                  <a:ext uri="{FF2B5EF4-FFF2-40B4-BE49-F238E27FC236}">
                    <a16:creationId xmlns:a16="http://schemas.microsoft.com/office/drawing/2014/main" id="{69B86481-2D49-407E-9E05-657ECFC004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Freeform 30">
                <a:extLst>
                  <a:ext uri="{FF2B5EF4-FFF2-40B4-BE49-F238E27FC236}">
                    <a16:creationId xmlns:a16="http://schemas.microsoft.com/office/drawing/2014/main" id="{169AFB82-7406-4E81-AE36-870C6B9C4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2" name="Freeform 31">
                <a:extLst>
                  <a:ext uri="{FF2B5EF4-FFF2-40B4-BE49-F238E27FC236}">
                    <a16:creationId xmlns:a16="http://schemas.microsoft.com/office/drawing/2014/main" id="{18E229EF-ABC5-4360-8663-B052B02D2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grpSp>
          <p:nvGrpSpPr>
            <p:cNvPr id="15" name="Group 14">
              <a:extLst>
                <a:ext uri="{FF2B5EF4-FFF2-40B4-BE49-F238E27FC236}">
                  <a16:creationId xmlns:a16="http://schemas.microsoft.com/office/drawing/2014/main" id="{73EC19A3-1B4D-4193-90B5-8042696471B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BD7591BD-BC5E-4744-912C-6C42EB0204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33">
                <a:extLst>
                  <a:ext uri="{FF2B5EF4-FFF2-40B4-BE49-F238E27FC236}">
                    <a16:creationId xmlns:a16="http://schemas.microsoft.com/office/drawing/2014/main" id="{DC050995-C62E-401C-823F-CB7D156417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34">
                <a:extLst>
                  <a:ext uri="{FF2B5EF4-FFF2-40B4-BE49-F238E27FC236}">
                    <a16:creationId xmlns:a16="http://schemas.microsoft.com/office/drawing/2014/main" id="{549B874B-72E9-4BB1-ABF2-7883446583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35">
                <a:extLst>
                  <a:ext uri="{FF2B5EF4-FFF2-40B4-BE49-F238E27FC236}">
                    <a16:creationId xmlns:a16="http://schemas.microsoft.com/office/drawing/2014/main" id="{D2A70290-19F4-42FB-8FD4-08F372AD2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36">
                <a:extLst>
                  <a:ext uri="{FF2B5EF4-FFF2-40B4-BE49-F238E27FC236}">
                    <a16:creationId xmlns:a16="http://schemas.microsoft.com/office/drawing/2014/main" id="{0BE086E3-6715-4BA0-92D4-FFDEF29A4E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37">
                <a:extLst>
                  <a:ext uri="{FF2B5EF4-FFF2-40B4-BE49-F238E27FC236}">
                    <a16:creationId xmlns:a16="http://schemas.microsoft.com/office/drawing/2014/main" id="{367D92F7-0C3B-4AA7-9723-0760B3638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38">
                <a:extLst>
                  <a:ext uri="{FF2B5EF4-FFF2-40B4-BE49-F238E27FC236}">
                    <a16:creationId xmlns:a16="http://schemas.microsoft.com/office/drawing/2014/main" id="{E710C654-11A4-485C-BE80-640A07F5B9E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39">
                <a:extLst>
                  <a:ext uri="{FF2B5EF4-FFF2-40B4-BE49-F238E27FC236}">
                    <a16:creationId xmlns:a16="http://schemas.microsoft.com/office/drawing/2014/main" id="{8BDA2610-3945-4B52-BBE0-8F31BCFA7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Freeform 40">
                <a:extLst>
                  <a:ext uri="{FF2B5EF4-FFF2-40B4-BE49-F238E27FC236}">
                    <a16:creationId xmlns:a16="http://schemas.microsoft.com/office/drawing/2014/main" id="{50F00F46-4C04-4D7F-AECE-F93A5E17A9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 name="Rectangle 41">
                <a:extLst>
                  <a:ext uri="{FF2B5EF4-FFF2-40B4-BE49-F238E27FC236}">
                    <a16:creationId xmlns:a16="http://schemas.microsoft.com/office/drawing/2014/main" id="{8C266885-7331-485C-A13C-CED4D0205E9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grpSp>
      <p:sp useBgFill="1">
        <p:nvSpPr>
          <p:cNvPr id="54" name="Rectangle 53">
            <a:extLst>
              <a:ext uri="{FF2B5EF4-FFF2-40B4-BE49-F238E27FC236}">
                <a16:creationId xmlns:a16="http://schemas.microsoft.com/office/drawing/2014/main" id="{3A24221C-670F-4411-AC01-F9F88CB3D7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233674"/>
          </a:xfrm>
          <a:prstGeom prst="rect">
            <a:avLst/>
          </a:prstGeom>
          <a:ln>
            <a:noFill/>
          </a:ln>
          <a:effectLst>
            <a:innerShdw blurRad="63500" dist="38100" dir="54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96BD1BD4-F5F9-4A91-81EA-5923E1AEE6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4210051"/>
            <a:ext cx="12195179" cy="2647949"/>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50082386-BDF2-EA0E-B7BE-C562CD00B3F9}"/>
              </a:ext>
            </a:extLst>
          </p:cNvPr>
          <p:cNvSpPr>
            <a:spLocks noGrp="1"/>
          </p:cNvSpPr>
          <p:nvPr>
            <p:ph type="title"/>
          </p:nvPr>
        </p:nvSpPr>
        <p:spPr>
          <a:xfrm>
            <a:off x="1074506" y="4571999"/>
            <a:ext cx="9905998" cy="1190848"/>
          </a:xfrm>
        </p:spPr>
        <p:txBody>
          <a:bodyPr anchor="ctr">
            <a:normAutofit/>
          </a:bodyPr>
          <a:lstStyle/>
          <a:p>
            <a:pPr algn="ctr"/>
            <a:r>
              <a:rPr lang="en-US" sz="4000" dirty="0">
                <a:solidFill>
                  <a:srgbClr val="FFFFFF"/>
                </a:solidFill>
              </a:rPr>
              <a:t>Top 10 MRS</a:t>
            </a:r>
          </a:p>
        </p:txBody>
      </p:sp>
      <p:graphicFrame>
        <p:nvGraphicFramePr>
          <p:cNvPr id="4" name="Content Placeholder 3">
            <a:extLst>
              <a:ext uri="{FF2B5EF4-FFF2-40B4-BE49-F238E27FC236}">
                <a16:creationId xmlns:a16="http://schemas.microsoft.com/office/drawing/2014/main" id="{51A96534-6683-ABE8-5414-20DFA832A240}"/>
              </a:ext>
            </a:extLst>
          </p:cNvPr>
          <p:cNvGraphicFramePr>
            <a:graphicFrameLocks noGrp="1"/>
          </p:cNvGraphicFramePr>
          <p:nvPr>
            <p:ph idx="1"/>
            <p:extLst>
              <p:ext uri="{D42A27DB-BD31-4B8C-83A1-F6EECF244321}">
                <p14:modId xmlns:p14="http://schemas.microsoft.com/office/powerpoint/2010/main" val="4074064846"/>
              </p:ext>
            </p:extLst>
          </p:nvPr>
        </p:nvGraphicFramePr>
        <p:xfrm>
          <a:off x="1517746" y="958321"/>
          <a:ext cx="9148190" cy="2364071"/>
        </p:xfrm>
        <a:graphic>
          <a:graphicData uri="http://schemas.openxmlformats.org/drawingml/2006/table">
            <a:tbl>
              <a:tblPr/>
              <a:tblGrid>
                <a:gridCol w="1014205">
                  <a:extLst>
                    <a:ext uri="{9D8B030D-6E8A-4147-A177-3AD203B41FA5}">
                      <a16:colId xmlns:a16="http://schemas.microsoft.com/office/drawing/2014/main" val="99579225"/>
                    </a:ext>
                  </a:extLst>
                </a:gridCol>
                <a:gridCol w="2313162">
                  <a:extLst>
                    <a:ext uri="{9D8B030D-6E8A-4147-A177-3AD203B41FA5}">
                      <a16:colId xmlns:a16="http://schemas.microsoft.com/office/drawing/2014/main" val="657549498"/>
                    </a:ext>
                  </a:extLst>
                </a:gridCol>
                <a:gridCol w="3341565">
                  <a:extLst>
                    <a:ext uri="{9D8B030D-6E8A-4147-A177-3AD203B41FA5}">
                      <a16:colId xmlns:a16="http://schemas.microsoft.com/office/drawing/2014/main" val="2174034139"/>
                    </a:ext>
                  </a:extLst>
                </a:gridCol>
                <a:gridCol w="2479258">
                  <a:extLst>
                    <a:ext uri="{9D8B030D-6E8A-4147-A177-3AD203B41FA5}">
                      <a16:colId xmlns:a16="http://schemas.microsoft.com/office/drawing/2014/main" val="3338840243"/>
                    </a:ext>
                  </a:extLst>
                </a:gridCol>
              </a:tblGrid>
              <a:tr h="208048">
                <a:tc>
                  <a:txBody>
                    <a:bodyPr/>
                    <a:lstStyle/>
                    <a:p>
                      <a:pPr algn="l" fontAlgn="b">
                        <a:spcBef>
                          <a:spcPts val="0"/>
                        </a:spcBef>
                        <a:spcAft>
                          <a:spcPts val="0"/>
                        </a:spcAft>
                      </a:pPr>
                      <a:endParaRPr lang="en-IN" sz="1800" b="0" i="0" u="none" strike="noStrike">
                        <a:effectLst/>
                        <a:latin typeface="Arial" panose="020B0604020202020204" pitchFamily="34" charset="0"/>
                      </a:endParaRPr>
                    </a:p>
                  </a:txBody>
                  <a:tcPr marL="9271" marR="9271" marT="9271"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spcBef>
                          <a:spcPts val="0"/>
                        </a:spcBef>
                        <a:spcAft>
                          <a:spcPts val="0"/>
                        </a:spcAft>
                      </a:pPr>
                      <a:r>
                        <a:rPr lang="en-IN" sz="1100" b="1" i="0" u="none" strike="noStrike">
                          <a:solidFill>
                            <a:srgbClr val="000000"/>
                          </a:solidFill>
                          <a:effectLst/>
                          <a:latin typeface="Calibri" panose="020F0502020204030204" pitchFamily="34" charset="0"/>
                        </a:rPr>
                        <a:t>Average of Doctor Missed %</a:t>
                      </a:r>
                      <a:endParaRPr lang="en-IN" sz="1800" b="0" i="0" u="none" strike="noStrike">
                        <a:effectLst/>
                        <a:latin typeface="Arial" panose="020B0604020202020204" pitchFamily="34" charset="0"/>
                      </a:endParaRPr>
                    </a:p>
                  </a:txBody>
                  <a:tcPr marL="9271" marR="9271" marT="9271"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spcBef>
                          <a:spcPts val="0"/>
                        </a:spcBef>
                        <a:spcAft>
                          <a:spcPts val="0"/>
                        </a:spcAft>
                      </a:pPr>
                      <a:r>
                        <a:rPr lang="en-IN" sz="1100" b="1" i="0" u="none" strike="noStrike">
                          <a:solidFill>
                            <a:srgbClr val="000000"/>
                          </a:solidFill>
                          <a:effectLst/>
                          <a:latin typeface="Calibri" panose="020F0502020204030204" pitchFamily="34" charset="0"/>
                        </a:rPr>
                        <a:t>Average of Doctor Frequency Coverage %</a:t>
                      </a:r>
                      <a:endParaRPr lang="en-IN" sz="1800" b="0" i="0" u="none" strike="noStrike">
                        <a:effectLst/>
                        <a:latin typeface="Arial" panose="020B0604020202020204" pitchFamily="34" charset="0"/>
                      </a:endParaRPr>
                    </a:p>
                  </a:txBody>
                  <a:tcPr marL="9271" marR="9271" marT="9271"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spcBef>
                          <a:spcPts val="0"/>
                        </a:spcBef>
                        <a:spcAft>
                          <a:spcPts val="0"/>
                        </a:spcAft>
                      </a:pPr>
                      <a:r>
                        <a:rPr lang="en-IN" sz="1100" b="1" i="0" u="none" strike="noStrike">
                          <a:solidFill>
                            <a:srgbClr val="000000"/>
                          </a:solidFill>
                          <a:effectLst/>
                          <a:latin typeface="Calibri" panose="020F0502020204030204" pitchFamily="34" charset="0"/>
                        </a:rPr>
                        <a:t>Average of Doctor Coverage %</a:t>
                      </a:r>
                      <a:endParaRPr lang="en-IN" sz="1800" b="0" i="0" u="none" strike="noStrike">
                        <a:effectLst/>
                        <a:latin typeface="Arial" panose="020B0604020202020204" pitchFamily="34" charset="0"/>
                      </a:endParaRPr>
                    </a:p>
                  </a:txBody>
                  <a:tcPr marL="9271" marR="9271" marT="9271"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894693579"/>
                  </a:ext>
                </a:extLst>
              </a:tr>
              <a:tr h="208048">
                <a:tc>
                  <a:txBody>
                    <a:bodyPr/>
                    <a:lstStyle/>
                    <a:p>
                      <a:pPr algn="l" fontAlgn="b">
                        <a:spcBef>
                          <a:spcPts val="0"/>
                        </a:spcBef>
                        <a:spcAft>
                          <a:spcPts val="0"/>
                        </a:spcAft>
                      </a:pPr>
                      <a:r>
                        <a:rPr lang="en-IN" sz="1100" b="0" i="0" u="none" strike="noStrike">
                          <a:solidFill>
                            <a:srgbClr val="000000"/>
                          </a:solidFill>
                          <a:effectLst/>
                          <a:latin typeface="Calibri" panose="020F0502020204030204" pitchFamily="34" charset="0"/>
                        </a:rPr>
                        <a:t>QAP13523</a:t>
                      </a:r>
                      <a:endParaRPr lang="en-IN" sz="1800" b="0" i="0" u="none" strike="noStrike">
                        <a:effectLst/>
                        <a:latin typeface="Arial" panose="020B0604020202020204" pitchFamily="34" charset="0"/>
                      </a:endParaRPr>
                    </a:p>
                  </a:txBody>
                  <a:tcPr marL="9271" marR="9271" marT="9271"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0%</a:t>
                      </a:r>
                      <a:endParaRPr lang="en-IN" sz="1800" b="0" i="0" u="none" strike="noStrike">
                        <a:effectLst/>
                        <a:latin typeface="Arial" panose="020B0604020202020204" pitchFamily="34" charset="0"/>
                      </a:endParaRPr>
                    </a:p>
                  </a:txBody>
                  <a:tcPr marL="9271" marR="9271" marT="9271"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86%</a:t>
                      </a:r>
                      <a:endParaRPr lang="en-IN" sz="1800" b="0" i="0" u="none" strike="noStrike">
                        <a:effectLst/>
                        <a:latin typeface="Arial" panose="020B0604020202020204" pitchFamily="34" charset="0"/>
                      </a:endParaRPr>
                    </a:p>
                  </a:txBody>
                  <a:tcPr marL="9271" marR="9271" marT="9271"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100%</a:t>
                      </a:r>
                      <a:endParaRPr lang="en-IN" sz="1800" b="0" i="0" u="none" strike="noStrike">
                        <a:effectLst/>
                        <a:latin typeface="Arial" panose="020B0604020202020204" pitchFamily="34" charset="0"/>
                      </a:endParaRPr>
                    </a:p>
                  </a:txBody>
                  <a:tcPr marL="9271" marR="9271" marT="9271" marB="0" anchor="b">
                    <a:lnL>
                      <a:noFill/>
                    </a:lnL>
                    <a:lnR>
                      <a:noFill/>
                    </a:lnR>
                    <a:lnT w="6350" cap="flat" cmpd="sng" algn="ctr">
                      <a:solidFill>
                        <a:srgbClr val="8EA9DB"/>
                      </a:solidFill>
                      <a:prstDash val="solid"/>
                      <a:round/>
                      <a:headEnd type="none" w="med" len="med"/>
                      <a:tailEnd type="none" w="med" len="med"/>
                    </a:lnT>
                    <a:lnB>
                      <a:noFill/>
                    </a:lnB>
                    <a:noFill/>
                  </a:tcPr>
                </a:tc>
                <a:extLst>
                  <a:ext uri="{0D108BD9-81ED-4DB2-BD59-A6C34878D82A}">
                    <a16:rowId xmlns:a16="http://schemas.microsoft.com/office/drawing/2014/main" val="4104169511"/>
                  </a:ext>
                </a:extLst>
              </a:tr>
              <a:tr h="208048">
                <a:tc>
                  <a:txBody>
                    <a:bodyPr/>
                    <a:lstStyle/>
                    <a:p>
                      <a:pPr algn="l" fontAlgn="b">
                        <a:spcBef>
                          <a:spcPts val="0"/>
                        </a:spcBef>
                        <a:spcAft>
                          <a:spcPts val="0"/>
                        </a:spcAft>
                      </a:pPr>
                      <a:r>
                        <a:rPr lang="en-IN" sz="1100" b="0" i="0" u="none" strike="noStrike">
                          <a:solidFill>
                            <a:srgbClr val="000000"/>
                          </a:solidFill>
                          <a:effectLst/>
                          <a:latin typeface="Calibri" panose="020F0502020204030204" pitchFamily="34" charset="0"/>
                        </a:rPr>
                        <a:t>QAP13359</a:t>
                      </a:r>
                      <a:endParaRPr lang="en-IN" sz="1800" b="0" i="0" u="none" strike="noStrike">
                        <a:effectLst/>
                        <a:latin typeface="Arial" panose="020B0604020202020204" pitchFamily="34" charset="0"/>
                      </a:endParaRPr>
                    </a:p>
                  </a:txBody>
                  <a:tcPr marL="9271" marR="9271" marT="9271"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0%</a:t>
                      </a:r>
                      <a:endParaRPr lang="en-IN" sz="1800" b="0" i="0" u="none" strike="noStrike">
                        <a:effectLst/>
                        <a:latin typeface="Arial" panose="020B0604020202020204" pitchFamily="34" charset="0"/>
                      </a:endParaRPr>
                    </a:p>
                  </a:txBody>
                  <a:tcPr marL="9271" marR="9271" marT="9271"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90%</a:t>
                      </a:r>
                      <a:endParaRPr lang="en-IN" sz="1800" b="0" i="0" u="none" strike="noStrike">
                        <a:effectLst/>
                        <a:latin typeface="Arial" panose="020B0604020202020204" pitchFamily="34" charset="0"/>
                      </a:endParaRPr>
                    </a:p>
                  </a:txBody>
                  <a:tcPr marL="9271" marR="9271" marT="9271"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100%</a:t>
                      </a:r>
                      <a:endParaRPr lang="en-IN" sz="1800" b="0" i="0" u="none" strike="noStrike">
                        <a:effectLst/>
                        <a:latin typeface="Arial" panose="020B0604020202020204" pitchFamily="34" charset="0"/>
                      </a:endParaRPr>
                    </a:p>
                  </a:txBody>
                  <a:tcPr marL="9271" marR="9271" marT="9271" marB="0" anchor="b">
                    <a:lnL>
                      <a:noFill/>
                    </a:lnL>
                    <a:lnR>
                      <a:noFill/>
                    </a:lnR>
                    <a:lnT>
                      <a:noFill/>
                    </a:lnT>
                    <a:lnB>
                      <a:noFill/>
                    </a:lnB>
                    <a:noFill/>
                  </a:tcPr>
                </a:tc>
                <a:extLst>
                  <a:ext uri="{0D108BD9-81ED-4DB2-BD59-A6C34878D82A}">
                    <a16:rowId xmlns:a16="http://schemas.microsoft.com/office/drawing/2014/main" val="1304933678"/>
                  </a:ext>
                </a:extLst>
              </a:tr>
              <a:tr h="208048">
                <a:tc>
                  <a:txBody>
                    <a:bodyPr/>
                    <a:lstStyle/>
                    <a:p>
                      <a:pPr algn="l" fontAlgn="b">
                        <a:spcBef>
                          <a:spcPts val="0"/>
                        </a:spcBef>
                        <a:spcAft>
                          <a:spcPts val="0"/>
                        </a:spcAft>
                      </a:pPr>
                      <a:r>
                        <a:rPr lang="en-IN" sz="1100" b="0" i="0" u="none" strike="noStrike">
                          <a:solidFill>
                            <a:srgbClr val="000000"/>
                          </a:solidFill>
                          <a:effectLst/>
                          <a:latin typeface="Calibri" panose="020F0502020204030204" pitchFamily="34" charset="0"/>
                        </a:rPr>
                        <a:t>QAP13525</a:t>
                      </a:r>
                      <a:endParaRPr lang="en-IN" sz="1800" b="0" i="0" u="none" strike="noStrike">
                        <a:effectLst/>
                        <a:latin typeface="Arial" panose="020B0604020202020204" pitchFamily="34" charset="0"/>
                      </a:endParaRPr>
                    </a:p>
                  </a:txBody>
                  <a:tcPr marL="9271" marR="9271" marT="9271"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0%</a:t>
                      </a:r>
                      <a:endParaRPr lang="en-IN" sz="1800" b="0" i="0" u="none" strike="noStrike">
                        <a:effectLst/>
                        <a:latin typeface="Arial" panose="020B0604020202020204" pitchFamily="34" charset="0"/>
                      </a:endParaRPr>
                    </a:p>
                  </a:txBody>
                  <a:tcPr marL="9271" marR="9271" marT="9271"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92%</a:t>
                      </a:r>
                      <a:endParaRPr lang="en-IN" sz="1800" b="0" i="0" u="none" strike="noStrike">
                        <a:effectLst/>
                        <a:latin typeface="Arial" panose="020B0604020202020204" pitchFamily="34" charset="0"/>
                      </a:endParaRPr>
                    </a:p>
                  </a:txBody>
                  <a:tcPr marL="9271" marR="9271" marT="9271"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100%</a:t>
                      </a:r>
                      <a:endParaRPr lang="en-IN" sz="1800" b="0" i="0" u="none" strike="noStrike">
                        <a:effectLst/>
                        <a:latin typeface="Arial" panose="020B0604020202020204" pitchFamily="34" charset="0"/>
                      </a:endParaRPr>
                    </a:p>
                  </a:txBody>
                  <a:tcPr marL="9271" marR="9271" marT="9271" marB="0" anchor="b">
                    <a:lnL>
                      <a:noFill/>
                    </a:lnL>
                    <a:lnR>
                      <a:noFill/>
                    </a:lnR>
                    <a:lnT>
                      <a:noFill/>
                    </a:lnT>
                    <a:lnB>
                      <a:noFill/>
                    </a:lnB>
                    <a:noFill/>
                  </a:tcPr>
                </a:tc>
                <a:extLst>
                  <a:ext uri="{0D108BD9-81ED-4DB2-BD59-A6C34878D82A}">
                    <a16:rowId xmlns:a16="http://schemas.microsoft.com/office/drawing/2014/main" val="3951357289"/>
                  </a:ext>
                </a:extLst>
              </a:tr>
              <a:tr h="208048">
                <a:tc>
                  <a:txBody>
                    <a:bodyPr/>
                    <a:lstStyle/>
                    <a:p>
                      <a:pPr algn="l" fontAlgn="b">
                        <a:spcBef>
                          <a:spcPts val="0"/>
                        </a:spcBef>
                        <a:spcAft>
                          <a:spcPts val="0"/>
                        </a:spcAft>
                      </a:pPr>
                      <a:r>
                        <a:rPr lang="en-IN" sz="1100" b="0" i="0" u="none" strike="noStrike">
                          <a:solidFill>
                            <a:srgbClr val="000000"/>
                          </a:solidFill>
                          <a:effectLst/>
                          <a:latin typeface="Calibri" panose="020F0502020204030204" pitchFamily="34" charset="0"/>
                        </a:rPr>
                        <a:t>QAP13412</a:t>
                      </a:r>
                      <a:endParaRPr lang="en-IN" sz="1800" b="0" i="0" u="none" strike="noStrike">
                        <a:effectLst/>
                        <a:latin typeface="Arial" panose="020B0604020202020204" pitchFamily="34" charset="0"/>
                      </a:endParaRPr>
                    </a:p>
                  </a:txBody>
                  <a:tcPr marL="9271" marR="9271" marT="9271"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0%</a:t>
                      </a:r>
                      <a:endParaRPr lang="en-IN" sz="1800" b="0" i="0" u="none" strike="noStrike">
                        <a:effectLst/>
                        <a:latin typeface="Arial" panose="020B0604020202020204" pitchFamily="34" charset="0"/>
                      </a:endParaRPr>
                    </a:p>
                  </a:txBody>
                  <a:tcPr marL="9271" marR="9271" marT="9271"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74%</a:t>
                      </a:r>
                      <a:endParaRPr lang="en-IN" sz="1800" b="0" i="0" u="none" strike="noStrike">
                        <a:effectLst/>
                        <a:latin typeface="Arial" panose="020B0604020202020204" pitchFamily="34" charset="0"/>
                      </a:endParaRPr>
                    </a:p>
                  </a:txBody>
                  <a:tcPr marL="9271" marR="9271" marT="9271"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100%</a:t>
                      </a:r>
                      <a:endParaRPr lang="en-IN" sz="1800" b="0" i="0" u="none" strike="noStrike">
                        <a:effectLst/>
                        <a:latin typeface="Arial" panose="020B0604020202020204" pitchFamily="34" charset="0"/>
                      </a:endParaRPr>
                    </a:p>
                  </a:txBody>
                  <a:tcPr marL="9271" marR="9271" marT="9271" marB="0" anchor="b">
                    <a:lnL>
                      <a:noFill/>
                    </a:lnL>
                    <a:lnR>
                      <a:noFill/>
                    </a:lnR>
                    <a:lnT>
                      <a:noFill/>
                    </a:lnT>
                    <a:lnB>
                      <a:noFill/>
                    </a:lnB>
                    <a:noFill/>
                  </a:tcPr>
                </a:tc>
                <a:extLst>
                  <a:ext uri="{0D108BD9-81ED-4DB2-BD59-A6C34878D82A}">
                    <a16:rowId xmlns:a16="http://schemas.microsoft.com/office/drawing/2014/main" val="4188405142"/>
                  </a:ext>
                </a:extLst>
              </a:tr>
              <a:tr h="208048">
                <a:tc>
                  <a:txBody>
                    <a:bodyPr/>
                    <a:lstStyle/>
                    <a:p>
                      <a:pPr algn="l" fontAlgn="b">
                        <a:spcBef>
                          <a:spcPts val="0"/>
                        </a:spcBef>
                        <a:spcAft>
                          <a:spcPts val="0"/>
                        </a:spcAft>
                      </a:pPr>
                      <a:r>
                        <a:rPr lang="en-IN" sz="1100" b="0" i="0" u="none" strike="noStrike">
                          <a:solidFill>
                            <a:srgbClr val="000000"/>
                          </a:solidFill>
                          <a:effectLst/>
                          <a:latin typeface="Calibri" panose="020F0502020204030204" pitchFamily="34" charset="0"/>
                        </a:rPr>
                        <a:t>QAP13333</a:t>
                      </a:r>
                      <a:endParaRPr lang="en-IN" sz="1800" b="0" i="0" u="none" strike="noStrike">
                        <a:effectLst/>
                        <a:latin typeface="Arial" panose="020B0604020202020204" pitchFamily="34" charset="0"/>
                      </a:endParaRPr>
                    </a:p>
                  </a:txBody>
                  <a:tcPr marL="9271" marR="9271" marT="9271"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0%</a:t>
                      </a:r>
                      <a:endParaRPr lang="en-IN" sz="1800" b="0" i="0" u="none" strike="noStrike">
                        <a:effectLst/>
                        <a:latin typeface="Arial" panose="020B0604020202020204" pitchFamily="34" charset="0"/>
                      </a:endParaRPr>
                    </a:p>
                  </a:txBody>
                  <a:tcPr marL="9271" marR="9271" marT="9271"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89%</a:t>
                      </a:r>
                      <a:endParaRPr lang="en-IN" sz="1800" b="0" i="0" u="none" strike="noStrike">
                        <a:effectLst/>
                        <a:latin typeface="Arial" panose="020B0604020202020204" pitchFamily="34" charset="0"/>
                      </a:endParaRPr>
                    </a:p>
                  </a:txBody>
                  <a:tcPr marL="9271" marR="9271" marT="9271"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100%</a:t>
                      </a:r>
                      <a:endParaRPr lang="en-IN" sz="1800" b="0" i="0" u="none" strike="noStrike">
                        <a:effectLst/>
                        <a:latin typeface="Arial" panose="020B0604020202020204" pitchFamily="34" charset="0"/>
                      </a:endParaRPr>
                    </a:p>
                  </a:txBody>
                  <a:tcPr marL="9271" marR="9271" marT="9271" marB="0" anchor="b">
                    <a:lnL>
                      <a:noFill/>
                    </a:lnL>
                    <a:lnR>
                      <a:noFill/>
                    </a:lnR>
                    <a:lnT>
                      <a:noFill/>
                    </a:lnT>
                    <a:lnB>
                      <a:noFill/>
                    </a:lnB>
                    <a:noFill/>
                  </a:tcPr>
                </a:tc>
                <a:extLst>
                  <a:ext uri="{0D108BD9-81ED-4DB2-BD59-A6C34878D82A}">
                    <a16:rowId xmlns:a16="http://schemas.microsoft.com/office/drawing/2014/main" val="2245679708"/>
                  </a:ext>
                </a:extLst>
              </a:tr>
              <a:tr h="208048">
                <a:tc>
                  <a:txBody>
                    <a:bodyPr/>
                    <a:lstStyle/>
                    <a:p>
                      <a:pPr algn="l" fontAlgn="b">
                        <a:spcBef>
                          <a:spcPts val="0"/>
                        </a:spcBef>
                        <a:spcAft>
                          <a:spcPts val="0"/>
                        </a:spcAft>
                      </a:pPr>
                      <a:r>
                        <a:rPr lang="en-IN" sz="1100" b="0" i="0" u="none" strike="noStrike">
                          <a:solidFill>
                            <a:srgbClr val="000000"/>
                          </a:solidFill>
                          <a:effectLst/>
                          <a:latin typeface="Calibri" panose="020F0502020204030204" pitchFamily="34" charset="0"/>
                        </a:rPr>
                        <a:t>QAP13371</a:t>
                      </a:r>
                      <a:endParaRPr lang="en-IN" sz="1800" b="0" i="0" u="none" strike="noStrike">
                        <a:effectLst/>
                        <a:latin typeface="Arial" panose="020B0604020202020204" pitchFamily="34" charset="0"/>
                      </a:endParaRPr>
                    </a:p>
                  </a:txBody>
                  <a:tcPr marL="9271" marR="9271" marT="9271"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0%</a:t>
                      </a:r>
                      <a:endParaRPr lang="en-IN" sz="1800" b="0" i="0" u="none" strike="noStrike">
                        <a:effectLst/>
                        <a:latin typeface="Arial" panose="020B0604020202020204" pitchFamily="34" charset="0"/>
                      </a:endParaRPr>
                    </a:p>
                  </a:txBody>
                  <a:tcPr marL="9271" marR="9271" marT="9271"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89%</a:t>
                      </a:r>
                      <a:endParaRPr lang="en-IN" sz="1800" b="0" i="0" u="none" strike="noStrike">
                        <a:effectLst/>
                        <a:latin typeface="Arial" panose="020B0604020202020204" pitchFamily="34" charset="0"/>
                      </a:endParaRPr>
                    </a:p>
                  </a:txBody>
                  <a:tcPr marL="9271" marR="9271" marT="9271"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100%</a:t>
                      </a:r>
                      <a:endParaRPr lang="en-IN" sz="1800" b="0" i="0" u="none" strike="noStrike">
                        <a:effectLst/>
                        <a:latin typeface="Arial" panose="020B0604020202020204" pitchFamily="34" charset="0"/>
                      </a:endParaRPr>
                    </a:p>
                  </a:txBody>
                  <a:tcPr marL="9271" marR="9271" marT="9271" marB="0" anchor="b">
                    <a:lnL>
                      <a:noFill/>
                    </a:lnL>
                    <a:lnR>
                      <a:noFill/>
                    </a:lnR>
                    <a:lnT>
                      <a:noFill/>
                    </a:lnT>
                    <a:lnB>
                      <a:noFill/>
                    </a:lnB>
                    <a:noFill/>
                  </a:tcPr>
                </a:tc>
                <a:extLst>
                  <a:ext uri="{0D108BD9-81ED-4DB2-BD59-A6C34878D82A}">
                    <a16:rowId xmlns:a16="http://schemas.microsoft.com/office/drawing/2014/main" val="3698187049"/>
                  </a:ext>
                </a:extLst>
              </a:tr>
              <a:tr h="208048">
                <a:tc>
                  <a:txBody>
                    <a:bodyPr/>
                    <a:lstStyle/>
                    <a:p>
                      <a:pPr algn="l" fontAlgn="b">
                        <a:spcBef>
                          <a:spcPts val="0"/>
                        </a:spcBef>
                        <a:spcAft>
                          <a:spcPts val="0"/>
                        </a:spcAft>
                      </a:pPr>
                      <a:r>
                        <a:rPr lang="en-IN" sz="1100" b="0" i="0" u="none" strike="noStrike">
                          <a:solidFill>
                            <a:srgbClr val="000000"/>
                          </a:solidFill>
                          <a:effectLst/>
                          <a:latin typeface="Calibri" panose="020F0502020204030204" pitchFamily="34" charset="0"/>
                        </a:rPr>
                        <a:t>QAP13532</a:t>
                      </a:r>
                      <a:endParaRPr lang="en-IN" sz="1800" b="0" i="0" u="none" strike="noStrike">
                        <a:effectLst/>
                        <a:latin typeface="Arial" panose="020B0604020202020204" pitchFamily="34" charset="0"/>
                      </a:endParaRPr>
                    </a:p>
                  </a:txBody>
                  <a:tcPr marL="9271" marR="9271" marT="9271"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0%</a:t>
                      </a:r>
                      <a:endParaRPr lang="en-IN" sz="1800" b="0" i="0" u="none" strike="noStrike">
                        <a:effectLst/>
                        <a:latin typeface="Arial" panose="020B0604020202020204" pitchFamily="34" charset="0"/>
                      </a:endParaRPr>
                    </a:p>
                  </a:txBody>
                  <a:tcPr marL="9271" marR="9271" marT="9271"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94%</a:t>
                      </a:r>
                      <a:endParaRPr lang="en-IN" sz="1800" b="0" i="0" u="none" strike="noStrike">
                        <a:effectLst/>
                        <a:latin typeface="Arial" panose="020B0604020202020204" pitchFamily="34" charset="0"/>
                      </a:endParaRPr>
                    </a:p>
                  </a:txBody>
                  <a:tcPr marL="9271" marR="9271" marT="9271"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100%</a:t>
                      </a:r>
                      <a:endParaRPr lang="en-IN" sz="1800" b="0" i="0" u="none" strike="noStrike">
                        <a:effectLst/>
                        <a:latin typeface="Arial" panose="020B0604020202020204" pitchFamily="34" charset="0"/>
                      </a:endParaRPr>
                    </a:p>
                  </a:txBody>
                  <a:tcPr marL="9271" marR="9271" marT="9271" marB="0" anchor="b">
                    <a:lnL>
                      <a:noFill/>
                    </a:lnL>
                    <a:lnR>
                      <a:noFill/>
                    </a:lnR>
                    <a:lnT>
                      <a:noFill/>
                    </a:lnT>
                    <a:lnB>
                      <a:noFill/>
                    </a:lnB>
                    <a:noFill/>
                  </a:tcPr>
                </a:tc>
                <a:extLst>
                  <a:ext uri="{0D108BD9-81ED-4DB2-BD59-A6C34878D82A}">
                    <a16:rowId xmlns:a16="http://schemas.microsoft.com/office/drawing/2014/main" val="7620252"/>
                  </a:ext>
                </a:extLst>
              </a:tr>
              <a:tr h="208048">
                <a:tc>
                  <a:txBody>
                    <a:bodyPr/>
                    <a:lstStyle/>
                    <a:p>
                      <a:pPr algn="l" fontAlgn="b">
                        <a:spcBef>
                          <a:spcPts val="0"/>
                        </a:spcBef>
                        <a:spcAft>
                          <a:spcPts val="0"/>
                        </a:spcAft>
                      </a:pPr>
                      <a:r>
                        <a:rPr lang="en-IN" sz="1100" b="0" i="0" u="none" strike="noStrike">
                          <a:solidFill>
                            <a:srgbClr val="000000"/>
                          </a:solidFill>
                          <a:effectLst/>
                          <a:latin typeface="Calibri" panose="020F0502020204030204" pitchFamily="34" charset="0"/>
                        </a:rPr>
                        <a:t>QAP13446</a:t>
                      </a:r>
                      <a:endParaRPr lang="en-IN" sz="1800" b="0" i="0" u="none" strike="noStrike">
                        <a:effectLst/>
                        <a:latin typeface="Arial" panose="020B0604020202020204" pitchFamily="34" charset="0"/>
                      </a:endParaRPr>
                    </a:p>
                  </a:txBody>
                  <a:tcPr marL="9271" marR="9271" marT="9271"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0%</a:t>
                      </a:r>
                      <a:endParaRPr lang="en-IN" sz="1800" b="0" i="0" u="none" strike="noStrike">
                        <a:effectLst/>
                        <a:latin typeface="Arial" panose="020B0604020202020204" pitchFamily="34" charset="0"/>
                      </a:endParaRPr>
                    </a:p>
                  </a:txBody>
                  <a:tcPr marL="9271" marR="9271" marT="9271"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87%</a:t>
                      </a:r>
                      <a:endParaRPr lang="en-IN" sz="1800" b="0" i="0" u="none" strike="noStrike">
                        <a:effectLst/>
                        <a:latin typeface="Arial" panose="020B0604020202020204" pitchFamily="34" charset="0"/>
                      </a:endParaRPr>
                    </a:p>
                  </a:txBody>
                  <a:tcPr marL="9271" marR="9271" marT="9271"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100%</a:t>
                      </a:r>
                      <a:endParaRPr lang="en-IN" sz="1800" b="0" i="0" u="none" strike="noStrike">
                        <a:effectLst/>
                        <a:latin typeface="Arial" panose="020B0604020202020204" pitchFamily="34" charset="0"/>
                      </a:endParaRPr>
                    </a:p>
                  </a:txBody>
                  <a:tcPr marL="9271" marR="9271" marT="9271" marB="0" anchor="b">
                    <a:lnL>
                      <a:noFill/>
                    </a:lnL>
                    <a:lnR>
                      <a:noFill/>
                    </a:lnR>
                    <a:lnT>
                      <a:noFill/>
                    </a:lnT>
                    <a:lnB>
                      <a:noFill/>
                    </a:lnB>
                    <a:noFill/>
                  </a:tcPr>
                </a:tc>
                <a:extLst>
                  <a:ext uri="{0D108BD9-81ED-4DB2-BD59-A6C34878D82A}">
                    <a16:rowId xmlns:a16="http://schemas.microsoft.com/office/drawing/2014/main" val="2830560553"/>
                  </a:ext>
                </a:extLst>
              </a:tr>
              <a:tr h="208048">
                <a:tc>
                  <a:txBody>
                    <a:bodyPr/>
                    <a:lstStyle/>
                    <a:p>
                      <a:pPr algn="l" fontAlgn="b">
                        <a:spcBef>
                          <a:spcPts val="0"/>
                        </a:spcBef>
                        <a:spcAft>
                          <a:spcPts val="0"/>
                        </a:spcAft>
                      </a:pPr>
                      <a:r>
                        <a:rPr lang="en-IN" sz="1100" b="0" i="0" u="none" strike="noStrike">
                          <a:solidFill>
                            <a:srgbClr val="000000"/>
                          </a:solidFill>
                          <a:effectLst/>
                          <a:latin typeface="Calibri" panose="020F0502020204030204" pitchFamily="34" charset="0"/>
                        </a:rPr>
                        <a:t>QAP13414</a:t>
                      </a:r>
                      <a:endParaRPr lang="en-IN" sz="1800" b="0" i="0" u="none" strike="noStrike">
                        <a:effectLst/>
                        <a:latin typeface="Arial" panose="020B0604020202020204" pitchFamily="34" charset="0"/>
                      </a:endParaRPr>
                    </a:p>
                  </a:txBody>
                  <a:tcPr marL="9271" marR="9271" marT="9271"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0%</a:t>
                      </a:r>
                      <a:endParaRPr lang="en-IN" sz="1800" b="0" i="0" u="none" strike="noStrike">
                        <a:effectLst/>
                        <a:latin typeface="Arial" panose="020B0604020202020204" pitchFamily="34" charset="0"/>
                      </a:endParaRPr>
                    </a:p>
                  </a:txBody>
                  <a:tcPr marL="9271" marR="9271" marT="9271"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81%</a:t>
                      </a:r>
                      <a:endParaRPr lang="en-IN" sz="1800" b="0" i="0" u="none" strike="noStrike">
                        <a:effectLst/>
                        <a:latin typeface="Arial" panose="020B0604020202020204" pitchFamily="34" charset="0"/>
                      </a:endParaRPr>
                    </a:p>
                  </a:txBody>
                  <a:tcPr marL="9271" marR="9271" marT="9271"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100%</a:t>
                      </a:r>
                      <a:endParaRPr lang="en-IN" sz="1800" b="0" i="0" u="none" strike="noStrike">
                        <a:effectLst/>
                        <a:latin typeface="Arial" panose="020B0604020202020204" pitchFamily="34" charset="0"/>
                      </a:endParaRPr>
                    </a:p>
                  </a:txBody>
                  <a:tcPr marL="9271" marR="9271" marT="9271" marB="0" anchor="b">
                    <a:lnL>
                      <a:noFill/>
                    </a:lnL>
                    <a:lnR>
                      <a:noFill/>
                    </a:lnR>
                    <a:lnT>
                      <a:noFill/>
                    </a:lnT>
                    <a:lnB>
                      <a:noFill/>
                    </a:lnB>
                    <a:noFill/>
                  </a:tcPr>
                </a:tc>
                <a:extLst>
                  <a:ext uri="{0D108BD9-81ED-4DB2-BD59-A6C34878D82A}">
                    <a16:rowId xmlns:a16="http://schemas.microsoft.com/office/drawing/2014/main" val="3705208389"/>
                  </a:ext>
                </a:extLst>
              </a:tr>
              <a:tr h="208048">
                <a:tc>
                  <a:txBody>
                    <a:bodyPr/>
                    <a:lstStyle/>
                    <a:p>
                      <a:pPr algn="l" fontAlgn="b">
                        <a:spcBef>
                          <a:spcPts val="0"/>
                        </a:spcBef>
                        <a:spcAft>
                          <a:spcPts val="0"/>
                        </a:spcAft>
                      </a:pPr>
                      <a:r>
                        <a:rPr lang="en-IN" sz="1100" b="0" i="0" u="none" strike="noStrike">
                          <a:solidFill>
                            <a:srgbClr val="000000"/>
                          </a:solidFill>
                          <a:effectLst/>
                          <a:latin typeface="Calibri" panose="020F0502020204030204" pitchFamily="34" charset="0"/>
                        </a:rPr>
                        <a:t>QAP13378</a:t>
                      </a:r>
                      <a:endParaRPr lang="en-IN" sz="1800" b="0" i="0" u="none" strike="noStrike">
                        <a:effectLst/>
                        <a:latin typeface="Arial" panose="020B0604020202020204" pitchFamily="34" charset="0"/>
                      </a:endParaRPr>
                    </a:p>
                  </a:txBody>
                  <a:tcPr marL="9271" marR="9271" marT="9271"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1%</a:t>
                      </a:r>
                      <a:endParaRPr lang="en-IN" sz="1800" b="0" i="0" u="none" strike="noStrike">
                        <a:effectLst/>
                        <a:latin typeface="Arial" panose="020B0604020202020204" pitchFamily="34" charset="0"/>
                      </a:endParaRPr>
                    </a:p>
                  </a:txBody>
                  <a:tcPr marL="9271" marR="9271" marT="9271" marB="0" anchor="b">
                    <a:lnL>
                      <a:noFill/>
                    </a:lnL>
                    <a:lnR>
                      <a:noFill/>
                    </a:lnR>
                    <a:lnT>
                      <a:noFill/>
                    </a:lnT>
                    <a:lnB>
                      <a:noFill/>
                    </a:lnB>
                    <a:noFill/>
                  </a:tcPr>
                </a:tc>
                <a:tc>
                  <a:txBody>
                    <a:bodyPr/>
                    <a:lstStyle/>
                    <a:p>
                      <a:pPr algn="r" fontAlgn="b">
                        <a:spcBef>
                          <a:spcPts val="0"/>
                        </a:spcBef>
                        <a:spcAft>
                          <a:spcPts val="0"/>
                        </a:spcAft>
                      </a:pPr>
                      <a:r>
                        <a:rPr lang="en-IN" sz="1100" b="0" i="0" u="none" strike="noStrike">
                          <a:solidFill>
                            <a:srgbClr val="000000"/>
                          </a:solidFill>
                          <a:effectLst/>
                          <a:latin typeface="Calibri" panose="020F0502020204030204" pitchFamily="34" charset="0"/>
                        </a:rPr>
                        <a:t>90%</a:t>
                      </a:r>
                      <a:endParaRPr lang="en-IN" sz="1800" b="0" i="0" u="none" strike="noStrike">
                        <a:effectLst/>
                        <a:latin typeface="Arial" panose="020B0604020202020204" pitchFamily="34" charset="0"/>
                      </a:endParaRPr>
                    </a:p>
                  </a:txBody>
                  <a:tcPr marL="9271" marR="9271" marT="9271" marB="0" anchor="b">
                    <a:lnL>
                      <a:noFill/>
                    </a:lnL>
                    <a:lnR>
                      <a:noFill/>
                    </a:lnR>
                    <a:lnT>
                      <a:noFill/>
                    </a:lnT>
                    <a:lnB>
                      <a:noFill/>
                    </a:lnB>
                    <a:noFill/>
                  </a:tcPr>
                </a:tc>
                <a:tc>
                  <a:txBody>
                    <a:bodyPr/>
                    <a:lstStyle/>
                    <a:p>
                      <a:pPr algn="r" fontAlgn="b">
                        <a:spcBef>
                          <a:spcPts val="0"/>
                        </a:spcBef>
                        <a:spcAft>
                          <a:spcPts val="0"/>
                        </a:spcAft>
                      </a:pPr>
                      <a:r>
                        <a:rPr lang="en-IN" sz="1100" b="0" i="0" u="none" strike="noStrike" dirty="0">
                          <a:solidFill>
                            <a:srgbClr val="000000"/>
                          </a:solidFill>
                          <a:effectLst/>
                          <a:latin typeface="Calibri" panose="020F0502020204030204" pitchFamily="34" charset="0"/>
                        </a:rPr>
                        <a:t>99%</a:t>
                      </a:r>
                      <a:endParaRPr lang="en-IN" sz="1800" b="0" i="0" u="none" strike="noStrike" dirty="0">
                        <a:effectLst/>
                        <a:latin typeface="Arial" panose="020B0604020202020204" pitchFamily="34" charset="0"/>
                      </a:endParaRPr>
                    </a:p>
                  </a:txBody>
                  <a:tcPr marL="9271" marR="9271" marT="9271" marB="0" anchor="b">
                    <a:lnL>
                      <a:noFill/>
                    </a:lnL>
                    <a:lnR>
                      <a:noFill/>
                    </a:lnR>
                    <a:lnT>
                      <a:noFill/>
                    </a:lnT>
                    <a:lnB>
                      <a:noFill/>
                    </a:lnB>
                    <a:noFill/>
                  </a:tcPr>
                </a:tc>
                <a:extLst>
                  <a:ext uri="{0D108BD9-81ED-4DB2-BD59-A6C34878D82A}">
                    <a16:rowId xmlns:a16="http://schemas.microsoft.com/office/drawing/2014/main" val="137428498"/>
                  </a:ext>
                </a:extLst>
              </a:tr>
            </a:tbl>
          </a:graphicData>
        </a:graphic>
      </p:graphicFrame>
    </p:spTree>
    <p:extLst>
      <p:ext uri="{BB962C8B-B14F-4D97-AF65-F5344CB8AC3E}">
        <p14:creationId xmlns:p14="http://schemas.microsoft.com/office/powerpoint/2010/main" val="60476877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9F6456-6F78-184A-A840-E80D61537EAE}"/>
              </a:ext>
            </a:extLst>
          </p:cNvPr>
          <p:cNvSpPr>
            <a:spLocks noGrp="1"/>
          </p:cNvSpPr>
          <p:nvPr>
            <p:ph type="title"/>
          </p:nvPr>
        </p:nvSpPr>
        <p:spPr>
          <a:xfrm>
            <a:off x="741363" y="161318"/>
            <a:ext cx="9905998" cy="1478570"/>
          </a:xfrm>
        </p:spPr>
        <p:txBody>
          <a:bodyPr>
            <a:normAutofit/>
          </a:bodyPr>
          <a:lstStyle/>
          <a:p>
            <a:r>
              <a:rPr lang="en-US" dirty="0"/>
              <a:t>Month wise MR DATA</a:t>
            </a:r>
          </a:p>
        </p:txBody>
      </p:sp>
      <p:graphicFrame>
        <p:nvGraphicFramePr>
          <p:cNvPr id="4" name="Content Placeholder 3">
            <a:extLst>
              <a:ext uri="{FF2B5EF4-FFF2-40B4-BE49-F238E27FC236}">
                <a16:creationId xmlns:a16="http://schemas.microsoft.com/office/drawing/2014/main" id="{E11865F4-7A21-60A5-5ADF-3034E41E9770}"/>
              </a:ext>
            </a:extLst>
          </p:cNvPr>
          <p:cNvGraphicFramePr>
            <a:graphicFrameLocks noGrp="1"/>
          </p:cNvGraphicFramePr>
          <p:nvPr>
            <p:ph idx="1"/>
            <p:extLst>
              <p:ext uri="{D42A27DB-BD31-4B8C-83A1-F6EECF244321}">
                <p14:modId xmlns:p14="http://schemas.microsoft.com/office/powerpoint/2010/main" val="3641499004"/>
              </p:ext>
            </p:extLst>
          </p:nvPr>
        </p:nvGraphicFramePr>
        <p:xfrm>
          <a:off x="514351" y="1514475"/>
          <a:ext cx="11144250" cy="48720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747636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95</TotalTime>
  <Words>938</Words>
  <Application>Microsoft Macintosh PowerPoint</Application>
  <PresentationFormat>Widescreen</PresentationFormat>
  <Paragraphs>103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Tw Cen MT</vt:lpstr>
      <vt:lpstr>Circuit</vt:lpstr>
      <vt:lpstr>Market Research Analysis</vt:lpstr>
      <vt:lpstr>TOP 10 Competitors</vt:lpstr>
      <vt:lpstr>PowerPoint Presentation</vt:lpstr>
      <vt:lpstr>Competitors sales by zones</vt:lpstr>
      <vt:lpstr>PowerPoint Presentation</vt:lpstr>
      <vt:lpstr>Based on the data provided for competitors' zone-wise sales and Abbott's zone-wise sales, here are some insights and conclusions: </vt:lpstr>
      <vt:lpstr>Efforts by MR</vt:lpstr>
      <vt:lpstr>Top 10 MRS</vt:lpstr>
      <vt:lpstr>Month wise MR DATA</vt:lpstr>
      <vt:lpstr>Our SALES</vt:lpstr>
      <vt:lpstr>Our Sales Trend for 2021 and 2022</vt:lpstr>
      <vt:lpstr>Insights: </vt:lpstr>
      <vt:lpstr>Product wise sales</vt:lpstr>
      <vt:lpstr>Insights: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Mehreen  Malik</dc:creator>
  <cp:lastModifiedBy>Mehreen  Malik</cp:lastModifiedBy>
  <cp:revision>4</cp:revision>
  <dcterms:created xsi:type="dcterms:W3CDTF">2024-08-28T09:44:57Z</dcterms:created>
  <dcterms:modified xsi:type="dcterms:W3CDTF">2025-07-24T03:24:57Z</dcterms:modified>
</cp:coreProperties>
</file>