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9A763-0146-44CB-A2C2-3F681CDD1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60A466-A339-4988-9058-93C19511FD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E9A9AC-0C5B-4F54-91E7-D3063612AC33}"/>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5" name="Footer Placeholder 4">
            <a:extLst>
              <a:ext uri="{FF2B5EF4-FFF2-40B4-BE49-F238E27FC236}">
                <a16:creationId xmlns:a16="http://schemas.microsoft.com/office/drawing/2014/main" id="{5E1036CA-68CA-4270-8019-F1720B2E3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55AFA-86B1-4C39-B0A1-06B6E9D1A522}"/>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340451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AAADF-4B99-4252-9372-A9D41D3E1B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7D7AA-13D0-4243-A96E-7BE45618B8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43A47-74BE-4C10-967C-F80E2E3B0C6F}"/>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5" name="Footer Placeholder 4">
            <a:extLst>
              <a:ext uri="{FF2B5EF4-FFF2-40B4-BE49-F238E27FC236}">
                <a16:creationId xmlns:a16="http://schemas.microsoft.com/office/drawing/2014/main" id="{3CD0CE0A-AE6A-4066-B4BE-8B334E189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13820-79E9-4361-B2C0-E44A1E4D46EE}"/>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203470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6DCEFF-B7B5-4A0A-8969-EBEE9F230E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4220B-64B1-42C8-A327-67779D4E38E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70649A-40AA-41F7-BDD9-C6A79E5EF6A0}"/>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5" name="Footer Placeholder 4">
            <a:extLst>
              <a:ext uri="{FF2B5EF4-FFF2-40B4-BE49-F238E27FC236}">
                <a16:creationId xmlns:a16="http://schemas.microsoft.com/office/drawing/2014/main" id="{924BC5B2-CE29-4D2E-BECB-5D68AEE7A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1F746-C7FA-4155-9764-01B5197BA287}"/>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412978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D492-9019-4141-9EBC-1996B9111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B630A-B7A5-4EC2-AD3B-3C2C671EAE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6C141-90B5-47C8-A714-7792893004D7}"/>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5" name="Footer Placeholder 4">
            <a:extLst>
              <a:ext uri="{FF2B5EF4-FFF2-40B4-BE49-F238E27FC236}">
                <a16:creationId xmlns:a16="http://schemas.microsoft.com/office/drawing/2014/main" id="{3F35F9BB-4986-40A7-8CBD-6ED326608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E88D0-8DF8-4CA1-AB35-D1D12C66C4F9}"/>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1359781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164C-1DCA-484A-A39B-62A661418E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E88536-EDFD-475C-B0EB-9FCB2006A9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0C31B6-8AA8-4050-A4D7-1EE9AE1F1BC8}"/>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5" name="Footer Placeholder 4">
            <a:extLst>
              <a:ext uri="{FF2B5EF4-FFF2-40B4-BE49-F238E27FC236}">
                <a16:creationId xmlns:a16="http://schemas.microsoft.com/office/drawing/2014/main" id="{A34B6166-9AA0-4DE0-A0D7-F358C48837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60AF0-5EDB-4144-9176-EDF292A6ED3B}"/>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1773595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F2E72-698A-4FE2-AFCB-9C27A16FF5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C086A-F879-4685-AFA8-5424DCC229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4BC1EB-27AE-456B-9BFB-FA496006EBD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E3061-1BDA-4DE8-8F7D-8CEF207B114D}"/>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6" name="Footer Placeholder 5">
            <a:extLst>
              <a:ext uri="{FF2B5EF4-FFF2-40B4-BE49-F238E27FC236}">
                <a16:creationId xmlns:a16="http://schemas.microsoft.com/office/drawing/2014/main" id="{54B32397-EE89-4DD3-81AD-E609F8E3D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5DB4-FC51-4C4B-BA10-01681F391E99}"/>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79139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70FB-8D3E-45B4-B982-007EA1E542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805C74-9CD2-49C1-920D-F4EAA8CBAD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7273E0-0513-40F3-B810-C000DB83D2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C8AA50-D8F0-4473-9994-4AA5319562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2CCC13C-4351-43E5-A977-C71006462ED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7179CA-4446-498A-83F1-AAFA64BAD18F}"/>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8" name="Footer Placeholder 7">
            <a:extLst>
              <a:ext uri="{FF2B5EF4-FFF2-40B4-BE49-F238E27FC236}">
                <a16:creationId xmlns:a16="http://schemas.microsoft.com/office/drawing/2014/main" id="{9C43665A-2792-42F5-933B-B4FE2A0A9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906B2E-CBE3-407C-A5A0-A70AE1FEA190}"/>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347943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0D96-BCE0-427E-8E0B-1A67752A83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35775D-F7D0-4793-B396-B4C3DAA86587}"/>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4" name="Footer Placeholder 3">
            <a:extLst>
              <a:ext uri="{FF2B5EF4-FFF2-40B4-BE49-F238E27FC236}">
                <a16:creationId xmlns:a16="http://schemas.microsoft.com/office/drawing/2014/main" id="{04915977-5486-442D-954B-E092F211F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DDD34F-8D6C-4F03-8213-E002D7B11918}"/>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324515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81171-225F-43B4-BE50-C2A36AA6915D}"/>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3" name="Footer Placeholder 2">
            <a:extLst>
              <a:ext uri="{FF2B5EF4-FFF2-40B4-BE49-F238E27FC236}">
                <a16:creationId xmlns:a16="http://schemas.microsoft.com/office/drawing/2014/main" id="{0B7BA499-FC12-45EE-A7FB-248773690E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3B920-B1F0-4CB7-AF01-9018B8F6EF10}"/>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312813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775A-14F3-4D31-9D70-EAF4E2E87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F1B126-9E28-4095-BE8C-BC758D1EB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114F23-B20B-40CF-B553-B55CA7B59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663CD5-7B11-4C7C-AF28-BAB1F393B9C8}"/>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6" name="Footer Placeholder 5">
            <a:extLst>
              <a:ext uri="{FF2B5EF4-FFF2-40B4-BE49-F238E27FC236}">
                <a16:creationId xmlns:a16="http://schemas.microsoft.com/office/drawing/2014/main" id="{FF05C015-9BDC-4581-8FD9-56C9388B7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133F5-F700-46B0-A32C-A3C9A2ECBFA9}"/>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180053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64C2-7205-4163-9BAC-81B9F0C44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750D01-0713-4319-A475-EE4BAF4E31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1D2B80-6DC2-4484-A76B-7A6D35C13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29483B-373E-4CAC-BB8C-D8889F6B1E38}"/>
              </a:ext>
            </a:extLst>
          </p:cNvPr>
          <p:cNvSpPr>
            <a:spLocks noGrp="1"/>
          </p:cNvSpPr>
          <p:nvPr>
            <p:ph type="dt" sz="half" idx="10"/>
          </p:nvPr>
        </p:nvSpPr>
        <p:spPr/>
        <p:txBody>
          <a:bodyPr/>
          <a:lstStyle/>
          <a:p>
            <a:fld id="{621FAF8B-EB20-4867-BFF3-2FE5AFA18E98}" type="datetimeFigureOut">
              <a:rPr lang="en-US" smtClean="0"/>
              <a:t>04/29/2025</a:t>
            </a:fld>
            <a:endParaRPr lang="en-US"/>
          </a:p>
        </p:txBody>
      </p:sp>
      <p:sp>
        <p:nvSpPr>
          <p:cNvPr id="6" name="Footer Placeholder 5">
            <a:extLst>
              <a:ext uri="{FF2B5EF4-FFF2-40B4-BE49-F238E27FC236}">
                <a16:creationId xmlns:a16="http://schemas.microsoft.com/office/drawing/2014/main" id="{E990712D-5E14-4EF0-8386-132E33A1A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9230E-B9E7-46FF-BB09-5FF9757EAA8C}"/>
              </a:ext>
            </a:extLst>
          </p:cNvPr>
          <p:cNvSpPr>
            <a:spLocks noGrp="1"/>
          </p:cNvSpPr>
          <p:nvPr>
            <p:ph type="sldNum" sz="quarter" idx="12"/>
          </p:nvPr>
        </p:nvSpPr>
        <p:spPr/>
        <p:txBody>
          <a:bodyPr/>
          <a:lstStyle/>
          <a:p>
            <a:fld id="{862C91D6-9CB5-42C5-850B-5BBFDE85B28E}" type="slidenum">
              <a:rPr lang="en-US" smtClean="0"/>
              <a:t>‹#›</a:t>
            </a:fld>
            <a:endParaRPr lang="en-US"/>
          </a:p>
        </p:txBody>
      </p:sp>
    </p:spTree>
    <p:extLst>
      <p:ext uri="{BB962C8B-B14F-4D97-AF65-F5344CB8AC3E}">
        <p14:creationId xmlns:p14="http://schemas.microsoft.com/office/powerpoint/2010/main" val="98389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EEC98-C08F-4643-B16C-E05E6BCC9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E415D9-DFDB-4615-9517-9FF0C8B6B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BAB56-8C9B-48BE-99B7-5C5F8B2866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FAF8B-EB20-4867-BFF3-2FE5AFA18E98}" type="datetimeFigureOut">
              <a:rPr lang="en-US" smtClean="0"/>
              <a:t>04/29/2025</a:t>
            </a:fld>
            <a:endParaRPr lang="en-US"/>
          </a:p>
        </p:txBody>
      </p:sp>
      <p:sp>
        <p:nvSpPr>
          <p:cNvPr id="5" name="Footer Placeholder 4">
            <a:extLst>
              <a:ext uri="{FF2B5EF4-FFF2-40B4-BE49-F238E27FC236}">
                <a16:creationId xmlns:a16="http://schemas.microsoft.com/office/drawing/2014/main" id="{50529042-AC87-439E-9F5E-CF5BE3989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BE6349-DAB8-44B5-B88F-46D249344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C91D6-9CB5-42C5-850B-5BBFDE85B28E}" type="slidenum">
              <a:rPr lang="en-US" smtClean="0"/>
              <a:t>‹#›</a:t>
            </a:fld>
            <a:endParaRPr lang="en-US"/>
          </a:p>
        </p:txBody>
      </p:sp>
    </p:spTree>
    <p:extLst>
      <p:ext uri="{BB962C8B-B14F-4D97-AF65-F5344CB8AC3E}">
        <p14:creationId xmlns:p14="http://schemas.microsoft.com/office/powerpoint/2010/main" val="3030513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AE6B-0FBA-4B49-A6DC-5C786ED6E24B}"/>
              </a:ext>
            </a:extLst>
          </p:cNvPr>
          <p:cNvSpPr>
            <a:spLocks noGrp="1"/>
          </p:cNvSpPr>
          <p:nvPr>
            <p:ph type="ctrTitle"/>
          </p:nvPr>
        </p:nvSpPr>
        <p:spPr>
          <a:xfrm>
            <a:off x="1511300" y="1892300"/>
            <a:ext cx="9144000" cy="990600"/>
          </a:xfrm>
        </p:spPr>
        <p:txBody>
          <a:bodyPr>
            <a:noAutofit/>
          </a:bodyPr>
          <a:lstStyle/>
          <a:p>
            <a:br>
              <a:rPr lang="en-US" dirty="0">
                <a:solidFill>
                  <a:srgbClr val="C00000"/>
                </a:solidFill>
              </a:rPr>
            </a:br>
            <a:r>
              <a:rPr lang="en-US" dirty="0">
                <a:solidFill>
                  <a:srgbClr val="C00000"/>
                </a:solidFill>
                <a:latin typeface="Algerian" panose="04020705040A02060702" pitchFamily="82" charset="0"/>
              </a:rPr>
              <a:t>EPROJECT :</a:t>
            </a:r>
            <a:br>
              <a:rPr lang="en-US" dirty="0">
                <a:solidFill>
                  <a:srgbClr val="C00000"/>
                </a:solidFill>
              </a:rPr>
            </a:br>
            <a:endParaRPr lang="en-US" dirty="0"/>
          </a:p>
        </p:txBody>
      </p:sp>
      <p:sp>
        <p:nvSpPr>
          <p:cNvPr id="3" name="Subtitle 2">
            <a:extLst>
              <a:ext uri="{FF2B5EF4-FFF2-40B4-BE49-F238E27FC236}">
                <a16:creationId xmlns:a16="http://schemas.microsoft.com/office/drawing/2014/main" id="{2018C125-2874-4603-B1B9-537F34981A95}"/>
              </a:ext>
            </a:extLst>
          </p:cNvPr>
          <p:cNvSpPr>
            <a:spLocks noGrp="1"/>
          </p:cNvSpPr>
          <p:nvPr>
            <p:ph type="subTitle" idx="1"/>
          </p:nvPr>
        </p:nvSpPr>
        <p:spPr>
          <a:xfrm>
            <a:off x="1524000" y="2971800"/>
            <a:ext cx="9144000" cy="2286000"/>
          </a:xfrm>
        </p:spPr>
        <p:txBody>
          <a:bodyPr>
            <a:normAutofit/>
          </a:bodyPr>
          <a:lstStyle/>
          <a:p>
            <a:r>
              <a:rPr lang="en-US" sz="6000" dirty="0">
                <a:solidFill>
                  <a:srgbClr val="C00000"/>
                </a:solidFill>
                <a:latin typeface="Algerian" panose="04020705040A02060702" pitchFamily="82" charset="0"/>
              </a:rPr>
              <a:t>TOPIC : </a:t>
            </a:r>
          </a:p>
          <a:p>
            <a:r>
              <a:rPr lang="en-US" sz="6000" dirty="0">
                <a:solidFill>
                  <a:srgbClr val="C00000"/>
                </a:solidFill>
                <a:latin typeface="Algerian" panose="04020705040A02060702" pitchFamily="82" charset="0"/>
              </a:rPr>
              <a:t>SPICE AND CONDIMENTS </a:t>
            </a:r>
          </a:p>
        </p:txBody>
      </p:sp>
    </p:spTree>
    <p:extLst>
      <p:ext uri="{BB962C8B-B14F-4D97-AF65-F5344CB8AC3E}">
        <p14:creationId xmlns:p14="http://schemas.microsoft.com/office/powerpoint/2010/main" val="352726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AB50D-CB35-41D2-A03D-C0CBC4F1A1EE}"/>
              </a:ext>
            </a:extLst>
          </p:cNvPr>
          <p:cNvSpPr>
            <a:spLocks noGrp="1"/>
          </p:cNvSpPr>
          <p:nvPr>
            <p:ph type="title"/>
          </p:nvPr>
        </p:nvSpPr>
        <p:spPr/>
        <p:txBody>
          <a:bodyPr>
            <a:normAutofit/>
          </a:bodyPr>
          <a:lstStyle/>
          <a:p>
            <a:pPr algn="ctr"/>
            <a:r>
              <a:rPr lang="en-US" sz="8000" dirty="0">
                <a:solidFill>
                  <a:srgbClr val="C00000"/>
                </a:solidFill>
                <a:latin typeface="Algerian" panose="04020705040A02060702" pitchFamily="82" charset="0"/>
              </a:rPr>
              <a:t>GROUP MEMBERS :</a:t>
            </a:r>
          </a:p>
        </p:txBody>
      </p:sp>
      <p:sp>
        <p:nvSpPr>
          <p:cNvPr id="3" name="Content Placeholder 2">
            <a:extLst>
              <a:ext uri="{FF2B5EF4-FFF2-40B4-BE49-F238E27FC236}">
                <a16:creationId xmlns:a16="http://schemas.microsoft.com/office/drawing/2014/main" id="{EE70ACA5-C43F-4AB0-9765-F257481A55F4}"/>
              </a:ext>
            </a:extLst>
          </p:cNvPr>
          <p:cNvSpPr>
            <a:spLocks noGrp="1"/>
          </p:cNvSpPr>
          <p:nvPr>
            <p:ph idx="1"/>
          </p:nvPr>
        </p:nvSpPr>
        <p:spPr/>
        <p:txBody>
          <a:bodyPr/>
          <a:lstStyle/>
          <a:p>
            <a:r>
              <a:rPr lang="en-US" dirty="0"/>
              <a:t>STUDENT 1616770 : MEHREEN AZHAR</a:t>
            </a:r>
          </a:p>
          <a:p>
            <a:r>
              <a:rPr lang="en-US" dirty="0"/>
              <a:t>STUDENT 1616776 : JAVED AKBAR</a:t>
            </a:r>
          </a:p>
          <a:p>
            <a:r>
              <a:rPr lang="en-US" dirty="0"/>
              <a:t>STUDENT 1616777 : FIDA ALI</a:t>
            </a:r>
          </a:p>
          <a:p>
            <a:r>
              <a:rPr lang="en-US" dirty="0"/>
              <a:t>STUDENT 1616973 : MUHAMMAD DANISH</a:t>
            </a:r>
          </a:p>
          <a:p>
            <a:r>
              <a:rPr lang="en-US" dirty="0"/>
              <a:t>STUDENT 1618097 : EMAAN BAIG</a:t>
            </a:r>
          </a:p>
          <a:p>
            <a:r>
              <a:rPr lang="en-US" dirty="0"/>
              <a:t>STUDENT 1618106 : ANFAL LIAQUAT</a:t>
            </a:r>
          </a:p>
        </p:txBody>
      </p:sp>
    </p:spTree>
    <p:extLst>
      <p:ext uri="{BB962C8B-B14F-4D97-AF65-F5344CB8AC3E}">
        <p14:creationId xmlns:p14="http://schemas.microsoft.com/office/powerpoint/2010/main" val="1655123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996B-C50C-4FB6-823D-DD51E1AC838A}"/>
              </a:ext>
            </a:extLst>
          </p:cNvPr>
          <p:cNvSpPr>
            <a:spLocks noGrp="1"/>
          </p:cNvSpPr>
          <p:nvPr>
            <p:ph type="title"/>
          </p:nvPr>
        </p:nvSpPr>
        <p:spPr>
          <a:xfrm>
            <a:off x="839788" y="457200"/>
            <a:ext cx="10958512" cy="774700"/>
          </a:xfrm>
        </p:spPr>
        <p:txBody>
          <a:bodyPr>
            <a:noAutofit/>
          </a:bodyPr>
          <a:lstStyle/>
          <a:p>
            <a:pPr algn="ctr"/>
            <a:r>
              <a:rPr lang="en-US" sz="6000" dirty="0">
                <a:solidFill>
                  <a:srgbClr val="C00000"/>
                </a:solidFill>
                <a:latin typeface="Algerian" panose="04020705040A02060702" pitchFamily="82" charset="0"/>
              </a:rPr>
              <a:t>INTRODUCTION:</a:t>
            </a:r>
          </a:p>
        </p:txBody>
      </p:sp>
      <p:pic>
        <p:nvPicPr>
          <p:cNvPr id="6" name="Content Placeholder 5">
            <a:extLst>
              <a:ext uri="{FF2B5EF4-FFF2-40B4-BE49-F238E27FC236}">
                <a16:creationId xmlns:a16="http://schemas.microsoft.com/office/drawing/2014/main" id="{2819CB4D-921A-4369-ACDA-B7A4BC384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2950" y="1422400"/>
            <a:ext cx="3676650" cy="3676650"/>
          </a:xfrm>
        </p:spPr>
      </p:pic>
      <p:sp>
        <p:nvSpPr>
          <p:cNvPr id="4" name="Text Placeholder 3">
            <a:extLst>
              <a:ext uri="{FF2B5EF4-FFF2-40B4-BE49-F238E27FC236}">
                <a16:creationId xmlns:a16="http://schemas.microsoft.com/office/drawing/2014/main" id="{4FB039D8-E21F-40EC-AB40-94F5E10AEB96}"/>
              </a:ext>
            </a:extLst>
          </p:cNvPr>
          <p:cNvSpPr>
            <a:spLocks noGrp="1"/>
          </p:cNvSpPr>
          <p:nvPr>
            <p:ph type="body" sz="half" idx="2"/>
          </p:nvPr>
        </p:nvSpPr>
        <p:spPr>
          <a:xfrm>
            <a:off x="1422400" y="2057400"/>
            <a:ext cx="4673600" cy="3136900"/>
          </a:xfrm>
        </p:spPr>
        <p:txBody>
          <a:bodyPr>
            <a:normAutofit/>
          </a:bodyPr>
          <a:lstStyle/>
          <a:p>
            <a:r>
              <a:rPr lang="en-US" sz="2000" dirty="0">
                <a:latin typeface="Times New Roman" panose="02020603050405020304" pitchFamily="18" charset="0"/>
                <a:cs typeface="Times New Roman" panose="02020603050405020304" pitchFamily="18" charset="0"/>
              </a:rPr>
              <a:t>Spices and condiments are essential food ingredients used to enhance flavor, aroma, and overall food experience. Spices, derived from various plant parts like roots, leaves, bark, and seeds, are typically added during cooking. Condiments, on the other hand, are added to food at the table or after cooking to further enhance the taste. These ingredients have been used since ancient times for flavoring, preserving, and even medicinal purposes. </a:t>
            </a:r>
          </a:p>
        </p:txBody>
      </p:sp>
    </p:spTree>
    <p:extLst>
      <p:ext uri="{BB962C8B-B14F-4D97-AF65-F5344CB8AC3E}">
        <p14:creationId xmlns:p14="http://schemas.microsoft.com/office/powerpoint/2010/main" val="18914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8CBC-CA5F-4955-843D-5A25C0CE3D24}"/>
              </a:ext>
            </a:extLst>
          </p:cNvPr>
          <p:cNvSpPr>
            <a:spLocks noGrp="1"/>
          </p:cNvSpPr>
          <p:nvPr>
            <p:ph type="ctrTitle"/>
          </p:nvPr>
        </p:nvSpPr>
        <p:spPr>
          <a:xfrm>
            <a:off x="1524000" y="317501"/>
            <a:ext cx="9144000" cy="723899"/>
          </a:xfrm>
        </p:spPr>
        <p:txBody>
          <a:bodyPr>
            <a:normAutofit/>
          </a:bodyPr>
          <a:lstStyle/>
          <a:p>
            <a:r>
              <a:rPr lang="en-US" sz="4000" dirty="0">
                <a:solidFill>
                  <a:srgbClr val="C00000"/>
                </a:solidFill>
                <a:latin typeface="Algerian" panose="04020705040A02060702" pitchFamily="82" charset="0"/>
              </a:rPr>
              <a:t>PURPOSE OF SPICE AND CONDIMENTS :</a:t>
            </a:r>
          </a:p>
        </p:txBody>
      </p:sp>
      <p:sp>
        <p:nvSpPr>
          <p:cNvPr id="3" name="Subtitle 2">
            <a:extLst>
              <a:ext uri="{FF2B5EF4-FFF2-40B4-BE49-F238E27FC236}">
                <a16:creationId xmlns:a16="http://schemas.microsoft.com/office/drawing/2014/main" id="{3FED347A-0831-4BB3-B133-821CDEADC23B}"/>
              </a:ext>
            </a:extLst>
          </p:cNvPr>
          <p:cNvSpPr>
            <a:spLocks noGrp="1"/>
          </p:cNvSpPr>
          <p:nvPr>
            <p:ph type="subTitle" idx="1"/>
          </p:nvPr>
        </p:nvSpPr>
        <p:spPr>
          <a:xfrm>
            <a:off x="1524000" y="1244599"/>
            <a:ext cx="9144000" cy="5295900"/>
          </a:xfrm>
        </p:spPr>
        <p:txBody>
          <a:bodyPr>
            <a:normAutofit fontScale="85000" lnSpcReduction="10000"/>
          </a:bodyPr>
          <a:lstStyle/>
          <a:p>
            <a:r>
              <a:rPr lang="en-US" dirty="0">
                <a:latin typeface="Times New Roman "/>
              </a:rPr>
              <a:t>Spices and condiments primarily serve to enhance the flavor and aroma of food, but also play a role in preserving food and have medicinal properties. They are used in cooking, as well as in the production of other products like cosmetics and perfumes. </a:t>
            </a:r>
          </a:p>
          <a:p>
            <a:pPr marL="457200" indent="-457200" algn="l">
              <a:buFont typeface="+mj-lt"/>
              <a:buAutoNum type="arabicPeriod"/>
            </a:pPr>
            <a:r>
              <a:rPr lang="en-US" dirty="0">
                <a:solidFill>
                  <a:srgbClr val="C00000"/>
                </a:solidFill>
                <a:latin typeface="Times New Roman "/>
              </a:rPr>
              <a:t>Flavor and Aroma Enhancement</a:t>
            </a:r>
            <a:r>
              <a:rPr lang="en-US" dirty="0">
                <a:latin typeface="Times New Roman "/>
              </a:rPr>
              <a:t>:</a:t>
            </a:r>
          </a:p>
          <a:p>
            <a:pPr algn="l"/>
            <a:r>
              <a:rPr lang="en-US" dirty="0">
                <a:latin typeface="Times New Roman "/>
              </a:rPr>
              <a:t>Spices and herbs are added to dishes to create a wide range of flavors and aromas, making food more enjoyable to eat. </a:t>
            </a:r>
          </a:p>
          <a:p>
            <a:pPr algn="l"/>
            <a:r>
              <a:rPr lang="en-US" dirty="0">
                <a:solidFill>
                  <a:srgbClr val="C00000"/>
                </a:solidFill>
                <a:latin typeface="Times New Roman "/>
              </a:rPr>
              <a:t>2. Food Preservation:</a:t>
            </a:r>
          </a:p>
          <a:p>
            <a:pPr algn="l"/>
            <a:r>
              <a:rPr lang="en-US" dirty="0">
                <a:latin typeface="Times New Roman "/>
              </a:rPr>
              <a:t>Spices, especially in the past, were used to help preserve food, particularly meat, from spoiling.</a:t>
            </a:r>
          </a:p>
          <a:p>
            <a:pPr algn="l"/>
            <a:r>
              <a:rPr lang="en-US" dirty="0">
                <a:solidFill>
                  <a:srgbClr val="C00000"/>
                </a:solidFill>
                <a:latin typeface="Times New Roman "/>
              </a:rPr>
              <a:t>3. Medicinal Properties:</a:t>
            </a:r>
          </a:p>
          <a:p>
            <a:pPr algn="l"/>
            <a:r>
              <a:rPr lang="en-US" dirty="0">
                <a:latin typeface="Times New Roman "/>
              </a:rPr>
              <a:t>Many spices and herbs have been used for their medicinal properties for centuries.</a:t>
            </a:r>
          </a:p>
          <a:p>
            <a:pPr marL="457200" indent="-457200" algn="l">
              <a:buAutoNum type="arabicPeriod" startAt="4"/>
            </a:pPr>
            <a:r>
              <a:rPr lang="en-US" dirty="0">
                <a:solidFill>
                  <a:srgbClr val="C00000"/>
                </a:solidFill>
                <a:latin typeface="Times New Roman "/>
              </a:rPr>
              <a:t>Cultural Importance:</a:t>
            </a:r>
          </a:p>
          <a:p>
            <a:pPr algn="l"/>
            <a:r>
              <a:rPr lang="en-US" dirty="0">
                <a:latin typeface="Times New Roman "/>
              </a:rPr>
              <a:t>Spices and condiments are an integral part of many cultures around the world. </a:t>
            </a:r>
          </a:p>
          <a:p>
            <a:pPr algn="l"/>
            <a:r>
              <a:rPr lang="en-US" dirty="0">
                <a:solidFill>
                  <a:srgbClr val="C00000"/>
                </a:solidFill>
                <a:latin typeface="Times New Roman "/>
              </a:rPr>
              <a:t>5. Other Uses:</a:t>
            </a:r>
          </a:p>
          <a:p>
            <a:pPr algn="l"/>
            <a:r>
              <a:rPr lang="en-US" dirty="0">
                <a:latin typeface="Times New Roman "/>
              </a:rPr>
              <a:t>Spices and herbs are used in the production of perfumes, cosmetics, toiletries, and other products. </a:t>
            </a:r>
          </a:p>
          <a:p>
            <a:endParaRPr lang="en-US" dirty="0">
              <a:latin typeface="Times New Roman "/>
            </a:endParaRPr>
          </a:p>
          <a:p>
            <a:endParaRPr lang="en-US" dirty="0"/>
          </a:p>
          <a:p>
            <a:endParaRPr lang="en-US" dirty="0"/>
          </a:p>
          <a:p>
            <a:endParaRPr lang="en-US" dirty="0"/>
          </a:p>
          <a:p>
            <a:pPr marL="342900" indent="-342900">
              <a:buFont typeface="Wingdings" panose="05000000000000000000" pitchFamily="2" charset="2"/>
              <a:buChar char="v"/>
            </a:pPr>
            <a:endParaRPr lang="en-US" dirty="0"/>
          </a:p>
        </p:txBody>
      </p:sp>
    </p:spTree>
    <p:extLst>
      <p:ext uri="{BB962C8B-B14F-4D97-AF65-F5344CB8AC3E}">
        <p14:creationId xmlns:p14="http://schemas.microsoft.com/office/powerpoint/2010/main" val="168469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6F30C-0CD7-43A9-B37D-C1CB871CBAF8}"/>
              </a:ext>
            </a:extLst>
          </p:cNvPr>
          <p:cNvSpPr>
            <a:spLocks noGrp="1"/>
          </p:cNvSpPr>
          <p:nvPr>
            <p:ph type="title"/>
          </p:nvPr>
        </p:nvSpPr>
        <p:spPr/>
        <p:txBody>
          <a:bodyPr>
            <a:normAutofit/>
          </a:bodyPr>
          <a:lstStyle/>
          <a:p>
            <a:pPr algn="ctr"/>
            <a:r>
              <a:rPr lang="en-US" sz="3200" dirty="0">
                <a:solidFill>
                  <a:srgbClr val="C00000"/>
                </a:solidFill>
                <a:latin typeface="Algerian" panose="04020705040A02060702" pitchFamily="82" charset="0"/>
              </a:rPr>
              <a:t>MOST COMMONLY USED SPICES AND CONDIMENTS ARE :</a:t>
            </a:r>
          </a:p>
        </p:txBody>
      </p:sp>
      <p:sp>
        <p:nvSpPr>
          <p:cNvPr id="3" name="Content Placeholder 2">
            <a:extLst>
              <a:ext uri="{FF2B5EF4-FFF2-40B4-BE49-F238E27FC236}">
                <a16:creationId xmlns:a16="http://schemas.microsoft.com/office/drawing/2014/main" id="{28BDBEEA-28FE-45E6-AB36-A67EB4887035}"/>
              </a:ext>
            </a:extLst>
          </p:cNvPr>
          <p:cNvSpPr>
            <a:spLocks noGrp="1"/>
          </p:cNvSpPr>
          <p:nvPr>
            <p:ph idx="1"/>
          </p:nvPr>
        </p:nvSpPr>
        <p:spPr/>
        <p:txBody>
          <a:bodyPr/>
          <a:lstStyle/>
          <a:p>
            <a:pPr>
              <a:buFont typeface="Wingdings" panose="05000000000000000000" pitchFamily="2" charset="2"/>
              <a:buChar char="§"/>
            </a:pPr>
            <a:r>
              <a:rPr lang="en-US" dirty="0"/>
              <a:t>TURMERIC POWDER                                              </a:t>
            </a:r>
          </a:p>
          <a:p>
            <a:pPr>
              <a:buFont typeface="Wingdings" panose="05000000000000000000" pitchFamily="2" charset="2"/>
              <a:buChar char="§"/>
            </a:pPr>
            <a:r>
              <a:rPr lang="en-US" dirty="0"/>
              <a:t>GREEN CHILIES</a:t>
            </a:r>
          </a:p>
          <a:p>
            <a:pPr>
              <a:buFont typeface="Wingdings" panose="05000000000000000000" pitchFamily="2" charset="2"/>
              <a:buChar char="§"/>
            </a:pPr>
            <a:r>
              <a:rPr lang="en-US" dirty="0"/>
              <a:t>BLACK PEPPER</a:t>
            </a:r>
          </a:p>
          <a:p>
            <a:pPr>
              <a:buFont typeface="Wingdings" panose="05000000000000000000" pitchFamily="2" charset="2"/>
              <a:buChar char="§"/>
            </a:pPr>
            <a:r>
              <a:rPr lang="en-US" dirty="0"/>
              <a:t>CUMIN </a:t>
            </a:r>
          </a:p>
          <a:p>
            <a:pPr>
              <a:buFont typeface="Wingdings" panose="05000000000000000000" pitchFamily="2" charset="2"/>
              <a:buChar char="§"/>
            </a:pPr>
            <a:r>
              <a:rPr lang="en-US" dirty="0"/>
              <a:t>RAITA(YOUGERT)</a:t>
            </a:r>
          </a:p>
          <a:p>
            <a:pPr>
              <a:buFont typeface="Wingdings" panose="05000000000000000000" pitchFamily="2" charset="2"/>
              <a:buChar char="§"/>
            </a:pPr>
            <a:r>
              <a:rPr lang="en-US" dirty="0"/>
              <a:t>CHUTNEYS </a:t>
            </a:r>
          </a:p>
          <a:p>
            <a:pPr>
              <a:buFont typeface="Wingdings" panose="05000000000000000000" pitchFamily="2" charset="2"/>
              <a:buChar char="§"/>
            </a:pPr>
            <a:r>
              <a:rPr lang="en-US" dirty="0"/>
              <a:t>SOYA SAUCE </a:t>
            </a:r>
          </a:p>
          <a:p>
            <a:pPr>
              <a:buFont typeface="Wingdings" panose="05000000000000000000" pitchFamily="2" charset="2"/>
              <a:buChar char="§"/>
            </a:pPr>
            <a:r>
              <a:rPr lang="en-US" dirty="0"/>
              <a:t>BBQ SAUCE</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431102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328</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Algerian</vt:lpstr>
      <vt:lpstr>Arial</vt:lpstr>
      <vt:lpstr>Calibri</vt:lpstr>
      <vt:lpstr>Calibri Light</vt:lpstr>
      <vt:lpstr>Times New Roman</vt:lpstr>
      <vt:lpstr>Times New Roman </vt:lpstr>
      <vt:lpstr>Wingdings</vt:lpstr>
      <vt:lpstr>Office Theme</vt:lpstr>
      <vt:lpstr> EPROJECT : </vt:lpstr>
      <vt:lpstr>GROUP MEMBERS :</vt:lpstr>
      <vt:lpstr>INTRODUCTION:</vt:lpstr>
      <vt:lpstr>PURPOSE OF SPICE AND CONDIMENTS :</vt:lpstr>
      <vt:lpstr>MOST COMMONLY USED SPICES AND CONDIMENTS ARE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Aptech</dc:creator>
  <cp:lastModifiedBy>Aptech</cp:lastModifiedBy>
  <cp:revision>7</cp:revision>
  <dcterms:created xsi:type="dcterms:W3CDTF">2025-04-29T06:54:42Z</dcterms:created>
  <dcterms:modified xsi:type="dcterms:W3CDTF">2025-04-29T07:52:09Z</dcterms:modified>
</cp:coreProperties>
</file>