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Proxima Nova"/>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DD84F5-3D29-43C3-9DB6-5EEBCB0F6340}">
  <a:tblStyle styleId="{A8DD84F5-3D29-43C3-9DB6-5EEBCB0F634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roximaNova-italic.fntdata"/><Relationship Id="rId10" Type="http://schemas.openxmlformats.org/officeDocument/2006/relationships/slide" Target="slides/slide4.xml"/><Relationship Id="rId32" Type="http://schemas.openxmlformats.org/officeDocument/2006/relationships/font" Target="fonts/ProximaNova-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ProximaNova-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6dc226e4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6dc226e4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6d6e2ba209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6d6e2ba209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6d6e2ba20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6d6e2ba20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0061ef58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0061ef58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6dc226e59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6dc226e59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0061ef58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0061ef58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6d6e2ba20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6d6e2ba20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0061ef58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0061ef58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6d6e2ba209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6d6e2ba209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6dc226e59c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6dc226e59c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0061ef58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0061ef58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6d6e2ba2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6d6e2ba2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0061ef58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0061ef58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6d6e2ba2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6d6e2ba2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6d6e2ba209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6d6e2ba209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0061ef58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0061ef58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0061ef58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0061ef58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0061ef58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0061ef58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6d6e2ba20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6d6e2ba20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0061ef5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0061ef5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6d6e2ba209_6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6d6e2ba209_6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6d6e2ba209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6d6e2ba209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0061ef58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0061ef5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6d6e2ba20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6d6e2ba20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8.jpg"/><Relationship Id="rId5" Type="http://schemas.openxmlformats.org/officeDocument/2006/relationships/image" Target="../media/image10.jpg"/><Relationship Id="rId6"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marvelapp.com/prototype/82dif37/screen/8918470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youtu.be/_lyg5Dh3Nwk" TargetMode="External"/><Relationship Id="rId4" Type="http://schemas.openxmlformats.org/officeDocument/2006/relationships/hyperlink" Target="https://youtu.be/We5YmJseLRU" TargetMode="External"/><Relationship Id="rId5" Type="http://schemas.openxmlformats.org/officeDocument/2006/relationships/hyperlink" Target="https://youtu.be/0y03bGM62PA" TargetMode="External"/><Relationship Id="rId6" Type="http://schemas.openxmlformats.org/officeDocument/2006/relationships/hyperlink" Target="https://youtu.be/zidT1cIxFS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Life Transitions: Easing Into Parenthood</a:t>
            </a:r>
            <a:endParaRPr/>
          </a:p>
          <a:p>
            <a:pPr indent="0" lvl="0" marL="0" rtl="0" algn="l">
              <a:spcBef>
                <a:spcPts val="0"/>
              </a:spcBef>
              <a:spcAft>
                <a:spcPts val="0"/>
              </a:spcAft>
              <a:buNone/>
            </a:pPr>
            <a:r>
              <a:t/>
            </a:r>
            <a:endParaRPr/>
          </a:p>
        </p:txBody>
      </p:sp>
      <p:sp>
        <p:nvSpPr>
          <p:cNvPr id="60" name="Google Shape;60;p13"/>
          <p:cNvSpPr txBox="1"/>
          <p:nvPr>
            <p:ph idx="1" type="subTitle"/>
          </p:nvPr>
        </p:nvSpPr>
        <p:spPr>
          <a:xfrm>
            <a:off x="311700" y="3031125"/>
            <a:ext cx="8520600" cy="9969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Clr>
                <a:schemeClr val="dk1"/>
              </a:buClr>
              <a:buSzPts val="275"/>
              <a:buFont typeface="Arial"/>
              <a:buNone/>
            </a:pPr>
            <a:r>
              <a:rPr lang="en" sz="5200"/>
              <a:t>Team: #7</a:t>
            </a:r>
            <a:endParaRPr sz="5200"/>
          </a:p>
          <a:p>
            <a:pPr indent="0" lvl="0" marL="0" rtl="0" algn="l">
              <a:spcBef>
                <a:spcPts val="0"/>
              </a:spcBef>
              <a:spcAft>
                <a:spcPts val="0"/>
              </a:spcAft>
              <a:buClr>
                <a:schemeClr val="dk1"/>
              </a:buClr>
              <a:buSzPts val="275"/>
              <a:buFont typeface="Arial"/>
              <a:buNone/>
            </a:pPr>
            <a:r>
              <a:rPr lang="en" sz="5200"/>
              <a:t>Team Name: The Seven</a:t>
            </a:r>
            <a:endParaRPr sz="5200"/>
          </a:p>
          <a:p>
            <a:pPr indent="0" lvl="0" marL="0" rtl="0" algn="l">
              <a:spcBef>
                <a:spcPts val="0"/>
              </a:spcBef>
              <a:spcAft>
                <a:spcPts val="0"/>
              </a:spcAft>
              <a:buClr>
                <a:schemeClr val="dk1"/>
              </a:buClr>
              <a:buSzPts val="275"/>
              <a:buFont typeface="Arial"/>
              <a:buNone/>
            </a:pPr>
            <a:r>
              <a:rPr lang="en" sz="5200"/>
              <a:t>Team Members: Mehroos Ali, Soumadeep Basu, Mary Grace Kozuch, Sudarshan Athreya Suresh</a:t>
            </a:r>
            <a:endParaRPr sz="5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idx="1" type="body"/>
          </p:nvPr>
        </p:nvSpPr>
        <p:spPr>
          <a:xfrm>
            <a:off x="311700" y="188600"/>
            <a:ext cx="8520600" cy="438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Adding New Events / Hobbies</a:t>
            </a:r>
            <a:endParaRPr/>
          </a:p>
        </p:txBody>
      </p:sp>
      <p:pic>
        <p:nvPicPr>
          <p:cNvPr id="110" name="Google Shape;110;p22"/>
          <p:cNvPicPr preferRelativeResize="0"/>
          <p:nvPr/>
        </p:nvPicPr>
        <p:blipFill>
          <a:blip r:embed="rId3">
            <a:alphaModFix/>
          </a:blip>
          <a:stretch>
            <a:fillRect/>
          </a:stretch>
        </p:blipFill>
        <p:spPr>
          <a:xfrm>
            <a:off x="1505120" y="591750"/>
            <a:ext cx="5913554" cy="4380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Prototype</a:t>
            </a:r>
            <a:endParaRPr i="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Prototype: Important Screens</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Baby’s Schedule               Adding Rewards                                        Tracking Goals</a:t>
            </a:r>
            <a:endParaRPr/>
          </a:p>
          <a:p>
            <a:pPr indent="0" lvl="0" marL="0" rtl="0" algn="l">
              <a:spcBef>
                <a:spcPts val="1200"/>
              </a:spcBef>
              <a:spcAft>
                <a:spcPts val="1200"/>
              </a:spcAft>
              <a:buNone/>
            </a:pPr>
            <a:r>
              <a:t/>
            </a:r>
            <a:endParaRPr/>
          </a:p>
        </p:txBody>
      </p:sp>
      <p:pic>
        <p:nvPicPr>
          <p:cNvPr id="122" name="Google Shape;122;p24"/>
          <p:cNvPicPr preferRelativeResize="0"/>
          <p:nvPr/>
        </p:nvPicPr>
        <p:blipFill>
          <a:blip r:embed="rId3">
            <a:alphaModFix/>
          </a:blip>
          <a:stretch>
            <a:fillRect/>
          </a:stretch>
        </p:blipFill>
        <p:spPr>
          <a:xfrm>
            <a:off x="404125" y="1791675"/>
            <a:ext cx="1408875" cy="2994325"/>
          </a:xfrm>
          <a:prstGeom prst="rect">
            <a:avLst/>
          </a:prstGeom>
          <a:noFill/>
          <a:ln>
            <a:noFill/>
          </a:ln>
        </p:spPr>
      </p:pic>
      <p:pic>
        <p:nvPicPr>
          <p:cNvPr id="123" name="Google Shape;123;p24"/>
          <p:cNvPicPr preferRelativeResize="0"/>
          <p:nvPr/>
        </p:nvPicPr>
        <p:blipFill>
          <a:blip r:embed="rId4">
            <a:alphaModFix/>
          </a:blip>
          <a:stretch>
            <a:fillRect/>
          </a:stretch>
        </p:blipFill>
        <p:spPr>
          <a:xfrm>
            <a:off x="2987797" y="1763511"/>
            <a:ext cx="1408875" cy="3050664"/>
          </a:xfrm>
          <a:prstGeom prst="rect">
            <a:avLst/>
          </a:prstGeom>
          <a:noFill/>
          <a:ln>
            <a:noFill/>
          </a:ln>
        </p:spPr>
      </p:pic>
      <p:pic>
        <p:nvPicPr>
          <p:cNvPr id="124" name="Google Shape;124;p24"/>
          <p:cNvPicPr preferRelativeResize="0"/>
          <p:nvPr/>
        </p:nvPicPr>
        <p:blipFill>
          <a:blip r:embed="rId5">
            <a:alphaModFix/>
          </a:blip>
          <a:stretch>
            <a:fillRect/>
          </a:stretch>
        </p:blipFill>
        <p:spPr>
          <a:xfrm>
            <a:off x="4768200" y="1763512"/>
            <a:ext cx="1408875" cy="3050652"/>
          </a:xfrm>
          <a:prstGeom prst="rect">
            <a:avLst/>
          </a:prstGeom>
          <a:noFill/>
          <a:ln>
            <a:noFill/>
          </a:ln>
        </p:spPr>
      </p:pic>
      <p:pic>
        <p:nvPicPr>
          <p:cNvPr id="125" name="Google Shape;125;p24"/>
          <p:cNvPicPr preferRelativeResize="0"/>
          <p:nvPr/>
        </p:nvPicPr>
        <p:blipFill>
          <a:blip r:embed="rId6">
            <a:alphaModFix/>
          </a:blip>
          <a:stretch>
            <a:fillRect/>
          </a:stretch>
        </p:blipFill>
        <p:spPr>
          <a:xfrm>
            <a:off x="7001925" y="1763500"/>
            <a:ext cx="1408875" cy="30506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119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Info Card </a:t>
            </a:r>
            <a:r>
              <a:rPr lang="en"/>
              <a:t>: Instructions given to Participants</a:t>
            </a:r>
            <a:endParaRPr/>
          </a:p>
        </p:txBody>
      </p:sp>
      <p:sp>
        <p:nvSpPr>
          <p:cNvPr id="131" name="Google Shape;131;p25"/>
          <p:cNvSpPr txBox="1"/>
          <p:nvPr>
            <p:ph idx="1" type="body"/>
          </p:nvPr>
        </p:nvSpPr>
        <p:spPr>
          <a:xfrm>
            <a:off x="311700" y="691975"/>
            <a:ext cx="6436200" cy="4177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As you have just seen , this app can do a lot ! But to make progress, we have to move </a:t>
            </a:r>
            <a:r>
              <a:rPr lang="en"/>
              <a:t>forward</a:t>
            </a:r>
            <a:r>
              <a:rPr lang="en"/>
              <a:t> !</a:t>
            </a:r>
            <a:endParaRPr/>
          </a:p>
          <a:p>
            <a:pPr indent="0" lvl="0" marL="0" rtl="0" algn="l">
              <a:spcBef>
                <a:spcPts val="1200"/>
              </a:spcBef>
              <a:spcAft>
                <a:spcPts val="0"/>
              </a:spcAft>
              <a:buNone/>
            </a:pPr>
            <a:r>
              <a:rPr lang="en"/>
              <a:t>You are one of the select few that have been </a:t>
            </a:r>
            <a:r>
              <a:rPr lang="en"/>
              <a:t>chosen</a:t>
            </a:r>
            <a:r>
              <a:rPr lang="en"/>
              <a:t> to help us make it better ! </a:t>
            </a:r>
            <a:endParaRPr/>
          </a:p>
          <a:p>
            <a:pPr indent="0" lvl="0" marL="0" rtl="0" algn="l">
              <a:spcBef>
                <a:spcPts val="1200"/>
              </a:spcBef>
              <a:spcAft>
                <a:spcPts val="0"/>
              </a:spcAft>
              <a:buNone/>
            </a:pPr>
            <a:r>
              <a:rPr lang="en"/>
              <a:t>Here is how you can help. </a:t>
            </a:r>
            <a:endParaRPr/>
          </a:p>
          <a:p>
            <a:pPr indent="0" lvl="0" marL="0" rtl="0" algn="l">
              <a:spcBef>
                <a:spcPts val="1200"/>
              </a:spcBef>
              <a:spcAft>
                <a:spcPts val="0"/>
              </a:spcAft>
              <a:buNone/>
            </a:pPr>
            <a:r>
              <a:rPr b="1" lang="en"/>
              <a:t>Step 1 </a:t>
            </a:r>
            <a:r>
              <a:rPr lang="en"/>
              <a:t>: You will be given a model app. Feel free to explore, it is dynamic !</a:t>
            </a:r>
            <a:endParaRPr/>
          </a:p>
          <a:p>
            <a:pPr indent="0" lvl="0" marL="0" rtl="0" algn="l">
              <a:spcBef>
                <a:spcPts val="1200"/>
              </a:spcBef>
              <a:spcAft>
                <a:spcPts val="0"/>
              </a:spcAft>
              <a:buNone/>
            </a:pPr>
            <a:r>
              <a:rPr b="1" lang="en"/>
              <a:t>Step 2 </a:t>
            </a:r>
            <a:r>
              <a:rPr lang="en"/>
              <a:t>: Try your best to do the following : </a:t>
            </a:r>
            <a:r>
              <a:rPr i="1" lang="en"/>
              <a:t>view your </a:t>
            </a:r>
            <a:r>
              <a:rPr i="1" lang="en"/>
              <a:t>calendar</a:t>
            </a:r>
            <a:r>
              <a:rPr i="1" lang="en"/>
              <a:t>, add a child, choose a new hobby and finally, claim a reward.</a:t>
            </a:r>
            <a:endParaRPr i="1"/>
          </a:p>
          <a:p>
            <a:pPr indent="0" lvl="0" marL="0" rtl="0" algn="l">
              <a:spcBef>
                <a:spcPts val="1200"/>
              </a:spcBef>
              <a:spcAft>
                <a:spcPts val="0"/>
              </a:spcAft>
              <a:buNone/>
            </a:pPr>
            <a:r>
              <a:rPr b="1" lang="en" u="sng"/>
              <a:t>Notes</a:t>
            </a:r>
            <a:r>
              <a:rPr lang="en"/>
              <a:t>:  </a:t>
            </a:r>
            <a:endParaRPr/>
          </a:p>
          <a:p>
            <a:pPr indent="-317182" lvl="0" marL="457200" rtl="0" algn="l">
              <a:spcBef>
                <a:spcPts val="1200"/>
              </a:spcBef>
              <a:spcAft>
                <a:spcPts val="0"/>
              </a:spcAft>
              <a:buSzPct val="100000"/>
              <a:buChar char="●"/>
            </a:pPr>
            <a:r>
              <a:rPr lang="en"/>
              <a:t>Feedback is very valuable, notice something off or think it can be better ? Tell us ! </a:t>
            </a:r>
            <a:endParaRPr/>
          </a:p>
          <a:p>
            <a:pPr indent="-317182" lvl="0" marL="457200" rtl="0" algn="l">
              <a:spcBef>
                <a:spcPts val="0"/>
              </a:spcBef>
              <a:spcAft>
                <a:spcPts val="0"/>
              </a:spcAft>
              <a:buSzPct val="100000"/>
              <a:buChar char="●"/>
            </a:pPr>
            <a:r>
              <a:rPr lang="en"/>
              <a:t>Click buttons to navigate to pages, note that because this is a prototype not all buttons might be responsive. As long as you try to reach your goal however, you will be fine !</a:t>
            </a:r>
            <a:endParaRPr/>
          </a:p>
          <a:p>
            <a:pPr indent="0" lvl="0" marL="457200" rtl="0" algn="l">
              <a:spcBef>
                <a:spcPts val="1200"/>
              </a:spcBef>
              <a:spcAft>
                <a:spcPts val="1200"/>
              </a:spcAft>
              <a:buNone/>
            </a:pPr>
            <a:r>
              <a:t/>
            </a:r>
            <a:endParaRPr/>
          </a:p>
        </p:txBody>
      </p:sp>
      <p:pic>
        <p:nvPicPr>
          <p:cNvPr id="132" name="Google Shape;132;p25"/>
          <p:cNvPicPr preferRelativeResize="0"/>
          <p:nvPr/>
        </p:nvPicPr>
        <p:blipFill rotWithShape="1">
          <a:blip r:embed="rId3">
            <a:alphaModFix/>
          </a:blip>
          <a:srcRect b="12578" l="10613" r="1303" t="10628"/>
          <a:stretch/>
        </p:blipFill>
        <p:spPr>
          <a:xfrm rot="5400000">
            <a:off x="6113199" y="1582526"/>
            <a:ext cx="3665501" cy="2396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1964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i="1" lang="en" sz="2220"/>
              <a:t>Prototype: Link</a:t>
            </a:r>
            <a:endParaRPr i="1" sz="2220"/>
          </a:p>
        </p:txBody>
      </p:sp>
      <p:sp>
        <p:nvSpPr>
          <p:cNvPr id="138" name="Google Shape;138;p26"/>
          <p:cNvSpPr txBox="1"/>
          <p:nvPr>
            <p:ph idx="1" type="body"/>
          </p:nvPr>
        </p:nvSpPr>
        <p:spPr>
          <a:xfrm>
            <a:off x="311700" y="664600"/>
            <a:ext cx="8520600" cy="8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440"/>
              <a:buNone/>
            </a:pPr>
            <a:r>
              <a:rPr lang="en" sz="1520" u="sng">
                <a:solidFill>
                  <a:schemeClr val="hlink"/>
                </a:solidFill>
                <a:hlinkClick r:id="rId3"/>
              </a:rPr>
              <a:t>https://marvelapp.com/prototype/82dif37/screen/89184702</a:t>
            </a:r>
            <a:endParaRPr sz="1520"/>
          </a:p>
          <a:p>
            <a:pPr indent="0" lvl="0" marL="0" rtl="0" algn="l">
              <a:spcBef>
                <a:spcPts val="1200"/>
              </a:spcBef>
              <a:spcAft>
                <a:spcPts val="0"/>
              </a:spcAft>
              <a:buSzPts val="440"/>
              <a:buNone/>
            </a:pPr>
            <a:r>
              <a:t/>
            </a:r>
            <a:endParaRPr sz="1520"/>
          </a:p>
          <a:p>
            <a:pPr indent="0" lvl="0" marL="0" rtl="0" algn="l">
              <a:spcBef>
                <a:spcPts val="1200"/>
              </a:spcBef>
              <a:spcAft>
                <a:spcPts val="1200"/>
              </a:spcAft>
              <a:buSzPts val="440"/>
              <a:buNone/>
            </a:pPr>
            <a:r>
              <a:t/>
            </a:r>
            <a:endParaRPr sz="1520"/>
          </a:p>
        </p:txBody>
      </p:sp>
      <p:sp>
        <p:nvSpPr>
          <p:cNvPr id="139" name="Google Shape;139;p26"/>
          <p:cNvSpPr txBox="1"/>
          <p:nvPr/>
        </p:nvSpPr>
        <p:spPr>
          <a:xfrm>
            <a:off x="311700" y="1517200"/>
            <a:ext cx="8634900" cy="424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accent3"/>
                </a:solidFill>
                <a:latin typeface="Proxima Nova"/>
                <a:ea typeface="Proxima Nova"/>
                <a:cs typeface="Proxima Nova"/>
                <a:sym typeface="Proxima Nova"/>
              </a:rPr>
              <a:t>Figma</a:t>
            </a:r>
            <a:endParaRPr sz="1600">
              <a:solidFill>
                <a:schemeClr val="accent3"/>
              </a:solidFill>
              <a:latin typeface="Proxima Nova"/>
              <a:ea typeface="Proxima Nova"/>
              <a:cs typeface="Proxima Nova"/>
              <a:sym typeface="Proxima Nova"/>
            </a:endParaRPr>
          </a:p>
          <a:p>
            <a:pPr indent="-317500" lvl="0" marL="457200" rtl="0" algn="l">
              <a:lnSpc>
                <a:spcPct val="115000"/>
              </a:lnSpc>
              <a:spcBef>
                <a:spcPts val="1200"/>
              </a:spcBef>
              <a:spcAft>
                <a:spcPts val="0"/>
              </a:spcAft>
              <a:buClr>
                <a:schemeClr val="accent3"/>
              </a:buClr>
              <a:buSzPts val="1400"/>
              <a:buFont typeface="Proxima Nova"/>
              <a:buChar char="●"/>
            </a:pPr>
            <a:r>
              <a:rPr lang="en">
                <a:solidFill>
                  <a:schemeClr val="accent3"/>
                </a:solidFill>
                <a:latin typeface="Proxima Nova"/>
                <a:ea typeface="Proxima Nova"/>
                <a:cs typeface="Proxima Nova"/>
                <a:sym typeface="Proxima Nova"/>
              </a:rPr>
              <a:t>It has real-time collaboration ! Helped us </a:t>
            </a:r>
            <a:r>
              <a:rPr lang="en">
                <a:solidFill>
                  <a:schemeClr val="accent3"/>
                </a:solidFill>
                <a:latin typeface="Proxima Nova"/>
                <a:ea typeface="Proxima Nova"/>
                <a:cs typeface="Proxima Nova"/>
                <a:sym typeface="Proxima Nova"/>
              </a:rPr>
              <a:t>design</a:t>
            </a:r>
            <a:r>
              <a:rPr lang="en">
                <a:solidFill>
                  <a:schemeClr val="accent3"/>
                </a:solidFill>
                <a:latin typeface="Proxima Nova"/>
                <a:ea typeface="Proxima Nova"/>
                <a:cs typeface="Proxima Nova"/>
                <a:sym typeface="Proxima Nova"/>
              </a:rPr>
              <a:t> pages </a:t>
            </a:r>
            <a:r>
              <a:rPr lang="en">
                <a:solidFill>
                  <a:schemeClr val="accent3"/>
                </a:solidFill>
                <a:latin typeface="Proxima Nova"/>
                <a:ea typeface="Proxima Nova"/>
                <a:cs typeface="Proxima Nova"/>
                <a:sym typeface="Proxima Nova"/>
              </a:rPr>
              <a:t>together, even from a virtual setting</a:t>
            </a:r>
            <a:r>
              <a:rPr lang="en">
                <a:solidFill>
                  <a:schemeClr val="accent3"/>
                </a:solidFill>
                <a:latin typeface="Proxima Nova"/>
                <a:ea typeface="Proxima Nova"/>
                <a:cs typeface="Proxima Nova"/>
                <a:sym typeface="Proxima Nova"/>
              </a:rPr>
              <a:t>.</a:t>
            </a:r>
            <a:endParaRPr>
              <a:solidFill>
                <a:schemeClr val="accent3"/>
              </a:solidFill>
              <a:latin typeface="Proxima Nova"/>
              <a:ea typeface="Proxima Nova"/>
              <a:cs typeface="Proxima Nova"/>
              <a:sym typeface="Proxima Nova"/>
            </a:endParaRPr>
          </a:p>
          <a:p>
            <a:pPr indent="-317500" lvl="0" marL="457200" rtl="0" algn="l">
              <a:lnSpc>
                <a:spcPct val="115000"/>
              </a:lnSpc>
              <a:spcBef>
                <a:spcPts val="0"/>
              </a:spcBef>
              <a:spcAft>
                <a:spcPts val="0"/>
              </a:spcAft>
              <a:buClr>
                <a:schemeClr val="accent3"/>
              </a:buClr>
              <a:buSzPts val="1400"/>
              <a:buFont typeface="Proxima Nova"/>
              <a:buChar char="●"/>
            </a:pPr>
            <a:r>
              <a:rPr lang="en">
                <a:solidFill>
                  <a:schemeClr val="accent3"/>
                </a:solidFill>
                <a:latin typeface="Proxima Nova"/>
                <a:ea typeface="Proxima Nova"/>
                <a:cs typeface="Proxima Nova"/>
                <a:sym typeface="Proxima Nova"/>
              </a:rPr>
              <a:t>Also has support for web, mobile and PC. As we are </a:t>
            </a:r>
            <a:r>
              <a:rPr lang="en">
                <a:solidFill>
                  <a:schemeClr val="accent3"/>
                </a:solidFill>
                <a:latin typeface="Proxima Nova"/>
                <a:ea typeface="Proxima Nova"/>
                <a:cs typeface="Proxima Nova"/>
                <a:sym typeface="Proxima Nova"/>
              </a:rPr>
              <a:t>designing</a:t>
            </a:r>
            <a:r>
              <a:rPr lang="en">
                <a:solidFill>
                  <a:schemeClr val="accent3"/>
                </a:solidFill>
                <a:latin typeface="Proxima Nova"/>
                <a:ea typeface="Proxima Nova"/>
                <a:cs typeface="Proxima Nova"/>
                <a:sym typeface="Proxima Nova"/>
              </a:rPr>
              <a:t> a mobile app, this helped setting the frame.</a:t>
            </a:r>
            <a:endParaRPr>
              <a:solidFill>
                <a:schemeClr val="accent3"/>
              </a:solidFill>
              <a:latin typeface="Proxima Nova"/>
              <a:ea typeface="Proxima Nova"/>
              <a:cs typeface="Proxima Nova"/>
              <a:sym typeface="Proxima Nova"/>
            </a:endParaRPr>
          </a:p>
          <a:p>
            <a:pPr indent="-317500" lvl="0" marL="457200" rtl="0" algn="l">
              <a:lnSpc>
                <a:spcPct val="115000"/>
              </a:lnSpc>
              <a:spcBef>
                <a:spcPts val="0"/>
              </a:spcBef>
              <a:spcAft>
                <a:spcPts val="0"/>
              </a:spcAft>
              <a:buClr>
                <a:schemeClr val="accent3"/>
              </a:buClr>
              <a:buSzPts val="1400"/>
              <a:buFont typeface="Proxima Nova"/>
              <a:buChar char="●"/>
            </a:pPr>
            <a:r>
              <a:rPr lang="en">
                <a:solidFill>
                  <a:schemeClr val="accent3"/>
                </a:solidFill>
                <a:latin typeface="Proxima Nova"/>
                <a:ea typeface="Proxima Nova"/>
                <a:cs typeface="Proxima Nova"/>
                <a:sym typeface="Proxima Nova"/>
              </a:rPr>
              <a:t>Figma </a:t>
            </a:r>
            <a:r>
              <a:rPr lang="en">
                <a:solidFill>
                  <a:schemeClr val="accent3"/>
                </a:solidFill>
                <a:latin typeface="Proxima Nova"/>
                <a:ea typeface="Proxima Nova"/>
                <a:cs typeface="Proxima Nova"/>
                <a:sym typeface="Proxima Nova"/>
              </a:rPr>
              <a:t>offers</a:t>
            </a:r>
            <a:r>
              <a:rPr lang="en">
                <a:solidFill>
                  <a:schemeClr val="accent3"/>
                </a:solidFill>
                <a:latin typeface="Proxima Nova"/>
                <a:ea typeface="Proxima Nova"/>
                <a:cs typeface="Proxima Nova"/>
                <a:sym typeface="Proxima Nova"/>
              </a:rPr>
              <a:t> a variety of customizable templates, widgets.</a:t>
            </a:r>
            <a:endParaRPr>
              <a:solidFill>
                <a:schemeClr val="accent3"/>
              </a:solidFill>
              <a:latin typeface="Proxima Nova"/>
              <a:ea typeface="Proxima Nova"/>
              <a:cs typeface="Proxima Nova"/>
              <a:sym typeface="Proxima Nova"/>
            </a:endParaRPr>
          </a:p>
          <a:p>
            <a:pPr indent="-317500" lvl="0" marL="457200" rtl="0" algn="l">
              <a:lnSpc>
                <a:spcPct val="115000"/>
              </a:lnSpc>
              <a:spcBef>
                <a:spcPts val="0"/>
              </a:spcBef>
              <a:spcAft>
                <a:spcPts val="0"/>
              </a:spcAft>
              <a:buClr>
                <a:schemeClr val="accent3"/>
              </a:buClr>
              <a:buSzPts val="1400"/>
              <a:buFont typeface="Proxima Nova"/>
              <a:buChar char="●"/>
            </a:pPr>
            <a:r>
              <a:rPr lang="en">
                <a:solidFill>
                  <a:schemeClr val="accent3"/>
                </a:solidFill>
                <a:latin typeface="Proxima Nova"/>
                <a:ea typeface="Proxima Nova"/>
                <a:cs typeface="Proxima Nova"/>
                <a:sym typeface="Proxima Nova"/>
              </a:rPr>
              <a:t>Beginner friendly UI designing. </a:t>
            </a:r>
            <a:endParaRPr>
              <a:solidFill>
                <a:schemeClr val="accent3"/>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en">
                <a:solidFill>
                  <a:schemeClr val="accent3"/>
                </a:solidFill>
                <a:latin typeface="Proxima Nova"/>
                <a:ea typeface="Proxima Nova"/>
                <a:cs typeface="Proxima Nova"/>
                <a:sym typeface="Proxima Nova"/>
              </a:rPr>
              <a:t>Marvel</a:t>
            </a:r>
            <a:endParaRPr>
              <a:solidFill>
                <a:schemeClr val="accent3"/>
              </a:solidFill>
              <a:latin typeface="Proxima Nova"/>
              <a:ea typeface="Proxima Nova"/>
              <a:cs typeface="Proxima Nova"/>
              <a:sym typeface="Proxima Nova"/>
            </a:endParaRPr>
          </a:p>
          <a:p>
            <a:pPr indent="-317500" lvl="0" marL="457200" rtl="0" algn="l">
              <a:lnSpc>
                <a:spcPct val="115000"/>
              </a:lnSpc>
              <a:spcBef>
                <a:spcPts val="1200"/>
              </a:spcBef>
              <a:spcAft>
                <a:spcPts val="0"/>
              </a:spcAft>
              <a:buClr>
                <a:schemeClr val="accent3"/>
              </a:buClr>
              <a:buSzPts val="1400"/>
              <a:buFont typeface="Proxima Nova"/>
              <a:buChar char="●"/>
            </a:pPr>
            <a:r>
              <a:rPr lang="en">
                <a:solidFill>
                  <a:schemeClr val="accent3"/>
                </a:solidFill>
                <a:latin typeface="Proxima Nova"/>
                <a:ea typeface="Proxima Nova"/>
                <a:cs typeface="Proxima Nova"/>
                <a:sym typeface="Proxima Nova"/>
              </a:rPr>
              <a:t>Allowed us to develop a reactive app and test the same fast.</a:t>
            </a:r>
            <a:endParaRPr>
              <a:solidFill>
                <a:schemeClr val="accent3"/>
              </a:solidFill>
              <a:latin typeface="Proxima Nova"/>
              <a:ea typeface="Proxima Nova"/>
              <a:cs typeface="Proxima Nova"/>
              <a:sym typeface="Proxima Nova"/>
            </a:endParaRPr>
          </a:p>
          <a:p>
            <a:pPr indent="-317500" lvl="0" marL="457200" rtl="0" algn="l">
              <a:lnSpc>
                <a:spcPct val="115000"/>
              </a:lnSpc>
              <a:spcBef>
                <a:spcPts val="0"/>
              </a:spcBef>
              <a:spcAft>
                <a:spcPts val="0"/>
              </a:spcAft>
              <a:buClr>
                <a:schemeClr val="accent3"/>
              </a:buClr>
              <a:buSzPts val="1400"/>
              <a:buFont typeface="Proxima Nova"/>
              <a:buChar char="●"/>
            </a:pPr>
            <a:r>
              <a:rPr lang="en">
                <a:solidFill>
                  <a:schemeClr val="accent3"/>
                </a:solidFill>
                <a:latin typeface="Proxima Nova"/>
                <a:ea typeface="Proxima Nova"/>
                <a:cs typeface="Proxima Nova"/>
                <a:sym typeface="Proxima Nova"/>
              </a:rPr>
              <a:t>Easy linking of pages and importing of design from figma.</a:t>
            </a:r>
            <a:endParaRPr>
              <a:solidFill>
                <a:schemeClr val="accent3"/>
              </a:solidFill>
              <a:latin typeface="Proxima Nova"/>
              <a:ea typeface="Proxima Nova"/>
              <a:cs typeface="Proxima Nova"/>
              <a:sym typeface="Proxima Nova"/>
            </a:endParaRPr>
          </a:p>
          <a:p>
            <a:pPr indent="-317500" lvl="0" marL="457200" rtl="0" algn="l">
              <a:lnSpc>
                <a:spcPct val="115000"/>
              </a:lnSpc>
              <a:spcBef>
                <a:spcPts val="0"/>
              </a:spcBef>
              <a:spcAft>
                <a:spcPts val="0"/>
              </a:spcAft>
              <a:buClr>
                <a:schemeClr val="accent3"/>
              </a:buClr>
              <a:buSzPts val="1400"/>
              <a:buFont typeface="Proxima Nova"/>
              <a:buChar char="●"/>
            </a:pPr>
            <a:r>
              <a:rPr lang="en">
                <a:solidFill>
                  <a:schemeClr val="accent3"/>
                </a:solidFill>
                <a:latin typeface="Proxima Nova"/>
                <a:ea typeface="Proxima Nova"/>
                <a:cs typeface="Proxima Nova"/>
                <a:sym typeface="Proxima Nova"/>
              </a:rPr>
              <a:t>Easy editing and collaboration across teammates.</a:t>
            </a:r>
            <a:endParaRPr>
              <a:solidFill>
                <a:schemeClr val="accent3"/>
              </a:solidFill>
              <a:latin typeface="Proxima Nova"/>
              <a:ea typeface="Proxima Nova"/>
              <a:cs typeface="Proxima Nova"/>
              <a:sym typeface="Proxima Nova"/>
            </a:endParaRPr>
          </a:p>
          <a:p>
            <a:pPr indent="-317500" lvl="0" marL="457200" rtl="0" algn="l">
              <a:lnSpc>
                <a:spcPct val="115000"/>
              </a:lnSpc>
              <a:spcBef>
                <a:spcPts val="0"/>
              </a:spcBef>
              <a:spcAft>
                <a:spcPts val="0"/>
              </a:spcAft>
              <a:buClr>
                <a:schemeClr val="accent3"/>
              </a:buClr>
              <a:buSzPts val="1400"/>
              <a:buFont typeface="Proxima Nova"/>
              <a:buChar char="●"/>
            </a:pPr>
            <a:r>
              <a:rPr lang="en">
                <a:solidFill>
                  <a:schemeClr val="accent3"/>
                </a:solidFill>
                <a:latin typeface="Proxima Nova"/>
                <a:ea typeface="Proxima Nova"/>
                <a:cs typeface="Proxima Nova"/>
                <a:sym typeface="Proxima Nova"/>
              </a:rPr>
              <a:t>Easy to share the link to the participant and to each other.</a:t>
            </a:r>
            <a:endParaRPr>
              <a:solidFill>
                <a:schemeClr val="accent3"/>
              </a:solidFill>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sz="1800">
              <a:solidFill>
                <a:schemeClr val="accent3"/>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t/>
            </a:r>
            <a:endParaRPr/>
          </a:p>
        </p:txBody>
      </p:sp>
      <p:sp>
        <p:nvSpPr>
          <p:cNvPr id="140" name="Google Shape;140;p26"/>
          <p:cNvSpPr txBox="1"/>
          <p:nvPr>
            <p:ph type="title"/>
          </p:nvPr>
        </p:nvSpPr>
        <p:spPr>
          <a:xfrm>
            <a:off x="311700" y="1058113"/>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i="1" lang="en" sz="2120"/>
              <a:t>Prototype: Tools</a:t>
            </a:r>
            <a:endParaRPr i="1" sz="212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Participants</a:t>
            </a:r>
            <a:endParaRPr i="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162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Participants</a:t>
            </a:r>
            <a:endParaRPr/>
          </a:p>
        </p:txBody>
      </p:sp>
      <p:sp>
        <p:nvSpPr>
          <p:cNvPr id="151" name="Google Shape;151;p28"/>
          <p:cNvSpPr txBox="1"/>
          <p:nvPr>
            <p:ph idx="1" type="body"/>
          </p:nvPr>
        </p:nvSpPr>
        <p:spPr>
          <a:xfrm>
            <a:off x="311700" y="812000"/>
            <a:ext cx="8982600" cy="3976800"/>
          </a:xfrm>
          <a:prstGeom prst="rect">
            <a:avLst/>
          </a:prstGeom>
        </p:spPr>
        <p:txBody>
          <a:bodyPr anchorCtr="0" anchor="t" bIns="91425" lIns="91425" spcFirstLastPara="1" rIns="91425" wrap="square" tIns="91425">
            <a:normAutofit fontScale="62500"/>
          </a:bodyPr>
          <a:lstStyle/>
          <a:p>
            <a:pPr indent="0" lvl="0" marL="0" rtl="0" algn="just">
              <a:spcBef>
                <a:spcPts val="0"/>
              </a:spcBef>
              <a:spcAft>
                <a:spcPts val="0"/>
              </a:spcAft>
              <a:buNone/>
            </a:pPr>
            <a:r>
              <a:rPr lang="en"/>
              <a:t>Participant 1:</a:t>
            </a:r>
            <a:endParaRPr/>
          </a:p>
          <a:p>
            <a:pPr indent="-300037" lvl="0" marL="457200" rtl="0" algn="just">
              <a:spcBef>
                <a:spcPts val="1200"/>
              </a:spcBef>
              <a:spcAft>
                <a:spcPts val="0"/>
              </a:spcAft>
              <a:buSzPct val="100000"/>
              <a:buChar char="-"/>
            </a:pPr>
            <a:r>
              <a:rPr b="1" lang="en"/>
              <a:t>Demographics: </a:t>
            </a:r>
            <a:r>
              <a:rPr lang="en"/>
              <a:t>23, Male</a:t>
            </a:r>
            <a:endParaRPr/>
          </a:p>
          <a:p>
            <a:pPr indent="-300037" lvl="0" marL="457200" rtl="0" algn="just">
              <a:spcBef>
                <a:spcPts val="0"/>
              </a:spcBef>
              <a:spcAft>
                <a:spcPts val="0"/>
              </a:spcAft>
              <a:buSzPct val="100000"/>
              <a:buChar char="-"/>
            </a:pPr>
            <a:r>
              <a:rPr b="1" lang="en"/>
              <a:t>How &amp; Why </a:t>
            </a:r>
            <a:r>
              <a:rPr b="1" lang="en"/>
              <a:t>:</a:t>
            </a:r>
            <a:r>
              <a:rPr lang="en"/>
              <a:t> </a:t>
            </a:r>
            <a:r>
              <a:rPr lang="en"/>
              <a:t>Participant is a friend of one of the team members. He was asked to test the prototype based  on his time availability. Because he is someone with no </a:t>
            </a:r>
            <a:r>
              <a:rPr lang="en"/>
              <a:t>relation to the app or the target group, his feedback is unbiased and valuable</a:t>
            </a:r>
            <a:endParaRPr/>
          </a:p>
          <a:p>
            <a:pPr indent="-300037" lvl="0" marL="457200" rtl="0" algn="just">
              <a:spcBef>
                <a:spcPts val="0"/>
              </a:spcBef>
              <a:spcAft>
                <a:spcPts val="0"/>
              </a:spcAft>
              <a:buSzPct val="100000"/>
              <a:buChar char="-"/>
            </a:pPr>
            <a:r>
              <a:rPr b="1" lang="en"/>
              <a:t>Location of user test: </a:t>
            </a:r>
            <a:r>
              <a:rPr lang="en"/>
              <a:t>Participant’s home</a:t>
            </a:r>
            <a:endParaRPr/>
          </a:p>
          <a:p>
            <a:pPr indent="0" lvl="0" marL="0" rtl="0" algn="just">
              <a:spcBef>
                <a:spcPts val="1200"/>
              </a:spcBef>
              <a:spcAft>
                <a:spcPts val="0"/>
              </a:spcAft>
              <a:buNone/>
            </a:pPr>
            <a:r>
              <a:rPr lang="en"/>
              <a:t>Participant 2:</a:t>
            </a:r>
            <a:endParaRPr/>
          </a:p>
          <a:p>
            <a:pPr indent="-300037" lvl="0" marL="457200" rtl="0" algn="just">
              <a:spcBef>
                <a:spcPts val="1200"/>
              </a:spcBef>
              <a:spcAft>
                <a:spcPts val="0"/>
              </a:spcAft>
              <a:buSzPct val="100000"/>
              <a:buChar char="-"/>
            </a:pPr>
            <a:r>
              <a:rPr b="1" lang="en"/>
              <a:t>Demographics</a:t>
            </a:r>
            <a:r>
              <a:rPr lang="en"/>
              <a:t>: 29, Male</a:t>
            </a:r>
            <a:endParaRPr/>
          </a:p>
          <a:p>
            <a:pPr indent="-300037" lvl="0" marL="457200" rtl="0" algn="just">
              <a:spcBef>
                <a:spcPts val="0"/>
              </a:spcBef>
              <a:spcAft>
                <a:spcPts val="0"/>
              </a:spcAft>
              <a:buSzPct val="100000"/>
              <a:buChar char="-"/>
            </a:pPr>
            <a:r>
              <a:rPr b="1" lang="en"/>
              <a:t>Recruitment tactic:</a:t>
            </a:r>
            <a:r>
              <a:rPr lang="en"/>
              <a:t> Participant is a software developer. Once again, he was asked to test the prototype based  on his time availability. Because he is familiar with the app development processes, his technical expertise offers both a functional and creative outlook.</a:t>
            </a:r>
            <a:endParaRPr/>
          </a:p>
          <a:p>
            <a:pPr indent="-300037" lvl="0" marL="457200" rtl="0" algn="just">
              <a:spcBef>
                <a:spcPts val="0"/>
              </a:spcBef>
              <a:spcAft>
                <a:spcPts val="0"/>
              </a:spcAft>
              <a:buSzPct val="100000"/>
              <a:buChar char="-"/>
            </a:pPr>
            <a:r>
              <a:rPr b="1" lang="en"/>
              <a:t>Location of user test: </a:t>
            </a:r>
            <a:r>
              <a:rPr lang="en"/>
              <a:t>Participant’s home</a:t>
            </a:r>
            <a:endParaRPr/>
          </a:p>
          <a:p>
            <a:pPr indent="0" lvl="0" marL="0" rtl="0" algn="just">
              <a:spcBef>
                <a:spcPts val="1200"/>
              </a:spcBef>
              <a:spcAft>
                <a:spcPts val="0"/>
              </a:spcAft>
              <a:buNone/>
            </a:pPr>
            <a:r>
              <a:rPr lang="en"/>
              <a:t>Participant 3:</a:t>
            </a:r>
            <a:endParaRPr/>
          </a:p>
          <a:p>
            <a:pPr indent="-300037" lvl="0" marL="457200" rtl="0" algn="just">
              <a:spcBef>
                <a:spcPts val="1200"/>
              </a:spcBef>
              <a:spcAft>
                <a:spcPts val="0"/>
              </a:spcAft>
              <a:buSzPct val="100000"/>
              <a:buChar char="-"/>
            </a:pPr>
            <a:r>
              <a:rPr b="1" lang="en"/>
              <a:t>Demographics</a:t>
            </a:r>
            <a:r>
              <a:rPr lang="en"/>
              <a:t>: 22, Female</a:t>
            </a:r>
            <a:endParaRPr/>
          </a:p>
          <a:p>
            <a:pPr indent="-300037" lvl="0" marL="457200" rtl="0" algn="just">
              <a:spcBef>
                <a:spcPts val="0"/>
              </a:spcBef>
              <a:spcAft>
                <a:spcPts val="0"/>
              </a:spcAft>
              <a:buSzPct val="100000"/>
              <a:buChar char="-"/>
            </a:pPr>
            <a:r>
              <a:rPr b="1" lang="en"/>
              <a:t>Recruitment tactic</a:t>
            </a:r>
            <a:r>
              <a:rPr lang="en"/>
              <a:t>: Participant is an arts major student here at UTD. Available for the interview based on request. Her unique artistic insight can better the design and user experience of the project.</a:t>
            </a:r>
            <a:endParaRPr/>
          </a:p>
          <a:p>
            <a:pPr indent="-300037" lvl="0" marL="457200" rtl="0" algn="just">
              <a:spcBef>
                <a:spcPts val="0"/>
              </a:spcBef>
              <a:spcAft>
                <a:spcPts val="0"/>
              </a:spcAft>
              <a:buSzPct val="100000"/>
              <a:buChar char="-"/>
            </a:pPr>
            <a:r>
              <a:rPr b="1" lang="en"/>
              <a:t>Location of user test</a:t>
            </a:r>
            <a:r>
              <a:rPr lang="en"/>
              <a:t>: Java Land Coffee House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User </a:t>
            </a:r>
            <a:r>
              <a:rPr i="1" lang="en"/>
              <a:t>Test</a:t>
            </a:r>
            <a:endParaRPr i="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144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Test: </a:t>
            </a:r>
            <a:r>
              <a:rPr lang="en"/>
              <a:t>Videos</a:t>
            </a:r>
            <a:endParaRPr/>
          </a:p>
        </p:txBody>
      </p:sp>
      <p:sp>
        <p:nvSpPr>
          <p:cNvPr id="162" name="Google Shape;162;p30"/>
          <p:cNvSpPr txBox="1"/>
          <p:nvPr>
            <p:ph idx="1" type="body"/>
          </p:nvPr>
        </p:nvSpPr>
        <p:spPr>
          <a:xfrm>
            <a:off x="311700" y="880575"/>
            <a:ext cx="8520600" cy="370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Participant 1- </a:t>
            </a:r>
            <a:r>
              <a:rPr lang="en" u="sng">
                <a:solidFill>
                  <a:schemeClr val="hlink"/>
                </a:solidFill>
                <a:hlinkClick r:id="rId3"/>
              </a:rPr>
              <a:t>https://youtu.be/_lyg5Dh3Nwk</a:t>
            </a:r>
            <a:endParaRPr/>
          </a:p>
          <a:p>
            <a:pPr indent="0" lvl="0" marL="0" rtl="0" algn="l">
              <a:spcBef>
                <a:spcPts val="1200"/>
              </a:spcBef>
              <a:spcAft>
                <a:spcPts val="0"/>
              </a:spcAft>
              <a:buNone/>
            </a:pPr>
            <a:r>
              <a:rPr lang="en"/>
              <a:t>Participant 2 - </a:t>
            </a:r>
            <a:r>
              <a:rPr lang="en" u="sng">
                <a:solidFill>
                  <a:schemeClr val="hlink"/>
                </a:solidFill>
                <a:hlinkClick r:id="rId4"/>
              </a:rPr>
              <a:t>https://youtu.be/We5YmJseLRU</a:t>
            </a:r>
            <a:r>
              <a:rPr lang="en"/>
              <a:t> </a:t>
            </a:r>
            <a:endParaRPr/>
          </a:p>
          <a:p>
            <a:pPr indent="0" lvl="0" marL="0" rtl="0" algn="l">
              <a:spcBef>
                <a:spcPts val="1200"/>
              </a:spcBef>
              <a:spcAft>
                <a:spcPts val="0"/>
              </a:spcAft>
              <a:buNone/>
            </a:pPr>
            <a:r>
              <a:rPr lang="en"/>
              <a:t>Participant 3 - </a:t>
            </a:r>
            <a:r>
              <a:rPr lang="en" u="sng">
                <a:solidFill>
                  <a:schemeClr val="accent5"/>
                </a:solidFill>
                <a:hlinkClick r:id="rId5">
                  <a:extLst>
                    <a:ext uri="{A12FA001-AC4F-418D-AE19-62706E023703}">
                      <ahyp:hlinkClr val="tx"/>
                    </a:ext>
                  </a:extLst>
                </a:hlinkClick>
              </a:rPr>
              <a:t>https://youtu.be/0y03bGM62PA</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i="1" lang="en" sz="1200"/>
              <a:t>Extra Participant - </a:t>
            </a:r>
            <a:r>
              <a:rPr i="1" lang="en" sz="1200" u="sng">
                <a:solidFill>
                  <a:schemeClr val="accent5"/>
                </a:solidFill>
                <a:hlinkClick r:id="rId6">
                  <a:extLst>
                    <a:ext uri="{A12FA001-AC4F-418D-AE19-62706E023703}">
                      <ahyp:hlinkClr val="tx"/>
                    </a:ext>
                  </a:extLst>
                </a:hlinkClick>
              </a:rPr>
              <a:t>https://youtu.be/zidT1cIxFSg</a:t>
            </a:r>
            <a:r>
              <a:rPr i="1" lang="en" sz="1200"/>
              <a:t> </a:t>
            </a:r>
            <a:endParaRPr i="1" sz="1200"/>
          </a:p>
          <a:p>
            <a:pPr indent="0" lvl="0" marL="0" rtl="0" algn="l">
              <a:spcBef>
                <a:spcPts val="1200"/>
              </a:spcBef>
              <a:spcAft>
                <a:spcPts val="1200"/>
              </a:spcAft>
              <a:buNone/>
            </a:pPr>
            <a:r>
              <a:rPr i="1" lang="en" sz="1200"/>
              <a:t>(We had an extra volunteer ! Although not referenced directly, this persons feedback was incorporated in the user feedback slides !! ) </a:t>
            </a:r>
            <a:endParaRPr i="1"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Test: Briefing</a:t>
            </a:r>
            <a:endParaRPr/>
          </a:p>
        </p:txBody>
      </p:sp>
      <p:sp>
        <p:nvSpPr>
          <p:cNvPr id="168" name="Google Shape;16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08610" lvl="0" marL="457200" rtl="0" algn="just">
              <a:spcBef>
                <a:spcPts val="0"/>
              </a:spcBef>
              <a:spcAft>
                <a:spcPts val="0"/>
              </a:spcAft>
              <a:buSzPct val="100000"/>
              <a:buChar char="●"/>
            </a:pPr>
            <a:r>
              <a:rPr b="1" lang="en"/>
              <a:t>Muy Feliz</a:t>
            </a:r>
            <a:r>
              <a:rPr lang="en"/>
              <a:t> is</a:t>
            </a:r>
            <a:r>
              <a:rPr lang="en"/>
              <a:t> an application which allows parents to input a glimpse of </a:t>
            </a:r>
            <a:r>
              <a:rPr lang="en"/>
              <a:t>their</a:t>
            </a:r>
            <a:r>
              <a:rPr lang="en"/>
              <a:t> life before parenthood through hobbies, passions and so much more. Examples of such include baking, running, cycling etc. </a:t>
            </a:r>
            <a:endParaRPr/>
          </a:p>
          <a:p>
            <a:pPr indent="0" lvl="0" marL="457200" rtl="0" algn="just">
              <a:spcBef>
                <a:spcPts val="1200"/>
              </a:spcBef>
              <a:spcAft>
                <a:spcPts val="0"/>
              </a:spcAft>
              <a:buNone/>
            </a:pPr>
            <a:r>
              <a:t/>
            </a:r>
            <a:endParaRPr/>
          </a:p>
          <a:p>
            <a:pPr indent="-308610" lvl="0" marL="457200" rtl="0" algn="just">
              <a:spcBef>
                <a:spcPts val="1200"/>
              </a:spcBef>
              <a:spcAft>
                <a:spcPts val="0"/>
              </a:spcAft>
              <a:buSzPct val="100000"/>
              <a:buChar char="●"/>
            </a:pPr>
            <a:r>
              <a:rPr lang="en"/>
              <a:t>As part of the process you need to enter your babies schedule as well choices for what you wish to currently pursue (eg : running). </a:t>
            </a:r>
            <a:endParaRPr/>
          </a:p>
          <a:p>
            <a:pPr indent="0" lvl="0" marL="457200" rtl="0" algn="just">
              <a:spcBef>
                <a:spcPts val="1200"/>
              </a:spcBef>
              <a:spcAft>
                <a:spcPts val="0"/>
              </a:spcAft>
              <a:buNone/>
            </a:pPr>
            <a:r>
              <a:t/>
            </a:r>
            <a:endParaRPr/>
          </a:p>
          <a:p>
            <a:pPr indent="-308610" lvl="0" marL="457200" rtl="0" algn="just">
              <a:spcBef>
                <a:spcPts val="1200"/>
              </a:spcBef>
              <a:spcAft>
                <a:spcPts val="0"/>
              </a:spcAft>
              <a:buSzPct val="100000"/>
              <a:buChar char="●"/>
            </a:pPr>
            <a:r>
              <a:rPr lang="en"/>
              <a:t>The application will then create a schedule keeping the baby in mind, which allows the parent to accomplish as many of their goals as they would like ! </a:t>
            </a:r>
            <a:r>
              <a:rPr lang="en"/>
              <a:t>Further</a:t>
            </a:r>
            <a:r>
              <a:rPr lang="en"/>
              <a:t>, this is flexible with the child’s schedule throughout the day and updates to this schedule can be made as and when required. </a:t>
            </a:r>
            <a:endParaRPr/>
          </a:p>
          <a:p>
            <a:pPr indent="0" lvl="0" marL="457200" rtl="0" algn="just">
              <a:spcBef>
                <a:spcPts val="1200"/>
              </a:spcBef>
              <a:spcAft>
                <a:spcPts val="0"/>
              </a:spcAft>
              <a:buNone/>
            </a:pPr>
            <a:r>
              <a:t/>
            </a:r>
            <a:endParaRPr/>
          </a:p>
          <a:p>
            <a:pPr indent="-308610" lvl="0" marL="457200" rtl="0" algn="just">
              <a:spcBef>
                <a:spcPts val="1200"/>
              </a:spcBef>
              <a:spcAft>
                <a:spcPts val="0"/>
              </a:spcAft>
              <a:buSzPct val="100000"/>
              <a:buChar char="●"/>
            </a:pPr>
            <a:r>
              <a:rPr lang="en"/>
              <a:t>Lastly, the application will also give incentives to motivate users to stay on track with personal goals they have </a:t>
            </a:r>
            <a:r>
              <a:rPr lang="en"/>
              <a:t>chosen</a:t>
            </a:r>
            <a:r>
              <a:rPr lang="en"/>
              <a:t> to pursue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Goals - </a:t>
            </a:r>
            <a:r>
              <a:rPr i="1" lang="en"/>
              <a:t>Main Areas of Focus</a:t>
            </a:r>
            <a:endParaRPr i="1"/>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265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Test: Notes </a:t>
            </a:r>
            <a:endParaRPr/>
          </a:p>
        </p:txBody>
      </p:sp>
      <p:sp>
        <p:nvSpPr>
          <p:cNvPr id="174" name="Google Shape;17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Participants took a while to decide which button to click, app should have better visual </a:t>
            </a:r>
            <a:r>
              <a:rPr lang="en"/>
              <a:t>hierarchy.</a:t>
            </a:r>
            <a:endParaRPr/>
          </a:p>
          <a:p>
            <a:pPr indent="-342900" lvl="0" marL="457200" rtl="0" algn="l">
              <a:spcBef>
                <a:spcPts val="0"/>
              </a:spcBef>
              <a:spcAft>
                <a:spcPts val="0"/>
              </a:spcAft>
              <a:buSzPts val="1800"/>
              <a:buChar char="●"/>
            </a:pPr>
            <a:r>
              <a:rPr lang="en"/>
              <a:t>Difference between calendar on the home screen and on the hobbies screen was confusing</a:t>
            </a:r>
            <a:endParaRPr/>
          </a:p>
          <a:p>
            <a:pPr indent="-342900" lvl="0" marL="457200" rtl="0" algn="l">
              <a:spcBef>
                <a:spcPts val="0"/>
              </a:spcBef>
              <a:spcAft>
                <a:spcPts val="0"/>
              </a:spcAft>
              <a:buSzPts val="1800"/>
              <a:buChar char="●"/>
            </a:pPr>
            <a:r>
              <a:rPr lang="en"/>
              <a:t>Button Names should be more distinct and design should be a bit more i</a:t>
            </a:r>
            <a:r>
              <a:rPr lang="en"/>
              <a:t>ntuitive.</a:t>
            </a:r>
            <a:endParaRPr/>
          </a:p>
          <a:p>
            <a:pPr indent="-342900" lvl="0" marL="457200" rtl="0" algn="l">
              <a:spcBef>
                <a:spcPts val="0"/>
              </a:spcBef>
              <a:spcAft>
                <a:spcPts val="0"/>
              </a:spcAft>
              <a:buSzPts val="1800"/>
              <a:buChar char="●"/>
            </a:pPr>
            <a:r>
              <a:rPr lang="en"/>
              <a:t>App seems to be lifeless, does not seem to invoke smiles like the concept video did.</a:t>
            </a:r>
            <a:endParaRPr/>
          </a:p>
          <a:p>
            <a:pPr indent="-342900" lvl="0" marL="457200" rtl="0" algn="l">
              <a:spcBef>
                <a:spcPts val="0"/>
              </a:spcBef>
              <a:spcAft>
                <a:spcPts val="0"/>
              </a:spcAft>
              <a:buSzPts val="1800"/>
              <a:buChar char="●"/>
            </a:pPr>
            <a:r>
              <a:rPr lang="en"/>
              <a:t>There seems to be no trademark feature of the app. All components seem cookie cutter. This is ofcourse a result of using a design tool with inbuilt icons, but it definitely is something to keep in mind going forward as we design the UI further.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268825" y="76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Test: Roles</a:t>
            </a:r>
            <a:endParaRPr/>
          </a:p>
        </p:txBody>
      </p:sp>
      <p:sp>
        <p:nvSpPr>
          <p:cNvPr id="180" name="Google Shape;180;p33"/>
          <p:cNvSpPr txBox="1"/>
          <p:nvPr>
            <p:ph idx="1" type="body"/>
          </p:nvPr>
        </p:nvSpPr>
        <p:spPr>
          <a:xfrm>
            <a:off x="311700" y="775300"/>
            <a:ext cx="8520600" cy="37077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a:t>Overview : </a:t>
            </a:r>
            <a:r>
              <a:rPr lang="en"/>
              <a:t>For user testing, as a group we worked with the schedules of the different participants and then scheduled interviews. Briefing, recording, and note taking were done on a rotational basis. </a:t>
            </a:r>
            <a:endParaRPr/>
          </a:p>
          <a:p>
            <a:pPr indent="0" lvl="0" marL="0" rtl="0" algn="l">
              <a:spcBef>
                <a:spcPts val="1200"/>
              </a:spcBef>
              <a:spcAft>
                <a:spcPts val="0"/>
              </a:spcAft>
              <a:buNone/>
            </a:pPr>
            <a:r>
              <a:rPr lang="en"/>
              <a:t>We can see the rotations below.</a:t>
            </a:r>
            <a:endParaRPr/>
          </a:p>
          <a:p>
            <a:pPr indent="0" lvl="0" marL="0" rtl="0" algn="l">
              <a:spcBef>
                <a:spcPts val="1200"/>
              </a:spcBef>
              <a:spcAft>
                <a:spcPts val="0"/>
              </a:spcAft>
              <a:buNone/>
            </a:pPr>
            <a:r>
              <a:rPr b="1" lang="en"/>
              <a:t>Mehroos Ali -  </a:t>
            </a:r>
            <a:r>
              <a:rPr lang="en"/>
              <a:t>Recorded for participant 2, Took notes for Participant 1, Briefed Participant 1</a:t>
            </a:r>
            <a:endParaRPr sz="1500"/>
          </a:p>
          <a:p>
            <a:pPr indent="0" lvl="0" marL="0" rtl="0" algn="l">
              <a:spcBef>
                <a:spcPts val="1200"/>
              </a:spcBef>
              <a:spcAft>
                <a:spcPts val="0"/>
              </a:spcAft>
              <a:buNone/>
            </a:pPr>
            <a:r>
              <a:rPr b="1" lang="en"/>
              <a:t>Soumadeep Basu</a:t>
            </a:r>
            <a:r>
              <a:rPr lang="en"/>
              <a:t> - Recorded for Participant 3, Briefed Participant 2, Took Notes for Participant 2 </a:t>
            </a:r>
            <a:endParaRPr/>
          </a:p>
          <a:p>
            <a:pPr indent="0" lvl="0" marL="0" rtl="0" algn="l">
              <a:spcBef>
                <a:spcPts val="1200"/>
              </a:spcBef>
              <a:spcAft>
                <a:spcPts val="0"/>
              </a:spcAft>
              <a:buNone/>
            </a:pPr>
            <a:r>
              <a:rPr b="1" lang="en"/>
              <a:t>Mary Grace Kozuch</a:t>
            </a:r>
            <a:r>
              <a:rPr lang="en"/>
              <a:t> - Took Notes for Participant 3, Recorded Participant 1</a:t>
            </a:r>
            <a:endParaRPr/>
          </a:p>
          <a:p>
            <a:pPr indent="0" lvl="0" marL="0" rtl="0" algn="l">
              <a:spcBef>
                <a:spcPts val="1200"/>
              </a:spcBef>
              <a:spcAft>
                <a:spcPts val="0"/>
              </a:spcAft>
              <a:buNone/>
            </a:pPr>
            <a:r>
              <a:rPr b="1" lang="en"/>
              <a:t>Sudarshan Athreya Suresh </a:t>
            </a:r>
            <a:r>
              <a:rPr lang="en"/>
              <a:t>- Briefed Participant 3, Notes for Participant 1,2</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Lastly, as a team we also decided on the briefing content and the user cards. Editing the videos and uploading to YT were done through Mehroos’s youtube channel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User </a:t>
            </a:r>
            <a:r>
              <a:rPr i="1" lang="en"/>
              <a:t>Test Analysis</a:t>
            </a:r>
            <a:endParaRPr i="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0" y="-823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20"/>
              <a:t>User Test Analysis: Problems</a:t>
            </a:r>
            <a:endParaRPr sz="2220"/>
          </a:p>
        </p:txBody>
      </p:sp>
      <p:graphicFrame>
        <p:nvGraphicFramePr>
          <p:cNvPr id="191" name="Google Shape;191;p35"/>
          <p:cNvGraphicFramePr/>
          <p:nvPr/>
        </p:nvGraphicFramePr>
        <p:xfrm>
          <a:off x="114450" y="387515"/>
          <a:ext cx="3000000" cy="3000000"/>
        </p:xfrm>
        <a:graphic>
          <a:graphicData uri="http://schemas.openxmlformats.org/drawingml/2006/table">
            <a:tbl>
              <a:tblPr>
                <a:noFill/>
                <a:tableStyleId>{A8DD84F5-3D29-43C3-9DB6-5EEBCB0F6340}</a:tableStyleId>
              </a:tblPr>
              <a:tblGrid>
                <a:gridCol w="7009000"/>
                <a:gridCol w="813025"/>
                <a:gridCol w="1093075"/>
              </a:tblGrid>
              <a:tr h="379950">
                <a:tc>
                  <a:txBody>
                    <a:bodyPr/>
                    <a:lstStyle/>
                    <a:p>
                      <a:pPr indent="0" lvl="0" marL="0" rtl="0" algn="l">
                        <a:spcBef>
                          <a:spcPts val="0"/>
                        </a:spcBef>
                        <a:spcAft>
                          <a:spcPts val="0"/>
                        </a:spcAft>
                        <a:buNone/>
                      </a:pPr>
                      <a:r>
                        <a:rPr lang="en" sz="1100"/>
                        <a:t>Usability Problem</a:t>
                      </a:r>
                      <a:endParaRPr sz="1100"/>
                    </a:p>
                  </a:txBody>
                  <a:tcPr marT="91425" marB="91425" marR="91425" marL="91425"/>
                </a:tc>
                <a:tc>
                  <a:txBody>
                    <a:bodyPr/>
                    <a:lstStyle/>
                    <a:p>
                      <a:pPr indent="0" lvl="0" marL="0" rtl="0" algn="l">
                        <a:spcBef>
                          <a:spcPts val="0"/>
                        </a:spcBef>
                        <a:spcAft>
                          <a:spcPts val="0"/>
                        </a:spcAft>
                        <a:buNone/>
                      </a:pPr>
                      <a:r>
                        <a:rPr lang="en" sz="1100"/>
                        <a:t>Level</a:t>
                      </a:r>
                      <a:endParaRPr sz="1100"/>
                    </a:p>
                  </a:txBody>
                  <a:tcPr marT="91425" marB="91425" marR="91425" marL="91425"/>
                </a:tc>
                <a:tc>
                  <a:txBody>
                    <a:bodyPr/>
                    <a:lstStyle/>
                    <a:p>
                      <a:pPr indent="0" lvl="0" marL="0" rtl="0" algn="l">
                        <a:spcBef>
                          <a:spcPts val="0"/>
                        </a:spcBef>
                        <a:spcAft>
                          <a:spcPts val="0"/>
                        </a:spcAft>
                        <a:buNone/>
                      </a:pPr>
                      <a:r>
                        <a:rPr lang="en" sz="1100"/>
                        <a:t>Participant</a:t>
                      </a:r>
                      <a:endParaRPr sz="1100"/>
                    </a:p>
                  </a:txBody>
                  <a:tcPr marT="91425" marB="91425" marR="91425" marL="91425"/>
                </a:tc>
              </a:tr>
              <a:tr h="365325">
                <a:tc>
                  <a:txBody>
                    <a:bodyPr/>
                    <a:lstStyle/>
                    <a:p>
                      <a:pPr indent="0" lvl="0" marL="0" rtl="0" algn="l">
                        <a:spcBef>
                          <a:spcPts val="0"/>
                        </a:spcBef>
                        <a:spcAft>
                          <a:spcPts val="0"/>
                        </a:spcAft>
                        <a:buNone/>
                      </a:pPr>
                      <a:r>
                        <a:rPr lang="en" sz="1000"/>
                        <a:t>Too many buttons, over crowded design. Reduce complexity and reuse components. </a:t>
                      </a:r>
                      <a:endParaRPr sz="1000"/>
                    </a:p>
                  </a:txBody>
                  <a:tcPr marT="91425" marB="91425" marR="91425" marL="91425"/>
                </a:tc>
                <a:tc>
                  <a:txBody>
                    <a:bodyPr/>
                    <a:lstStyle/>
                    <a:p>
                      <a:pPr indent="0" lvl="0" marL="0" rtl="0" algn="l">
                        <a:spcBef>
                          <a:spcPts val="0"/>
                        </a:spcBef>
                        <a:spcAft>
                          <a:spcPts val="0"/>
                        </a:spcAft>
                        <a:buNone/>
                      </a:pPr>
                      <a:r>
                        <a:rPr lang="en" sz="1000"/>
                        <a:t>High</a:t>
                      </a:r>
                      <a:endParaRPr sz="1000"/>
                    </a:p>
                  </a:txBody>
                  <a:tcPr marT="91425" marB="91425" marR="91425" marL="91425"/>
                </a:tc>
                <a:tc>
                  <a:txBody>
                    <a:bodyPr/>
                    <a:lstStyle/>
                    <a:p>
                      <a:pPr indent="0" lvl="0" marL="0" rtl="0" algn="l">
                        <a:spcBef>
                          <a:spcPts val="0"/>
                        </a:spcBef>
                        <a:spcAft>
                          <a:spcPts val="0"/>
                        </a:spcAft>
                        <a:buNone/>
                      </a:pPr>
                      <a:r>
                        <a:rPr lang="en" sz="1000"/>
                        <a:t>P2,P3</a:t>
                      </a:r>
                      <a:endParaRPr sz="1000"/>
                    </a:p>
                  </a:txBody>
                  <a:tcPr marT="91425" marB="91425" marR="91425" marL="91425"/>
                </a:tc>
              </a:tr>
              <a:tr h="365325">
                <a:tc>
                  <a:txBody>
                    <a:bodyPr/>
                    <a:lstStyle/>
                    <a:p>
                      <a:pPr indent="0" lvl="0" marL="0" rtl="0" algn="l">
                        <a:spcBef>
                          <a:spcPts val="0"/>
                        </a:spcBef>
                        <a:spcAft>
                          <a:spcPts val="0"/>
                        </a:spcAft>
                        <a:buNone/>
                      </a:pPr>
                      <a:r>
                        <a:rPr lang="en" sz="1000"/>
                        <a:t>Too many Icons in the Baby’s Schedule. Make it easier to Read/Navigate</a:t>
                      </a:r>
                      <a:endParaRPr sz="1000"/>
                    </a:p>
                  </a:txBody>
                  <a:tcPr marT="91425" marB="91425" marR="91425" marL="91425"/>
                </a:tc>
                <a:tc>
                  <a:txBody>
                    <a:bodyPr/>
                    <a:lstStyle/>
                    <a:p>
                      <a:pPr indent="0" lvl="0" marL="0" rtl="0" algn="l">
                        <a:spcBef>
                          <a:spcPts val="0"/>
                        </a:spcBef>
                        <a:spcAft>
                          <a:spcPts val="0"/>
                        </a:spcAft>
                        <a:buNone/>
                      </a:pPr>
                      <a:r>
                        <a:rPr lang="en" sz="1000"/>
                        <a:t>High</a:t>
                      </a:r>
                      <a:endParaRPr sz="1000"/>
                    </a:p>
                  </a:txBody>
                  <a:tcPr marT="91425" marB="91425" marR="91425" marL="91425"/>
                </a:tc>
                <a:tc>
                  <a:txBody>
                    <a:bodyPr/>
                    <a:lstStyle/>
                    <a:p>
                      <a:pPr indent="0" lvl="0" marL="0" rtl="0" algn="l">
                        <a:spcBef>
                          <a:spcPts val="0"/>
                        </a:spcBef>
                        <a:spcAft>
                          <a:spcPts val="0"/>
                        </a:spcAft>
                        <a:buNone/>
                      </a:pPr>
                      <a:r>
                        <a:rPr lang="en" sz="1000"/>
                        <a:t>P1,P2,P3</a:t>
                      </a:r>
                      <a:endParaRPr sz="1000"/>
                    </a:p>
                  </a:txBody>
                  <a:tcPr marT="91425" marB="91425" marR="91425" marL="91425"/>
                </a:tc>
              </a:tr>
              <a:tr h="555300">
                <a:tc>
                  <a:txBody>
                    <a:bodyPr/>
                    <a:lstStyle/>
                    <a:p>
                      <a:pPr indent="0" lvl="0" marL="0" rtl="0" algn="l">
                        <a:spcBef>
                          <a:spcPts val="0"/>
                        </a:spcBef>
                        <a:spcAft>
                          <a:spcPts val="0"/>
                        </a:spcAft>
                        <a:buNone/>
                      </a:pPr>
                      <a:r>
                        <a:rPr lang="en" sz="1000"/>
                        <a:t>Having Two </a:t>
                      </a:r>
                      <a:r>
                        <a:rPr lang="en" sz="1000"/>
                        <a:t>Calendars</a:t>
                      </a:r>
                      <a:r>
                        <a:rPr lang="en" sz="1000"/>
                        <a:t>, seems confusing. One on the home screen and one in the Hobby screen. Incorporating all into one would be nicer.</a:t>
                      </a:r>
                      <a:endParaRPr sz="1000"/>
                    </a:p>
                  </a:txBody>
                  <a:tcPr marT="91425" marB="91425" marR="91425" marL="91425"/>
                </a:tc>
                <a:tc>
                  <a:txBody>
                    <a:bodyPr/>
                    <a:lstStyle/>
                    <a:p>
                      <a:pPr indent="0" lvl="0" marL="0" rtl="0" algn="l">
                        <a:spcBef>
                          <a:spcPts val="0"/>
                        </a:spcBef>
                        <a:spcAft>
                          <a:spcPts val="0"/>
                        </a:spcAft>
                        <a:buNone/>
                      </a:pPr>
                      <a:r>
                        <a:rPr lang="en" sz="1000"/>
                        <a:t>High</a:t>
                      </a:r>
                      <a:endParaRPr sz="1000"/>
                    </a:p>
                  </a:txBody>
                  <a:tcPr marT="91425" marB="91425" marR="91425" marL="91425"/>
                </a:tc>
                <a:tc>
                  <a:txBody>
                    <a:bodyPr/>
                    <a:lstStyle/>
                    <a:p>
                      <a:pPr indent="0" lvl="0" marL="0" rtl="0" algn="l">
                        <a:spcBef>
                          <a:spcPts val="0"/>
                        </a:spcBef>
                        <a:spcAft>
                          <a:spcPts val="0"/>
                        </a:spcAft>
                        <a:buNone/>
                      </a:pPr>
                      <a:r>
                        <a:rPr lang="en" sz="1000"/>
                        <a:t>P1,P2</a:t>
                      </a:r>
                      <a:endParaRPr sz="1000"/>
                    </a:p>
                  </a:txBody>
                  <a:tcPr marT="91425" marB="91425" marR="91425" marL="91425"/>
                </a:tc>
              </a:tr>
              <a:tr h="365325">
                <a:tc>
                  <a:txBody>
                    <a:bodyPr/>
                    <a:lstStyle/>
                    <a:p>
                      <a:pPr indent="0" lvl="0" marL="0" rtl="0" algn="l">
                        <a:spcBef>
                          <a:spcPts val="0"/>
                        </a:spcBef>
                        <a:spcAft>
                          <a:spcPts val="0"/>
                        </a:spcAft>
                        <a:buNone/>
                      </a:pPr>
                      <a:r>
                        <a:rPr lang="en" sz="1000"/>
                        <a:t>No component of the design invokes parenthood apart from the baby pictures</a:t>
                      </a:r>
                      <a:endParaRPr sz="1000"/>
                    </a:p>
                  </a:txBody>
                  <a:tcPr marT="91425" marB="91425" marR="91425" marL="91425"/>
                </a:tc>
                <a:tc>
                  <a:txBody>
                    <a:bodyPr/>
                    <a:lstStyle/>
                    <a:p>
                      <a:pPr indent="0" lvl="0" marL="0" rtl="0" algn="l">
                        <a:spcBef>
                          <a:spcPts val="0"/>
                        </a:spcBef>
                        <a:spcAft>
                          <a:spcPts val="0"/>
                        </a:spcAft>
                        <a:buNone/>
                      </a:pPr>
                      <a:r>
                        <a:rPr lang="en" sz="1000"/>
                        <a:t>High</a:t>
                      </a:r>
                      <a:endParaRPr sz="1000"/>
                    </a:p>
                  </a:txBody>
                  <a:tcPr marT="91425" marB="91425" marR="91425" marL="91425"/>
                </a:tc>
                <a:tc>
                  <a:txBody>
                    <a:bodyPr/>
                    <a:lstStyle/>
                    <a:p>
                      <a:pPr indent="0" lvl="0" marL="0" rtl="0" algn="l">
                        <a:spcBef>
                          <a:spcPts val="0"/>
                        </a:spcBef>
                        <a:spcAft>
                          <a:spcPts val="0"/>
                        </a:spcAft>
                        <a:buNone/>
                      </a:pPr>
                      <a:r>
                        <a:rPr lang="en" sz="1000"/>
                        <a:t>P1,P3</a:t>
                      </a:r>
                      <a:endParaRPr sz="1000"/>
                    </a:p>
                  </a:txBody>
                  <a:tcPr marT="91425" marB="91425" marR="91425" marL="91425"/>
                </a:tc>
              </a:tr>
              <a:tr h="555300">
                <a:tc>
                  <a:txBody>
                    <a:bodyPr/>
                    <a:lstStyle/>
                    <a:p>
                      <a:pPr indent="0" lvl="0" marL="0" rtl="0" algn="l">
                        <a:spcBef>
                          <a:spcPts val="0"/>
                        </a:spcBef>
                        <a:spcAft>
                          <a:spcPts val="0"/>
                        </a:spcAft>
                        <a:buNone/>
                      </a:pPr>
                      <a:r>
                        <a:rPr lang="en" sz="1000"/>
                        <a:t>Since all the backgrounds and pages look the same, there is no context clues / visual distinctions of function</a:t>
                      </a:r>
                      <a:endParaRPr sz="1000"/>
                    </a:p>
                  </a:txBody>
                  <a:tcPr marT="91425" marB="91425" marR="91425" marL="91425"/>
                </a:tc>
                <a:tc>
                  <a:txBody>
                    <a:bodyPr/>
                    <a:lstStyle/>
                    <a:p>
                      <a:pPr indent="0" lvl="0" marL="0" rtl="0" algn="l">
                        <a:spcBef>
                          <a:spcPts val="0"/>
                        </a:spcBef>
                        <a:spcAft>
                          <a:spcPts val="0"/>
                        </a:spcAft>
                        <a:buNone/>
                      </a:pPr>
                      <a:r>
                        <a:rPr lang="en" sz="1000"/>
                        <a:t>Medium</a:t>
                      </a:r>
                      <a:endParaRPr sz="1000"/>
                    </a:p>
                  </a:txBody>
                  <a:tcPr marT="91425" marB="91425" marR="91425" marL="91425"/>
                </a:tc>
                <a:tc>
                  <a:txBody>
                    <a:bodyPr/>
                    <a:lstStyle/>
                    <a:p>
                      <a:pPr indent="0" lvl="0" marL="0" rtl="0" algn="l">
                        <a:spcBef>
                          <a:spcPts val="0"/>
                        </a:spcBef>
                        <a:spcAft>
                          <a:spcPts val="0"/>
                        </a:spcAft>
                        <a:buNone/>
                      </a:pPr>
                      <a:r>
                        <a:rPr lang="en" sz="1000"/>
                        <a:t>P2</a:t>
                      </a:r>
                      <a:endParaRPr sz="1000"/>
                    </a:p>
                  </a:txBody>
                  <a:tcPr marT="91425" marB="91425" marR="91425" marL="91425"/>
                </a:tc>
              </a:tr>
              <a:tr h="365325">
                <a:tc>
                  <a:txBody>
                    <a:bodyPr/>
                    <a:lstStyle/>
                    <a:p>
                      <a:pPr indent="0" lvl="0" marL="0" rtl="0" algn="l">
                        <a:spcBef>
                          <a:spcPts val="0"/>
                        </a:spcBef>
                        <a:spcAft>
                          <a:spcPts val="0"/>
                        </a:spcAft>
                        <a:buNone/>
                      </a:pPr>
                      <a:r>
                        <a:rPr lang="en" sz="1000"/>
                        <a:t>Color Scheme does not match the app’s goal. Colors are not complementing as well.</a:t>
                      </a:r>
                      <a:endParaRPr sz="1000"/>
                    </a:p>
                  </a:txBody>
                  <a:tcPr marT="91425" marB="91425" marR="91425" marL="91425"/>
                </a:tc>
                <a:tc>
                  <a:txBody>
                    <a:bodyPr/>
                    <a:lstStyle/>
                    <a:p>
                      <a:pPr indent="0" lvl="0" marL="0" rtl="0" algn="l">
                        <a:spcBef>
                          <a:spcPts val="0"/>
                        </a:spcBef>
                        <a:spcAft>
                          <a:spcPts val="0"/>
                        </a:spcAft>
                        <a:buNone/>
                      </a:pPr>
                      <a:r>
                        <a:rPr lang="en" sz="1000"/>
                        <a:t>Medium</a:t>
                      </a:r>
                      <a:endParaRPr sz="1000"/>
                    </a:p>
                  </a:txBody>
                  <a:tcPr marT="91425" marB="91425" marR="91425" marL="91425"/>
                </a:tc>
                <a:tc>
                  <a:txBody>
                    <a:bodyPr/>
                    <a:lstStyle/>
                    <a:p>
                      <a:pPr indent="0" lvl="0" marL="0" rtl="0" algn="l">
                        <a:spcBef>
                          <a:spcPts val="0"/>
                        </a:spcBef>
                        <a:spcAft>
                          <a:spcPts val="0"/>
                        </a:spcAft>
                        <a:buNone/>
                      </a:pPr>
                      <a:r>
                        <a:rPr lang="en" sz="1000"/>
                        <a:t>P3</a:t>
                      </a:r>
                      <a:endParaRPr sz="1000"/>
                    </a:p>
                  </a:txBody>
                  <a:tcPr marT="91425" marB="91425" marR="91425" marL="91425"/>
                </a:tc>
              </a:tr>
              <a:tr h="555300">
                <a:tc>
                  <a:txBody>
                    <a:bodyPr/>
                    <a:lstStyle/>
                    <a:p>
                      <a:pPr indent="0" lvl="0" marL="0" rtl="0" algn="l">
                        <a:spcBef>
                          <a:spcPts val="0"/>
                        </a:spcBef>
                        <a:spcAft>
                          <a:spcPts val="0"/>
                        </a:spcAft>
                        <a:buNone/>
                      </a:pPr>
                      <a:r>
                        <a:rPr lang="en" sz="1000"/>
                        <a:t>Only way to change the date / day should not be by pressing calendar. More intuitive </a:t>
                      </a:r>
                      <a:r>
                        <a:rPr lang="en" sz="1000"/>
                        <a:t>design</a:t>
                      </a:r>
                      <a:r>
                        <a:rPr lang="en" sz="1000"/>
                        <a:t> is needed</a:t>
                      </a:r>
                      <a:endParaRPr sz="1000"/>
                    </a:p>
                  </a:txBody>
                  <a:tcPr marT="91425" marB="91425" marR="91425" marL="91425"/>
                </a:tc>
                <a:tc>
                  <a:txBody>
                    <a:bodyPr/>
                    <a:lstStyle/>
                    <a:p>
                      <a:pPr indent="0" lvl="0" marL="0" rtl="0" algn="l">
                        <a:spcBef>
                          <a:spcPts val="0"/>
                        </a:spcBef>
                        <a:spcAft>
                          <a:spcPts val="0"/>
                        </a:spcAft>
                        <a:buNone/>
                      </a:pPr>
                      <a:r>
                        <a:rPr lang="en" sz="1000"/>
                        <a:t>Medium</a:t>
                      </a:r>
                      <a:endParaRPr sz="1000"/>
                    </a:p>
                  </a:txBody>
                  <a:tcPr marT="91425" marB="91425" marR="91425" marL="91425"/>
                </a:tc>
                <a:tc>
                  <a:txBody>
                    <a:bodyPr/>
                    <a:lstStyle/>
                    <a:p>
                      <a:pPr indent="0" lvl="0" marL="0" rtl="0" algn="l">
                        <a:spcBef>
                          <a:spcPts val="0"/>
                        </a:spcBef>
                        <a:spcAft>
                          <a:spcPts val="0"/>
                        </a:spcAft>
                        <a:buNone/>
                      </a:pPr>
                      <a:r>
                        <a:rPr lang="en" sz="1000"/>
                        <a:t>P1,P3</a:t>
                      </a:r>
                      <a:endParaRPr sz="1000"/>
                    </a:p>
                  </a:txBody>
                  <a:tcPr marT="91425" marB="91425" marR="91425" marL="91425"/>
                </a:tc>
              </a:tr>
              <a:tr h="365325">
                <a:tc>
                  <a:txBody>
                    <a:bodyPr/>
                    <a:lstStyle/>
                    <a:p>
                      <a:pPr indent="0" lvl="0" marL="0" rtl="0" algn="l">
                        <a:spcBef>
                          <a:spcPts val="0"/>
                        </a:spcBef>
                        <a:spcAft>
                          <a:spcPts val="0"/>
                        </a:spcAft>
                        <a:buNone/>
                      </a:pPr>
                      <a:r>
                        <a:rPr lang="en" sz="1000"/>
                        <a:t>Swipes/Clicks are not the best way to transition. (referencing last page, baby calendar)</a:t>
                      </a:r>
                      <a:endParaRPr sz="1000"/>
                    </a:p>
                  </a:txBody>
                  <a:tcPr marT="91425" marB="91425" marR="91425" marL="91425"/>
                </a:tc>
                <a:tc>
                  <a:txBody>
                    <a:bodyPr/>
                    <a:lstStyle/>
                    <a:p>
                      <a:pPr indent="0" lvl="0" marL="0" rtl="0" algn="l">
                        <a:spcBef>
                          <a:spcPts val="0"/>
                        </a:spcBef>
                        <a:spcAft>
                          <a:spcPts val="0"/>
                        </a:spcAft>
                        <a:buNone/>
                      </a:pPr>
                      <a:r>
                        <a:rPr lang="en" sz="1000"/>
                        <a:t>Low</a:t>
                      </a:r>
                      <a:endParaRPr sz="1000"/>
                    </a:p>
                  </a:txBody>
                  <a:tcPr marT="91425" marB="91425" marR="91425" marL="91425"/>
                </a:tc>
                <a:tc>
                  <a:txBody>
                    <a:bodyPr/>
                    <a:lstStyle/>
                    <a:p>
                      <a:pPr indent="0" lvl="0" marL="0" rtl="0" algn="l">
                        <a:spcBef>
                          <a:spcPts val="0"/>
                        </a:spcBef>
                        <a:spcAft>
                          <a:spcPts val="0"/>
                        </a:spcAft>
                        <a:buNone/>
                      </a:pPr>
                      <a:r>
                        <a:rPr lang="en" sz="1000"/>
                        <a:t>P1,P2,P3</a:t>
                      </a:r>
                      <a:endParaRPr sz="1000"/>
                    </a:p>
                  </a:txBody>
                  <a:tcPr marT="91425" marB="91425" marR="91425" marL="91425"/>
                </a:tc>
              </a:tr>
              <a:tr h="365325">
                <a:tc>
                  <a:txBody>
                    <a:bodyPr/>
                    <a:lstStyle/>
                    <a:p>
                      <a:pPr indent="0" lvl="0" marL="0" rtl="0" algn="l">
                        <a:spcBef>
                          <a:spcPts val="0"/>
                        </a:spcBef>
                        <a:spcAft>
                          <a:spcPts val="0"/>
                        </a:spcAft>
                        <a:buNone/>
                      </a:pPr>
                      <a:r>
                        <a:rPr lang="en" sz="1000"/>
                        <a:t>QR code might not be </a:t>
                      </a:r>
                      <a:r>
                        <a:rPr lang="en" sz="1000"/>
                        <a:t>accepted</a:t>
                      </a:r>
                      <a:r>
                        <a:rPr lang="en" sz="1000"/>
                        <a:t> in some places as a valid way to avail discount / reward</a:t>
                      </a:r>
                      <a:endParaRPr sz="1000"/>
                    </a:p>
                  </a:txBody>
                  <a:tcPr marT="91425" marB="91425" marR="91425" marL="91425"/>
                </a:tc>
                <a:tc>
                  <a:txBody>
                    <a:bodyPr/>
                    <a:lstStyle/>
                    <a:p>
                      <a:pPr indent="0" lvl="0" marL="0" rtl="0" algn="l">
                        <a:spcBef>
                          <a:spcPts val="0"/>
                        </a:spcBef>
                        <a:spcAft>
                          <a:spcPts val="0"/>
                        </a:spcAft>
                        <a:buNone/>
                      </a:pPr>
                      <a:r>
                        <a:rPr lang="en" sz="1000"/>
                        <a:t>Low</a:t>
                      </a:r>
                      <a:endParaRPr sz="1000"/>
                    </a:p>
                  </a:txBody>
                  <a:tcPr marT="91425" marB="91425" marR="91425" marL="91425"/>
                </a:tc>
                <a:tc>
                  <a:txBody>
                    <a:bodyPr/>
                    <a:lstStyle/>
                    <a:p>
                      <a:pPr indent="0" lvl="0" marL="0" rtl="0" algn="l">
                        <a:spcBef>
                          <a:spcPts val="0"/>
                        </a:spcBef>
                        <a:spcAft>
                          <a:spcPts val="0"/>
                        </a:spcAft>
                        <a:buNone/>
                      </a:pPr>
                      <a:r>
                        <a:rPr lang="en" sz="1000"/>
                        <a:t>P2,P3</a:t>
                      </a:r>
                      <a:endParaRPr sz="1000"/>
                    </a:p>
                  </a:txBody>
                  <a:tcPr marT="91425" marB="91425" marR="91425" marL="91425"/>
                </a:tc>
              </a:tr>
              <a:tr h="334925">
                <a:tc>
                  <a:txBody>
                    <a:bodyPr/>
                    <a:lstStyle/>
                    <a:p>
                      <a:pPr indent="0" lvl="0" marL="0" rtl="0" algn="l">
                        <a:spcBef>
                          <a:spcPts val="0"/>
                        </a:spcBef>
                        <a:spcAft>
                          <a:spcPts val="0"/>
                        </a:spcAft>
                        <a:buNone/>
                      </a:pPr>
                      <a:r>
                        <a:rPr lang="en" sz="1000"/>
                        <a:t>Make buttons and components uniform. Design should be </a:t>
                      </a:r>
                      <a:r>
                        <a:rPr lang="en" sz="1000"/>
                        <a:t>consistent</a:t>
                      </a:r>
                      <a:endParaRPr sz="1000"/>
                    </a:p>
                  </a:txBody>
                  <a:tcPr marT="91425" marB="91425" marR="91425" marL="91425"/>
                </a:tc>
                <a:tc>
                  <a:txBody>
                    <a:bodyPr/>
                    <a:lstStyle/>
                    <a:p>
                      <a:pPr indent="0" lvl="0" marL="0" rtl="0" algn="l">
                        <a:spcBef>
                          <a:spcPts val="0"/>
                        </a:spcBef>
                        <a:spcAft>
                          <a:spcPts val="0"/>
                        </a:spcAft>
                        <a:buNone/>
                      </a:pPr>
                      <a:r>
                        <a:rPr lang="en" sz="1000"/>
                        <a:t>Low</a:t>
                      </a:r>
                      <a:endParaRPr sz="1000"/>
                    </a:p>
                  </a:txBody>
                  <a:tcPr marT="91425" marB="91425" marR="91425" marL="91425"/>
                </a:tc>
                <a:tc>
                  <a:txBody>
                    <a:bodyPr/>
                    <a:lstStyle/>
                    <a:p>
                      <a:pPr indent="0" lvl="0" marL="0" rtl="0" algn="l">
                        <a:spcBef>
                          <a:spcPts val="0"/>
                        </a:spcBef>
                        <a:spcAft>
                          <a:spcPts val="0"/>
                        </a:spcAft>
                        <a:buNone/>
                      </a:pPr>
                      <a:r>
                        <a:rPr lang="en" sz="1000"/>
                        <a:t>P3</a:t>
                      </a:r>
                      <a:endParaRPr sz="1000"/>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292475"/>
            <a:ext cx="8520600" cy="5727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n"/>
              <a:t>User Test Analysis: Feedback</a:t>
            </a:r>
            <a:endParaRPr/>
          </a:p>
        </p:txBody>
      </p:sp>
      <p:sp>
        <p:nvSpPr>
          <p:cNvPr id="197" name="Google Shape;197;p36"/>
          <p:cNvSpPr txBox="1"/>
          <p:nvPr>
            <p:ph idx="1" type="body"/>
          </p:nvPr>
        </p:nvSpPr>
        <p:spPr>
          <a:xfrm>
            <a:off x="311700" y="94672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just">
              <a:spcBef>
                <a:spcPts val="0"/>
              </a:spcBef>
              <a:spcAft>
                <a:spcPts val="0"/>
              </a:spcAft>
              <a:buNone/>
            </a:pPr>
            <a:r>
              <a:rPr lang="en" sz="1600">
                <a:solidFill>
                  <a:schemeClr val="dk1"/>
                </a:solidFill>
              </a:rPr>
              <a:t>Although the functionality seemed to be </a:t>
            </a:r>
            <a:r>
              <a:rPr lang="en" sz="1600">
                <a:solidFill>
                  <a:schemeClr val="dk1"/>
                </a:solidFill>
              </a:rPr>
              <a:t>satisfactory</a:t>
            </a:r>
            <a:r>
              <a:rPr lang="en" sz="1600">
                <a:solidFill>
                  <a:schemeClr val="dk1"/>
                </a:solidFill>
              </a:rPr>
              <a:t>, user testing revealed some </a:t>
            </a:r>
            <a:r>
              <a:rPr lang="en" sz="1600">
                <a:solidFill>
                  <a:schemeClr val="dk1"/>
                </a:solidFill>
              </a:rPr>
              <a:t>critical</a:t>
            </a:r>
            <a:r>
              <a:rPr lang="en" sz="1600">
                <a:solidFill>
                  <a:schemeClr val="dk1"/>
                </a:solidFill>
              </a:rPr>
              <a:t> areas of improvement. </a:t>
            </a:r>
            <a:endParaRPr sz="1600">
              <a:solidFill>
                <a:schemeClr val="dk1"/>
              </a:solidFill>
            </a:endParaRPr>
          </a:p>
          <a:p>
            <a:pPr indent="0" lvl="0" marL="0" rtl="0" algn="just">
              <a:spcBef>
                <a:spcPts val="1200"/>
              </a:spcBef>
              <a:spcAft>
                <a:spcPts val="0"/>
              </a:spcAft>
              <a:buNone/>
            </a:pPr>
            <a:r>
              <a:t/>
            </a:r>
            <a:endParaRPr sz="1600">
              <a:solidFill>
                <a:schemeClr val="dk1"/>
              </a:solidFill>
            </a:endParaRPr>
          </a:p>
          <a:p>
            <a:pPr indent="-314960" lvl="0" marL="457200" rtl="0" algn="just">
              <a:spcBef>
                <a:spcPts val="1200"/>
              </a:spcBef>
              <a:spcAft>
                <a:spcPts val="0"/>
              </a:spcAft>
              <a:buClr>
                <a:schemeClr val="dk1"/>
              </a:buClr>
              <a:buSzPct val="100000"/>
              <a:buChar char="●"/>
            </a:pPr>
            <a:r>
              <a:rPr lang="en" sz="1600">
                <a:solidFill>
                  <a:schemeClr val="dk1"/>
                </a:solidFill>
              </a:rPr>
              <a:t>Primarily in terms of </a:t>
            </a:r>
            <a:r>
              <a:rPr lang="en" sz="1600">
                <a:solidFill>
                  <a:schemeClr val="dk1"/>
                </a:solidFill>
              </a:rPr>
              <a:t>design</a:t>
            </a:r>
            <a:r>
              <a:rPr lang="en" sz="1600">
                <a:solidFill>
                  <a:schemeClr val="dk1"/>
                </a:solidFill>
              </a:rPr>
              <a:t> we have to ensure that our look, colour, and feel invokes parenthood. Further, the </a:t>
            </a:r>
            <a:r>
              <a:rPr lang="en" sz="1600">
                <a:solidFill>
                  <a:schemeClr val="dk1"/>
                </a:solidFill>
              </a:rPr>
              <a:t>design</a:t>
            </a:r>
            <a:r>
              <a:rPr lang="en" sz="1600">
                <a:solidFill>
                  <a:schemeClr val="dk1"/>
                </a:solidFill>
              </a:rPr>
              <a:t> should not be cookie cutter while we start designing the UI.</a:t>
            </a:r>
            <a:endParaRPr sz="1600">
              <a:solidFill>
                <a:schemeClr val="dk1"/>
              </a:solidFill>
            </a:endParaRPr>
          </a:p>
          <a:p>
            <a:pPr indent="-314960" lvl="0" marL="457200" rtl="0" algn="just">
              <a:spcBef>
                <a:spcPts val="0"/>
              </a:spcBef>
              <a:spcAft>
                <a:spcPts val="0"/>
              </a:spcAft>
              <a:buClr>
                <a:schemeClr val="dk1"/>
              </a:buClr>
              <a:buSzPct val="100000"/>
              <a:buChar char="●"/>
            </a:pPr>
            <a:r>
              <a:rPr lang="en" sz="1600">
                <a:solidFill>
                  <a:schemeClr val="dk1"/>
                </a:solidFill>
              </a:rPr>
              <a:t>Design</a:t>
            </a:r>
            <a:r>
              <a:rPr lang="en" sz="1600">
                <a:solidFill>
                  <a:schemeClr val="dk1"/>
                </a:solidFill>
              </a:rPr>
              <a:t> of the UI should not be cluttered. Lots of components are extra, verbose and </a:t>
            </a:r>
            <a:r>
              <a:rPr lang="en" sz="1600">
                <a:solidFill>
                  <a:schemeClr val="dk1"/>
                </a:solidFill>
              </a:rPr>
              <a:t>cumbersome</a:t>
            </a:r>
            <a:r>
              <a:rPr lang="en" sz="1600">
                <a:solidFill>
                  <a:schemeClr val="dk1"/>
                </a:solidFill>
              </a:rPr>
              <a:t>. Make </a:t>
            </a:r>
            <a:r>
              <a:rPr lang="en" sz="1600">
                <a:solidFill>
                  <a:schemeClr val="dk1"/>
                </a:solidFill>
              </a:rPr>
              <a:t>solutions</a:t>
            </a:r>
            <a:r>
              <a:rPr lang="en" sz="1600">
                <a:solidFill>
                  <a:schemeClr val="dk1"/>
                </a:solidFill>
              </a:rPr>
              <a:t> </a:t>
            </a:r>
            <a:r>
              <a:rPr lang="en" sz="1600">
                <a:solidFill>
                  <a:schemeClr val="dk1"/>
                </a:solidFill>
              </a:rPr>
              <a:t>elegant and sleek.</a:t>
            </a:r>
            <a:endParaRPr sz="1600">
              <a:solidFill>
                <a:schemeClr val="dk1"/>
              </a:solidFill>
            </a:endParaRPr>
          </a:p>
          <a:p>
            <a:pPr indent="-314960" lvl="0" marL="457200" rtl="0" algn="just">
              <a:spcBef>
                <a:spcPts val="0"/>
              </a:spcBef>
              <a:spcAft>
                <a:spcPts val="0"/>
              </a:spcAft>
              <a:buClr>
                <a:schemeClr val="dk1"/>
              </a:buClr>
              <a:buSzPct val="100000"/>
              <a:buChar char="●"/>
            </a:pPr>
            <a:r>
              <a:rPr lang="en" sz="1600">
                <a:solidFill>
                  <a:schemeClr val="dk1"/>
                </a:solidFill>
              </a:rPr>
              <a:t>Clicks and swipes should not be the only way to navigate. Even if they are the action, there should be cues and visual hierarchies to guide the intuition of the user.</a:t>
            </a:r>
            <a:endParaRPr sz="1600">
              <a:solidFill>
                <a:schemeClr val="dk1"/>
              </a:solidFill>
            </a:endParaRPr>
          </a:p>
          <a:p>
            <a:pPr indent="-314960" lvl="0" marL="457200" rtl="0" algn="just">
              <a:spcBef>
                <a:spcPts val="0"/>
              </a:spcBef>
              <a:spcAft>
                <a:spcPts val="0"/>
              </a:spcAft>
              <a:buClr>
                <a:schemeClr val="dk1"/>
              </a:buClr>
              <a:buSzPct val="100000"/>
              <a:buChar char="●"/>
            </a:pPr>
            <a:r>
              <a:rPr lang="en" sz="1600">
                <a:solidFill>
                  <a:schemeClr val="dk1"/>
                </a:solidFill>
              </a:rPr>
              <a:t>Colours, buttons and other components should be uniform. </a:t>
            </a:r>
            <a:endParaRPr sz="1600">
              <a:solidFill>
                <a:schemeClr val="dk1"/>
              </a:solidFill>
            </a:endParaRPr>
          </a:p>
          <a:p>
            <a:pPr indent="-314960" lvl="0" marL="457200" rtl="0" algn="just">
              <a:spcBef>
                <a:spcPts val="0"/>
              </a:spcBef>
              <a:spcAft>
                <a:spcPts val="0"/>
              </a:spcAft>
              <a:buClr>
                <a:schemeClr val="dk1"/>
              </a:buClr>
              <a:buSzPct val="100000"/>
              <a:buChar char="●"/>
            </a:pPr>
            <a:r>
              <a:rPr lang="en" sz="1600">
                <a:solidFill>
                  <a:schemeClr val="dk1"/>
                </a:solidFill>
              </a:rPr>
              <a:t>Pages should be contextualized based on use case. </a:t>
            </a:r>
            <a:endParaRPr sz="1600">
              <a:solidFill>
                <a:schemeClr val="dk1"/>
              </a:solidFill>
            </a:endParaRPr>
          </a:p>
          <a:p>
            <a:pPr indent="0" lvl="0" marL="0" rtl="0" algn="just">
              <a:spcBef>
                <a:spcPts val="1200"/>
              </a:spcBef>
              <a:spcAft>
                <a:spcPts val="0"/>
              </a:spcAft>
              <a:buNone/>
            </a:pPr>
            <a:r>
              <a:t/>
            </a:r>
            <a:endParaRPr sz="1600">
              <a:solidFill>
                <a:schemeClr val="dk1"/>
              </a:solidFill>
            </a:endParaRPr>
          </a:p>
          <a:p>
            <a:pPr indent="0" lvl="0" marL="0" rtl="0" algn="just">
              <a:spcBef>
                <a:spcPts val="1200"/>
              </a:spcBef>
              <a:spcAft>
                <a:spcPts val="1200"/>
              </a:spcAft>
              <a:buNone/>
            </a:pPr>
            <a:r>
              <a:t/>
            </a:r>
            <a:endParaRPr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311700" y="222875"/>
            <a:ext cx="8520600" cy="47577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b="1" lang="en" sz="1700"/>
              <a:t>Simple</a:t>
            </a:r>
            <a:r>
              <a:rPr lang="en" sz="1700"/>
              <a:t>: Choosing your hobbies and adding events / routines to your </a:t>
            </a:r>
            <a:r>
              <a:rPr lang="en" sz="1700"/>
              <a:t>calendar</a:t>
            </a:r>
            <a:r>
              <a:rPr lang="en" sz="1700"/>
              <a:t> based on interests.</a:t>
            </a:r>
            <a:endParaRPr sz="1700"/>
          </a:p>
          <a:p>
            <a:pPr indent="457200" lvl="0" marL="0" rtl="0" algn="just">
              <a:spcBef>
                <a:spcPts val="1200"/>
              </a:spcBef>
              <a:spcAft>
                <a:spcPts val="0"/>
              </a:spcAft>
              <a:buNone/>
            </a:pPr>
            <a:r>
              <a:rPr b="1" i="1" lang="en" sz="1291"/>
              <a:t>GOAL: User wants to add/track their personal hobbies and goals.</a:t>
            </a:r>
            <a:endParaRPr b="1" i="1" sz="1291"/>
          </a:p>
          <a:p>
            <a:pPr indent="457200" lvl="0" marL="0" rtl="0" algn="just">
              <a:spcBef>
                <a:spcPts val="1200"/>
              </a:spcBef>
              <a:spcAft>
                <a:spcPts val="0"/>
              </a:spcAft>
              <a:buNone/>
            </a:pPr>
            <a:r>
              <a:t/>
            </a:r>
            <a:endParaRPr b="1" i="1" sz="1291"/>
          </a:p>
          <a:p>
            <a:pPr indent="0" lvl="0" marL="0" rtl="0" algn="just">
              <a:spcBef>
                <a:spcPts val="1200"/>
              </a:spcBef>
              <a:spcAft>
                <a:spcPts val="0"/>
              </a:spcAft>
              <a:buNone/>
            </a:pPr>
            <a:r>
              <a:rPr b="1" lang="en" sz="1700"/>
              <a:t>Moderate</a:t>
            </a:r>
            <a:r>
              <a:rPr lang="en" sz="1700"/>
              <a:t>: User can strike off or mark items/events on their schedule as done/completed as and when they finish. Once they do so, they get offered various incentives and rewards.</a:t>
            </a:r>
            <a:endParaRPr sz="1700"/>
          </a:p>
          <a:p>
            <a:pPr indent="457200" lvl="0" marL="0" rtl="0" algn="just">
              <a:spcBef>
                <a:spcPts val="1200"/>
              </a:spcBef>
              <a:spcAft>
                <a:spcPts val="0"/>
              </a:spcAft>
              <a:buNone/>
            </a:pPr>
            <a:r>
              <a:rPr b="1" i="1" lang="en" sz="1250"/>
              <a:t>GOAL: User gets incentives to ensure that they stay on track to pursue hobbies/interests while still caring for      their child</a:t>
            </a:r>
            <a:endParaRPr b="1" i="1" sz="1250"/>
          </a:p>
          <a:p>
            <a:pPr indent="457200" lvl="0" marL="0" rtl="0" algn="just">
              <a:spcBef>
                <a:spcPts val="1200"/>
              </a:spcBef>
              <a:spcAft>
                <a:spcPts val="0"/>
              </a:spcAft>
              <a:buNone/>
            </a:pPr>
            <a:r>
              <a:t/>
            </a:r>
            <a:endParaRPr b="1" i="1" sz="1400"/>
          </a:p>
          <a:p>
            <a:pPr indent="0" lvl="0" marL="0" rtl="0" algn="just">
              <a:spcBef>
                <a:spcPts val="1200"/>
              </a:spcBef>
              <a:spcAft>
                <a:spcPts val="0"/>
              </a:spcAft>
              <a:buNone/>
            </a:pPr>
            <a:r>
              <a:rPr b="1" lang="en" sz="1700"/>
              <a:t>Complex</a:t>
            </a:r>
            <a:r>
              <a:rPr lang="en" sz="1700"/>
              <a:t>: User can add a child and associated information about the </a:t>
            </a:r>
            <a:r>
              <a:rPr lang="en" sz="1700"/>
              <a:t>child's</a:t>
            </a:r>
            <a:r>
              <a:rPr lang="en" sz="1700"/>
              <a:t> schedule and habits. Once they do so, the app generates a custom </a:t>
            </a:r>
            <a:r>
              <a:rPr lang="en" sz="1700"/>
              <a:t>schedule</a:t>
            </a:r>
            <a:r>
              <a:rPr lang="en" sz="1700"/>
              <a:t> that ensure that </a:t>
            </a:r>
            <a:r>
              <a:rPr lang="en" sz="1700"/>
              <a:t>pursuing</a:t>
            </a:r>
            <a:r>
              <a:rPr lang="en" sz="1700"/>
              <a:t> goals does not mean neglecting the child in the users case.</a:t>
            </a:r>
            <a:endParaRPr sz="1700"/>
          </a:p>
          <a:p>
            <a:pPr indent="457200" lvl="0" marL="0" rtl="0" algn="just">
              <a:spcBef>
                <a:spcPts val="1200"/>
              </a:spcBef>
              <a:spcAft>
                <a:spcPts val="0"/>
              </a:spcAft>
              <a:buNone/>
            </a:pPr>
            <a:r>
              <a:rPr b="1" i="1" lang="en" sz="1200"/>
              <a:t>GOAL: User needs to integrate their old life with their new schedule for the baby</a:t>
            </a:r>
            <a:endParaRPr b="1" i="1" sz="1200"/>
          </a:p>
          <a:p>
            <a:pPr indent="0" lvl="0" marL="0" rtl="0" algn="just">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UI </a:t>
            </a:r>
            <a:r>
              <a:rPr i="1" lang="en"/>
              <a:t>Exploration</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3743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UI Exploration: Concept Sketch</a:t>
            </a:r>
            <a:endParaRPr/>
          </a:p>
        </p:txBody>
      </p:sp>
      <p:pic>
        <p:nvPicPr>
          <p:cNvPr id="81" name="Google Shape;81;p17"/>
          <p:cNvPicPr preferRelativeResize="0"/>
          <p:nvPr/>
        </p:nvPicPr>
        <p:blipFill>
          <a:blip r:embed="rId3">
            <a:alphaModFix/>
          </a:blip>
          <a:stretch>
            <a:fillRect/>
          </a:stretch>
        </p:blipFill>
        <p:spPr>
          <a:xfrm>
            <a:off x="4119170" y="50150"/>
            <a:ext cx="4427630" cy="504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8"/>
          <p:cNvPicPr preferRelativeResize="0"/>
          <p:nvPr/>
        </p:nvPicPr>
        <p:blipFill>
          <a:blip r:embed="rId3">
            <a:alphaModFix/>
          </a:blip>
          <a:stretch>
            <a:fillRect/>
          </a:stretch>
        </p:blipFill>
        <p:spPr>
          <a:xfrm>
            <a:off x="2597450" y="130000"/>
            <a:ext cx="3653127" cy="48835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2743200" y="126988"/>
            <a:ext cx="3308999" cy="48895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202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UI Task Flows</a:t>
            </a:r>
            <a:endParaRPr/>
          </a:p>
        </p:txBody>
      </p:sp>
      <p:sp>
        <p:nvSpPr>
          <p:cNvPr id="97" name="Google Shape;97;p20"/>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Adding Child and Associated Information</a:t>
            </a:r>
            <a:endParaRPr/>
          </a:p>
        </p:txBody>
      </p:sp>
      <p:pic>
        <p:nvPicPr>
          <p:cNvPr id="98" name="Google Shape;98;p20"/>
          <p:cNvPicPr preferRelativeResize="0"/>
          <p:nvPr/>
        </p:nvPicPr>
        <p:blipFill>
          <a:blip r:embed="rId3">
            <a:alphaModFix/>
          </a:blip>
          <a:stretch>
            <a:fillRect/>
          </a:stretch>
        </p:blipFill>
        <p:spPr>
          <a:xfrm>
            <a:off x="1825450" y="1316225"/>
            <a:ext cx="5106499" cy="3565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idx="1" type="body"/>
          </p:nvPr>
        </p:nvSpPr>
        <p:spPr>
          <a:xfrm>
            <a:off x="311700" y="265750"/>
            <a:ext cx="8520600" cy="430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Marking Tasks as Complete and Claiming Rewards</a:t>
            </a:r>
            <a:endParaRPr/>
          </a:p>
          <a:p>
            <a:pPr indent="0" lvl="0" marL="0" rtl="0" algn="l">
              <a:spcBef>
                <a:spcPts val="1200"/>
              </a:spcBef>
              <a:spcAft>
                <a:spcPts val="1200"/>
              </a:spcAft>
              <a:buNone/>
            </a:pPr>
            <a:r>
              <a:t/>
            </a:r>
            <a:endParaRPr/>
          </a:p>
        </p:txBody>
      </p:sp>
      <p:pic>
        <p:nvPicPr>
          <p:cNvPr id="104" name="Google Shape;104;p21"/>
          <p:cNvPicPr preferRelativeResize="0"/>
          <p:nvPr/>
        </p:nvPicPr>
        <p:blipFill>
          <a:blip r:embed="rId3">
            <a:alphaModFix/>
          </a:blip>
          <a:stretch>
            <a:fillRect/>
          </a:stretch>
        </p:blipFill>
        <p:spPr>
          <a:xfrm>
            <a:off x="2047325" y="654050"/>
            <a:ext cx="4679572" cy="4350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