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97E214-6B0F-4B41-9D6D-436E01D085E6}">
  <a:tblStyle styleId="{ED97E214-6B0F-4B41-9D6D-436E01D085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769598-E740-4409-972A-B206C2841F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6bc5a1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6bc5a1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368d395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368d395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68d395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68d395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832ec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0832ec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832ece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0832ece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832ece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832ece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968447c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2968447c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Census data provided by the US Census Bureau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GeoIDs - Census data identified using GeoIDs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GeoIDs are used to identify data specific to a certain geographical area.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968447c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968447c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968447c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968447c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968447c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968447c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968447c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968447c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968447c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968447c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- query data on a specific category (income, for example), specific to a geographical area.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two ways in which we can provide to geographical area as inputs.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As a single point - as a pair of coordinates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This is available. - but what are trying to build is a visualization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The goal is to implement this functionality ourselves, starting from raw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visualization of data - we need to retrieve data given a bounding 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968447c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968447c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6bc5a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6bc5a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2.census.gov/geo/pdfs/reference/GARM/Ch11GARM.pdf" TargetMode="External"/><Relationship Id="rId4" Type="http://schemas.openxmlformats.org/officeDocument/2006/relationships/hyperlink" Target="https://www2.census.gov/geo/pdfs/education/CensusTracts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enuka94/census-data-extractor/blob/master/acs5_2013_age_states.csv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enuka94/census-data-extractor/blob/master/acs5_2013_age_counties.csv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enuka94/census-data-extractor/blob/master/acs5_2013_age_tracts.csv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uscensusbureau/citysdk" TargetMode="External"/><Relationship Id="rId4" Type="http://schemas.openxmlformats.org/officeDocument/2006/relationships/hyperlink" Target="https://tigerweb.geo.census.gov/tigerwebmain/TIGERweb_wms.html" TargetMode="External"/><Relationship Id="rId5" Type="http://schemas.openxmlformats.org/officeDocument/2006/relationships/hyperlink" Target="https://www2.census.gov/geo/pvs/tiger2010st/06_California/0600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2.census.gov/geo/pdfs/maps-data/data/FAQ_for_Census_Bureau_Public_Geocoder.pdf" TargetMode="External"/><Relationship Id="rId4" Type="http://schemas.openxmlformats.org/officeDocument/2006/relationships/hyperlink" Target="https://github.com/uscensusbureau/citysdk" TargetMode="External"/><Relationship Id="rId5" Type="http://schemas.openxmlformats.org/officeDocument/2006/relationships/hyperlink" Target="https://www.census.gov/programs-surveys/geography/guidance/geo-identifiers.html" TargetMode="External"/><Relationship Id="rId6" Type="http://schemas.openxmlformats.org/officeDocument/2006/relationships/hyperlink" Target="https://www2.census.gov/geo/pvs/tiger2010st/06_California/06001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Census Data Integration for SUSTAIN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2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Menuka Warushavithana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(Latitude,Longitude) → GeoID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49850" y="1132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Bounding coordinates for the U.S. (including Alaska, Hawaii, Puerto Rico): </a:t>
            </a:r>
            <a:r>
              <a:rPr b="1" lang="en-GB" sz="1400">
                <a:solidFill>
                  <a:srgbClr val="0000FF"/>
                </a:solidFill>
              </a:rPr>
              <a:t>(-171.79, 18.91, -66.96, 71.35)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FF"/>
                </a:solidFill>
              </a:rPr>
              <a:t>Latitudes from 18 to 72, Longitudes from -171 to -66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With 1.00 increments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54 x 105 (= 5670) API invocations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With 0.01 increments (to roughly match geohashes of length 5)</a:t>
            </a:r>
            <a:endParaRPr sz="14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4900 x 5000 (= </a:t>
            </a:r>
            <a:r>
              <a:rPr lang="en-GB" sz="1200"/>
              <a:t>24,500,000) </a:t>
            </a:r>
            <a:r>
              <a:rPr lang="en-GB" sz="1200"/>
              <a:t>API calls</a:t>
            </a:r>
            <a:endParaRPr sz="1200"/>
          </a:p>
          <a:p>
            <a:pPr indent="-3048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 single call takes almost 1 second</a:t>
            </a:r>
            <a:endParaRPr sz="1200"/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Could try with a relatively small area first (Ex:- NYC)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Geohashes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681" y="1263881"/>
            <a:ext cx="3464875" cy="3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Census Blocks and Census Tracts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Census Blocks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minimum size of a census block </a:t>
            </a:r>
            <a:r>
              <a:rPr lang="en-GB"/>
              <a:t>was</a:t>
            </a:r>
            <a:r>
              <a:rPr lang="en-GB"/>
              <a:t> 30,000 square feet (0.69 acre) for polygons bounded entirely by roads, or 40,000 square feet (0.92 acres) for other polygons. There was no maximum size for a census block [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ref</a:t>
            </a:r>
            <a:r>
              <a:rPr lang="en-GB"/>
              <a:t>].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Census Tracts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Census tracts are small, relatively permanent statistical subdivisions of a county.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Uniquely numbered in each county with a numeric code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Census tracts average about 4,000 inhabitants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Minimum Population – 1,200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Maximum Population – 8,000 [</a:t>
            </a:r>
            <a:r>
              <a:rPr lang="en-GB" u="sng">
                <a:solidFill>
                  <a:schemeClr val="hlink"/>
                </a:solidFill>
                <a:hlinkClick r:id="rId4"/>
              </a:rPr>
              <a:t>ref</a:t>
            </a:r>
            <a:r>
              <a:rPr lang="en-GB"/>
              <a:t>]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Census Data</a:t>
            </a:r>
            <a:endParaRPr sz="2300"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1194000" y="4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{ED97E214-6B0F-4B41-9D6D-436E01D085E6}</a:tableStyleId>
              </a:tblPr>
              <a:tblGrid>
                <a:gridCol w="1827150"/>
                <a:gridCol w="932225"/>
                <a:gridCol w="932225"/>
                <a:gridCol w="932225"/>
                <a:gridCol w="932225"/>
                <a:gridCol w="932225"/>
              </a:tblGrid>
              <a:tr h="23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2010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2000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1990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1980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Population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Tract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Population (Categorized by age)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Tract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Poverty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Tract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Median Age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Tract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Median Household Income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Tract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Race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State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County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Tract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✓</a:t>
                      </a:r>
                      <a:endParaRPr b="1"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Queries - Type 1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Request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: (</a:t>
            </a:r>
            <a:r>
              <a:rPr lang="en-GB" sz="15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census feature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latitude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longitude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resolution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GB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decade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Response: Value(s)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Example Request: (</a:t>
            </a:r>
            <a:r>
              <a:rPr lang="en-GB" sz="15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total population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24.5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-82.0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state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GB" sz="15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2000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Example Response: 15,982,378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 flipH="1" rot="10800000">
            <a:off x="557075" y="2258950"/>
            <a:ext cx="77229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Queries - Type 2*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Request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: (</a:t>
            </a:r>
            <a:r>
              <a:rPr lang="en-GB" sz="15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census feature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comparison operator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comparison value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resolution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GB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decade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Response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: Geographical Areas satisfying the given predicate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Example Request: (</a:t>
            </a:r>
            <a:r>
              <a:rPr lang="en-GB" sz="15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total population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&gt;=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10000000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state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GB" sz="1500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2010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) - </a:t>
            </a:r>
            <a:r>
              <a:rPr lang="en-GB" sz="900">
                <a:latin typeface="Georgia"/>
                <a:ea typeface="Georgia"/>
                <a:cs typeface="Georgia"/>
                <a:sym typeface="Georgia"/>
              </a:rPr>
              <a:t>states where population is greater than 10 </a:t>
            </a:r>
            <a:r>
              <a:rPr lang="en-GB" sz="900">
                <a:latin typeface="Georgia"/>
                <a:ea typeface="Georgia"/>
                <a:cs typeface="Georgia"/>
                <a:sym typeface="Georgia"/>
              </a:rPr>
              <a:t>million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Example Response: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1" name="Google Shape;161;p27"/>
          <p:cNvCxnSpPr/>
          <p:nvPr/>
        </p:nvCxnSpPr>
        <p:spPr>
          <a:xfrm>
            <a:off x="351050" y="1801675"/>
            <a:ext cx="82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2" name="Google Shape;162;p27"/>
          <p:cNvGraphicFramePr/>
          <p:nvPr/>
        </p:nvGraphicFramePr>
        <p:xfrm>
          <a:off x="2103825" y="250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{E2769598-E740-4409-972A-B206C2841F46}</a:tableStyleId>
              </a:tblPr>
              <a:tblGrid>
                <a:gridCol w="576550"/>
                <a:gridCol w="1675425"/>
              </a:tblGrid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GeoID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State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Florida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36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New York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48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Texas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6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California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17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Illinois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39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Ohio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42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Pennsylvania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7"/>
          <p:cNvSpPr txBox="1"/>
          <p:nvPr/>
        </p:nvSpPr>
        <p:spPr>
          <a:xfrm>
            <a:off x="6448450" y="3151725"/>
            <a:ext cx="24573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Proxima Nova"/>
                <a:ea typeface="Proxima Nova"/>
                <a:cs typeface="Proxima Nova"/>
                <a:sym typeface="Proxima Nova"/>
              </a:rPr>
              <a:t>*Type 2 is only available for </a:t>
            </a: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population</a:t>
            </a:r>
            <a:r>
              <a:rPr lang="en-GB" sz="90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-GB" sz="900">
                <a:latin typeface="Proxima Nova"/>
                <a:ea typeface="Proxima Nova"/>
                <a:cs typeface="Proxima Nova"/>
                <a:sym typeface="Proxima Nova"/>
              </a:rPr>
              <a:t>median income </a:t>
            </a:r>
            <a:r>
              <a:rPr lang="en-GB" sz="900">
                <a:latin typeface="Proxima Nova"/>
                <a:ea typeface="Proxima Nova"/>
                <a:cs typeface="Proxima Nova"/>
                <a:sym typeface="Proxima Nova"/>
              </a:rPr>
              <a:t>and is limited to a single input condition.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GeoIDs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GEOIDs are numeric codes that uniquely identify all administrative/legal and statistical geographic areas for which the Census Bureau tabulates data.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GEOID Structure for Geographic 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76200" y="8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{ED97E214-6B0F-4B41-9D6D-436E01D085E6}</a:tableStyleId>
              </a:tblPr>
              <a:tblGrid>
                <a:gridCol w="1800225"/>
                <a:gridCol w="1800225"/>
                <a:gridCol w="1800225"/>
                <a:gridCol w="2440800"/>
                <a:gridCol w="11596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Area Type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GEOID Structure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Digits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Geographic Area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GEOID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Texas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STATE+COUNTY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2+3=5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Harris County, TX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48201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County Subdivision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STATE+COUNTY+COUSUB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2+3+5=10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Pasadena CCD, Harris County, TX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4820192975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STATE+PLACE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2+5=7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Houston, TX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4835000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Census Tract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STATE+COUNTY+TRACT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2+3+6=11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Census Tract 2231 in Harris County, TX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48201223100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 Group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STATE+COUNTY+TRACT+BLOCK GROUP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2+3+6+1=12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 Group 1 in Census Tract 2231 in Harris County, TX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482012231001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Block*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STATE+COUNTY+TRACT+BLOCK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2+3+6+4=15 (Note – some blocks also contain a one character suffix (A, B, C, ect.)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Block 1050 in Census Tract 2231 in Harris County, TX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482012231001050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Congressional District (113th Congress)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STATE+CD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2+2=4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 District 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 Legislative District (Upper Chamber)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STATE+SLDU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2+3=5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 State Senate District 33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9033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 Legislative District (Lower Chamber)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STATE+SLDL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2+3=5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 State House District 147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9147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ZCTA **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EB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ZCTA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EB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EB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Suitland, MD ZCTA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EB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20746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EB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Extracted Data</a:t>
            </a:r>
            <a:r>
              <a:rPr lang="en-GB"/>
              <a:t> - State Level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3925"/>
            <a:ext cx="8839200" cy="31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Extracted Data</a:t>
            </a:r>
            <a:r>
              <a:rPr lang="en-GB"/>
              <a:t> - County Level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3925"/>
            <a:ext cx="8839200" cy="346002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Extracted Data</a:t>
            </a:r>
            <a:r>
              <a:rPr lang="en-GB"/>
              <a:t> - Census Tract Level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5" y="1152463"/>
            <a:ext cx="91154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Querying Census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37925" y="107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a single pair of coordinates &lt;latitude, longitude&gt;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Resolving coordinates to GeoIDs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Functionality available 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uscensusbureau/citysdk</a:t>
            </a:r>
            <a:r>
              <a:rPr lang="en-GB"/>
              <a:t> - Implemented using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TIGERweb Web Map Service (WMS)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Could not find the underlying algorithm of this conversion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Could invoke the TIGERweb Web Map service ourselves → leads to network latencies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a bounding box i.e. two pairs of bounding coordinates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Bounding box information available only to county level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https://www2.census.gov/geo/pvs/tiger2010st/06_California/06001/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https://www2.census.gov/geo/pdfs/maps-data/data/FAQ_for_Census_Bureau_Public_Geocoder.pdf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https://github.com/uscensusbureau/citysdk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https://www.census.gov/programs-surveys/geography/guidance/geo-identifiers.html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https://www2.census.gov/geo/pvs/tiger2010st/06_California/06001/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0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April 14, 2020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771475"/>
            <a:ext cx="8520600" cy="3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150"/>
              <a:buFont typeface="Roboto"/>
              <a:buAutoNum type="arabicPeriod"/>
            </a:pPr>
            <a:r>
              <a:rPr lang="en-GB" sz="11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Enumerate all geohash prefixes for North America with a certain length.</a:t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150"/>
              <a:buFont typeface="Roboto"/>
              <a:buAutoNum type="arabicPeriod"/>
            </a:pPr>
            <a:r>
              <a:rPr lang="en-GB" sz="11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Convert each of these geohash prefixes into lat/lon pairs (there are libraries to do that) - You will be getting the lat/lon for the centroid of the area defined by the geohash prefix.</a:t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150"/>
              <a:buFont typeface="Roboto"/>
              <a:buAutoNum type="arabicPeriod"/>
            </a:pPr>
            <a:r>
              <a:rPr lang="en-GB" sz="11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Convert the resulting lat/lon pairs into geoIds by following the approach you've already figured out.</a:t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150"/>
              <a:buFont typeface="Roboto"/>
              <a:buAutoNum type="arabicPeriod"/>
            </a:pPr>
            <a:r>
              <a:rPr lang="en-GB" sz="11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Store the census data with geohashes as the spatial component.</a:t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Figure out:</a:t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The smallest viable geohash prefix length. If the area defined with 7 characters, it is a 153m * 153m area (~1647 square feet) which is way smaller than a census block (minimum ~30,000 square feet). Shorter geohash prefixes (&lt;= 6 characters), define larger areas than a census block.</a:t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There can be cases where the area defined by a geohash may fall into more than one census tract. In such cases, you can simply assume the census tract to which the centroid is mapped or come up with a sophisticated scheme to merge data from multiple census tracts. 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