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63" r:id="rId3"/>
    <p:sldId id="264" r:id="rId4"/>
    <p:sldId id="265" r:id="rId5"/>
    <p:sldId id="261" r:id="rId6"/>
    <p:sldId id="259" r:id="rId7"/>
    <p:sldId id="257" r:id="rId8"/>
    <p:sldId id="258" r:id="rId9"/>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238C490-6FC5-45BF-8602-39B36D2FA802}"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73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BD65F8-B7E5-41C1-9BA0-CEDC377D583D}"/>
              </a:ext>
            </a:extLst>
          </p:cNvPr>
          <p:cNvSpPr txBox="1">
            <a:spLocks noGrp="1"/>
          </p:cNvSpPr>
          <p:nvPr>
            <p:ph type="hdr" sz="quarter"/>
          </p:nvPr>
        </p:nvSpPr>
        <p:spPr>
          <a:xfrm>
            <a:off x="0" y="0"/>
            <a:ext cx="3372840" cy="50256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3" name="Date Placeholder 2">
            <a:extLst>
              <a:ext uri="{FF2B5EF4-FFF2-40B4-BE49-F238E27FC236}">
                <a16:creationId xmlns:a16="http://schemas.microsoft.com/office/drawing/2014/main" id="{04ADBA07-3006-462D-B668-D7C6479A1BCD}"/>
              </a:ext>
            </a:extLst>
          </p:cNvPr>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4" name="Footer Placeholder 3">
            <a:extLst>
              <a:ext uri="{FF2B5EF4-FFF2-40B4-BE49-F238E27FC236}">
                <a16:creationId xmlns:a16="http://schemas.microsoft.com/office/drawing/2014/main" id="{129E9A1E-738D-4FFA-A52B-18F60C7E76C7}"/>
              </a:ext>
            </a:extLst>
          </p:cNvPr>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5" name="Slide Number Placeholder 4">
            <a:extLst>
              <a:ext uri="{FF2B5EF4-FFF2-40B4-BE49-F238E27FC236}">
                <a16:creationId xmlns:a16="http://schemas.microsoft.com/office/drawing/2014/main" id="{6DE33350-E431-4C1E-8CBE-C9CEEC6D2810}"/>
              </a:ext>
            </a:extLst>
          </p:cNvPr>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6E4579A6-1786-4E39-984D-A4764BFDB028}" type="slidenum">
              <a:t>‹#›</a:t>
            </a:fld>
            <a:endParaRPr lang="en-US" sz="1400" b="0" i="0" u="none" strike="noStrike" kern="1200" cap="none">
              <a:ln>
                <a:noFill/>
              </a:ln>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3496378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E9C1CE-5485-40D8-8071-2676BA46A931}"/>
              </a:ext>
            </a:extLst>
          </p:cNvPr>
          <p:cNvSpPr>
            <a:spLocks noGrp="1" noRot="1" noChangeAspect="1"/>
          </p:cNvSpPr>
          <p:nvPr>
            <p:ph type="sldImg" idx="2"/>
          </p:nvPr>
        </p:nvSpPr>
        <p:spPr>
          <a:xfrm>
            <a:off x="533520" y="764280"/>
            <a:ext cx="6704640" cy="3771360"/>
          </a:xfrm>
          <a:prstGeom prst="rect">
            <a:avLst/>
          </a:prstGeom>
          <a:noFill/>
          <a:ln>
            <a:noFill/>
            <a:prstDash val="solid"/>
          </a:ln>
        </p:spPr>
      </p:sp>
      <p:sp>
        <p:nvSpPr>
          <p:cNvPr id="3" name="Notes Placeholder 2">
            <a:extLst>
              <a:ext uri="{FF2B5EF4-FFF2-40B4-BE49-F238E27FC236}">
                <a16:creationId xmlns:a16="http://schemas.microsoft.com/office/drawing/2014/main" id="{C2DE85CA-833E-412A-9210-6438654E2877}"/>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294D3B08-BE80-4736-92F7-387CA526AC25}"/>
              </a:ext>
            </a:extLst>
          </p:cNvPr>
          <p:cNvSpPr txBox="1">
            <a:spLocks noGrp="1"/>
          </p:cNvSpPr>
          <p:nvPr>
            <p:ph type="hdr" sz="quarter"/>
          </p:nvPr>
        </p:nvSpPr>
        <p:spPr>
          <a:xfrm>
            <a:off x="0" y="0"/>
            <a:ext cx="3372840" cy="502560"/>
          </a:xfrm>
          <a:prstGeom prst="rect">
            <a:avLst/>
          </a:prstGeom>
          <a:noFill/>
          <a:ln>
            <a:noFill/>
          </a:ln>
        </p:spPr>
        <p:txBody>
          <a:bodyPr vert="horz"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a:extLst>
              <a:ext uri="{FF2B5EF4-FFF2-40B4-BE49-F238E27FC236}">
                <a16:creationId xmlns:a16="http://schemas.microsoft.com/office/drawing/2014/main" id="{957E8661-AB3A-4BF3-8B33-B8CBC9599201}"/>
              </a:ext>
            </a:extLst>
          </p:cNvPr>
          <p:cNvSpPr txBox="1">
            <a:spLocks noGrp="1"/>
          </p:cNvSpPr>
          <p:nvPr>
            <p:ph type="dt" idx="1"/>
          </p:nvPr>
        </p:nvSpPr>
        <p:spPr>
          <a:xfrm>
            <a:off x="4399200" y="0"/>
            <a:ext cx="3372840" cy="502560"/>
          </a:xfrm>
          <a:prstGeom prst="rect">
            <a:avLst/>
          </a:prstGeom>
          <a:noFill/>
          <a:ln>
            <a:noFill/>
          </a:ln>
        </p:spPr>
        <p:txBody>
          <a:bodyPr vert="horz"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a:extLst>
              <a:ext uri="{FF2B5EF4-FFF2-40B4-BE49-F238E27FC236}">
                <a16:creationId xmlns:a16="http://schemas.microsoft.com/office/drawing/2014/main" id="{BB2B5C6A-E659-4709-8D3A-6992FF4C965B}"/>
              </a:ext>
            </a:extLst>
          </p:cNvPr>
          <p:cNvSpPr txBox="1">
            <a:spLocks noGrp="1"/>
          </p:cNvSpPr>
          <p:nvPr>
            <p:ph type="ftr" sz="quarter" idx="4"/>
          </p:nvPr>
        </p:nvSpPr>
        <p:spPr>
          <a:xfrm>
            <a:off x="0" y="9555480"/>
            <a:ext cx="3372840" cy="502560"/>
          </a:xfrm>
          <a:prstGeom prst="rect">
            <a:avLst/>
          </a:prstGeom>
          <a:noFill/>
          <a:ln>
            <a:noFill/>
          </a:ln>
        </p:spPr>
        <p:txBody>
          <a:bodyPr vert="horz" lIns="0" tIns="0" rIns="0" bIns="0" anchor="b"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a:extLst>
              <a:ext uri="{FF2B5EF4-FFF2-40B4-BE49-F238E27FC236}">
                <a16:creationId xmlns:a16="http://schemas.microsoft.com/office/drawing/2014/main" id="{D77FE57B-49B0-4538-B664-7C57AAA7AC81}"/>
              </a:ext>
            </a:extLst>
          </p:cNvPr>
          <p:cNvSpPr txBox="1">
            <a:spLocks noGrp="1"/>
          </p:cNvSpPr>
          <p:nvPr>
            <p:ph type="sldNum" sz="quarter" idx="5"/>
          </p:nvPr>
        </p:nvSpPr>
        <p:spPr>
          <a:xfrm>
            <a:off x="4399200" y="9555480"/>
            <a:ext cx="3372840" cy="502560"/>
          </a:xfrm>
          <a:prstGeom prst="rect">
            <a:avLst/>
          </a:prstGeom>
          <a:noFill/>
          <a:ln>
            <a:noFill/>
          </a:ln>
        </p:spPr>
        <p:txBody>
          <a:bodyPr vert="horz" lIns="0" tIns="0" rIns="0" bIns="0" anchor="b"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F66218EC-A103-4DD6-90A4-132BA2ED3C36}" type="slidenum">
              <a:t>‹#›</a:t>
            </a:fld>
            <a:endParaRPr lang="en-US"/>
          </a:p>
        </p:txBody>
      </p:sp>
    </p:spTree>
    <p:extLst>
      <p:ext uri="{BB962C8B-B14F-4D97-AF65-F5344CB8AC3E}">
        <p14:creationId xmlns:p14="http://schemas.microsoft.com/office/powerpoint/2010/main" val="68409500"/>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B5185B3-C4B2-4F52-A75F-9051C79EC4B7}"/>
              </a:ext>
            </a:extLst>
          </p:cNvPr>
          <p:cNvSpPr txBox="1">
            <a:spLocks noGrp="1"/>
          </p:cNvSpPr>
          <p:nvPr>
            <p:ph type="sldNum" sz="quarter" idx="5"/>
          </p:nvPr>
        </p:nvSpPr>
        <p:spPr>
          <a:ln/>
        </p:spPr>
        <p:txBody>
          <a:bodyPr vert="horz" lIns="0" tIns="0" rIns="0" bIns="0" anchor="b" anchorCtr="0">
            <a:noAutofit/>
          </a:bodyPr>
          <a:lstStyle/>
          <a:p>
            <a:pPr lvl="0"/>
            <a:fld id="{E9625CB8-1CC2-490B-B45F-1AADA9F9165D}" type="slidenum">
              <a:t>1</a:t>
            </a:fld>
            <a:endParaRPr lang="en-US"/>
          </a:p>
        </p:txBody>
      </p:sp>
      <p:sp>
        <p:nvSpPr>
          <p:cNvPr id="2" name="Slide Image Placeholder 1">
            <a:extLst>
              <a:ext uri="{FF2B5EF4-FFF2-40B4-BE49-F238E27FC236}">
                <a16:creationId xmlns:a16="http://schemas.microsoft.com/office/drawing/2014/main" id="{1E9D9290-547E-42DA-BB6F-7D447BF7E065}"/>
              </a:ext>
            </a:extLst>
          </p:cNvPr>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C4F695F-73B9-4D5D-8839-B4589C8F9088}"/>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B5185B3-C4B2-4F52-A75F-9051C79EC4B7}"/>
              </a:ext>
            </a:extLst>
          </p:cNvPr>
          <p:cNvSpPr txBox="1">
            <a:spLocks noGrp="1"/>
          </p:cNvSpPr>
          <p:nvPr>
            <p:ph type="sldNum" sz="quarter" idx="5"/>
          </p:nvPr>
        </p:nvSpPr>
        <p:spPr>
          <a:ln/>
        </p:spPr>
        <p:txBody>
          <a:bodyPr vert="horz" lIns="0" tIns="0" rIns="0" bIns="0" anchor="b" anchorCtr="0">
            <a:noAutofit/>
          </a:bodyPr>
          <a:lstStyle/>
          <a:p>
            <a:pPr lvl="0"/>
            <a:fld id="{E9625CB8-1CC2-490B-B45F-1AADA9F9165D}" type="slidenum">
              <a:t>6</a:t>
            </a:fld>
            <a:endParaRPr lang="en-US"/>
          </a:p>
        </p:txBody>
      </p:sp>
      <p:sp>
        <p:nvSpPr>
          <p:cNvPr id="2" name="Slide Image Placeholder 1">
            <a:extLst>
              <a:ext uri="{FF2B5EF4-FFF2-40B4-BE49-F238E27FC236}">
                <a16:creationId xmlns:a16="http://schemas.microsoft.com/office/drawing/2014/main" id="{1E9D9290-547E-42DA-BB6F-7D447BF7E065}"/>
              </a:ext>
            </a:extLst>
          </p:cNvPr>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C4F695F-73B9-4D5D-8839-B4589C8F9088}"/>
              </a:ext>
            </a:extLst>
          </p:cNvPr>
          <p:cNvSpPr txBox="1">
            <a:spLocks noGrp="1"/>
          </p:cNvSpPr>
          <p:nvPr>
            <p:ph type="body" sz="quarter" idx="1"/>
          </p:nvPr>
        </p:nvSpPr>
        <p:spPr/>
        <p:txBody>
          <a:bodyPr vert="horz"/>
          <a:lstStyle/>
          <a:p>
            <a:endParaRPr lang="en-US"/>
          </a:p>
        </p:txBody>
      </p:sp>
    </p:spTree>
    <p:extLst>
      <p:ext uri="{BB962C8B-B14F-4D97-AF65-F5344CB8AC3E}">
        <p14:creationId xmlns:p14="http://schemas.microsoft.com/office/powerpoint/2010/main" val="3822367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FCED16D-CF4F-4218-B9C9-BBA1781ECDFA}"/>
              </a:ext>
            </a:extLst>
          </p:cNvPr>
          <p:cNvSpPr txBox="1">
            <a:spLocks noGrp="1"/>
          </p:cNvSpPr>
          <p:nvPr>
            <p:ph type="sldNum" sz="quarter" idx="5"/>
          </p:nvPr>
        </p:nvSpPr>
        <p:spPr>
          <a:ln/>
        </p:spPr>
        <p:txBody>
          <a:bodyPr vert="horz" lIns="0" tIns="0" rIns="0" bIns="0" anchor="b" anchorCtr="0">
            <a:noAutofit/>
          </a:bodyPr>
          <a:lstStyle/>
          <a:p>
            <a:pPr lvl="0"/>
            <a:fld id="{B1735628-FC1A-4F43-B44E-46B901F62798}" type="slidenum">
              <a:t>7</a:t>
            </a:fld>
            <a:endParaRPr lang="en-US"/>
          </a:p>
        </p:txBody>
      </p:sp>
      <p:sp>
        <p:nvSpPr>
          <p:cNvPr id="2" name="Slide Image Placeholder 1">
            <a:extLst>
              <a:ext uri="{FF2B5EF4-FFF2-40B4-BE49-F238E27FC236}">
                <a16:creationId xmlns:a16="http://schemas.microsoft.com/office/drawing/2014/main" id="{661B74C4-2C25-47EE-998B-98B745290F21}"/>
              </a:ext>
            </a:extLst>
          </p:cNvPr>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F626635-1D72-4350-B76B-A137D65D9855}"/>
              </a:ext>
            </a:extLst>
          </p:cNvPr>
          <p:cNvSpPr txBox="1">
            <a:spLocks noGrp="1"/>
          </p:cNvSpPr>
          <p:nvPr>
            <p:ph type="body" sz="quarter" idx="1"/>
          </p:nvPr>
        </p:nvSpPr>
        <p:spPr/>
        <p:txBody>
          <a:bodyPr vert="horz"/>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420FF-EA5C-486D-B8DF-699179DA6279}"/>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E9C294-8149-42D0-9537-3C4FED702A6C}"/>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A37074-1C15-4ED7-ACAF-8E68868C6A1B}"/>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02B65965-5B5F-4C5E-92CC-9D52458A5BA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D91CDF0B-5E5E-48AF-BD1F-33F8091AE6BD}"/>
              </a:ext>
            </a:extLst>
          </p:cNvPr>
          <p:cNvSpPr>
            <a:spLocks noGrp="1"/>
          </p:cNvSpPr>
          <p:nvPr>
            <p:ph type="sldNum" sz="quarter" idx="12"/>
          </p:nvPr>
        </p:nvSpPr>
        <p:spPr/>
        <p:txBody>
          <a:bodyPr/>
          <a:lstStyle/>
          <a:p>
            <a:pPr lvl="0"/>
            <a:fld id="{D3385902-347B-4AA8-89A5-C5DAC2C27EBE}" type="slidenum">
              <a:t>‹#›</a:t>
            </a:fld>
            <a:endParaRPr lang="en-US"/>
          </a:p>
        </p:txBody>
      </p:sp>
    </p:spTree>
    <p:extLst>
      <p:ext uri="{BB962C8B-B14F-4D97-AF65-F5344CB8AC3E}">
        <p14:creationId xmlns:p14="http://schemas.microsoft.com/office/powerpoint/2010/main" val="957428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4471-8641-4D0F-B05F-6F54575BE2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C6250-D5D0-4787-B90B-E996AEEF24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76F94D-1620-4C09-B022-7048766099F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A5507E6-C628-48AC-9A70-7FFE3B5CCC66}"/>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7F1E7A61-A464-42CD-9ED7-2086AB1BBEFE}"/>
              </a:ext>
            </a:extLst>
          </p:cNvPr>
          <p:cNvSpPr>
            <a:spLocks noGrp="1"/>
          </p:cNvSpPr>
          <p:nvPr>
            <p:ph type="sldNum" sz="quarter" idx="12"/>
          </p:nvPr>
        </p:nvSpPr>
        <p:spPr/>
        <p:txBody>
          <a:bodyPr/>
          <a:lstStyle/>
          <a:p>
            <a:pPr lvl="0"/>
            <a:fld id="{2E583539-7E08-46FA-BE7C-4E7704683179}" type="slidenum">
              <a:t>‹#›</a:t>
            </a:fld>
            <a:endParaRPr lang="en-US"/>
          </a:p>
        </p:txBody>
      </p:sp>
    </p:spTree>
    <p:extLst>
      <p:ext uri="{BB962C8B-B14F-4D97-AF65-F5344CB8AC3E}">
        <p14:creationId xmlns:p14="http://schemas.microsoft.com/office/powerpoint/2010/main" val="601097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AC7CE8-369F-4530-BB5A-B07D80D483E2}"/>
              </a:ext>
            </a:extLst>
          </p:cNvPr>
          <p:cNvSpPr>
            <a:spLocks noGrp="1"/>
          </p:cNvSpPr>
          <p:nvPr>
            <p:ph type="title" orient="vert"/>
          </p:nvPr>
        </p:nvSpPr>
        <p:spPr>
          <a:xfrm>
            <a:off x="7308850" y="225425"/>
            <a:ext cx="2266950" cy="43894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279804-3C10-4F26-828F-824E6E057787}"/>
              </a:ext>
            </a:extLst>
          </p:cNvPr>
          <p:cNvSpPr>
            <a:spLocks noGrp="1"/>
          </p:cNvSpPr>
          <p:nvPr>
            <p:ph type="body" orient="vert" idx="1"/>
          </p:nvPr>
        </p:nvSpPr>
        <p:spPr>
          <a:xfrm>
            <a:off x="503238" y="225425"/>
            <a:ext cx="6653212" cy="4389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18652-753E-4DAA-88F5-014140363AE6}"/>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5D713E89-8E83-4486-B293-2D7275C97B3C}"/>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F8D6E35-21FD-48CC-8E06-04A683C61217}"/>
              </a:ext>
            </a:extLst>
          </p:cNvPr>
          <p:cNvSpPr>
            <a:spLocks noGrp="1"/>
          </p:cNvSpPr>
          <p:nvPr>
            <p:ph type="sldNum" sz="quarter" idx="12"/>
          </p:nvPr>
        </p:nvSpPr>
        <p:spPr/>
        <p:txBody>
          <a:bodyPr/>
          <a:lstStyle/>
          <a:p>
            <a:pPr lvl="0"/>
            <a:fld id="{DEB74E82-EED1-4189-9BCE-2BEF8C225BEB}" type="slidenum">
              <a:t>‹#›</a:t>
            </a:fld>
            <a:endParaRPr lang="en-US"/>
          </a:p>
        </p:txBody>
      </p:sp>
    </p:spTree>
    <p:extLst>
      <p:ext uri="{BB962C8B-B14F-4D97-AF65-F5344CB8AC3E}">
        <p14:creationId xmlns:p14="http://schemas.microsoft.com/office/powerpoint/2010/main" val="3089423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ABE6-7F55-4785-8495-3DEA01B410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A9C5A-5FF4-4731-A7E2-78EB448A37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CCCA7-7D54-4E3D-A930-51B343093799}"/>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F0C1D68D-947A-40A5-AC26-726E6ED53928}"/>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72DF4D63-9264-452D-9756-DC2997287D07}"/>
              </a:ext>
            </a:extLst>
          </p:cNvPr>
          <p:cNvSpPr>
            <a:spLocks noGrp="1"/>
          </p:cNvSpPr>
          <p:nvPr>
            <p:ph type="sldNum" sz="quarter" idx="12"/>
          </p:nvPr>
        </p:nvSpPr>
        <p:spPr/>
        <p:txBody>
          <a:bodyPr/>
          <a:lstStyle/>
          <a:p>
            <a:pPr lvl="0"/>
            <a:fld id="{CF776B2D-D9FE-4EAE-A691-FA4AF814025F}" type="slidenum">
              <a:t>‹#›</a:t>
            </a:fld>
            <a:endParaRPr lang="en-US"/>
          </a:p>
        </p:txBody>
      </p:sp>
    </p:spTree>
    <p:extLst>
      <p:ext uri="{BB962C8B-B14F-4D97-AF65-F5344CB8AC3E}">
        <p14:creationId xmlns:p14="http://schemas.microsoft.com/office/powerpoint/2010/main" val="10426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87B2-AA81-4B5D-962F-6CBCB2EB5091}"/>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FBB7C6-3458-4A21-9E3A-3223804DBB0F}"/>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7EF903-0EF9-4540-A1CB-0F4EDBB7A8C0}"/>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9A77A85-6C0F-4D38-977B-C5F5C61D4C0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8A87FE8C-41BF-49B5-852C-EE127EA9F103}"/>
              </a:ext>
            </a:extLst>
          </p:cNvPr>
          <p:cNvSpPr>
            <a:spLocks noGrp="1"/>
          </p:cNvSpPr>
          <p:nvPr>
            <p:ph type="sldNum" sz="quarter" idx="12"/>
          </p:nvPr>
        </p:nvSpPr>
        <p:spPr/>
        <p:txBody>
          <a:bodyPr/>
          <a:lstStyle/>
          <a:p>
            <a:pPr lvl="0"/>
            <a:fld id="{890988ED-7E87-4150-B346-B77D4635F7DC}" type="slidenum">
              <a:t>‹#›</a:t>
            </a:fld>
            <a:endParaRPr lang="en-US"/>
          </a:p>
        </p:txBody>
      </p:sp>
    </p:spTree>
    <p:extLst>
      <p:ext uri="{BB962C8B-B14F-4D97-AF65-F5344CB8AC3E}">
        <p14:creationId xmlns:p14="http://schemas.microsoft.com/office/powerpoint/2010/main" val="2447666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D5554-FFB6-425A-ADF7-F68C31C2D1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5C1A75-9675-4AAC-80C2-17B1DC1C53CD}"/>
              </a:ext>
            </a:extLst>
          </p:cNvPr>
          <p:cNvSpPr>
            <a:spLocks noGrp="1"/>
          </p:cNvSpPr>
          <p:nvPr>
            <p:ph sz="half" idx="1"/>
          </p:nvPr>
        </p:nvSpPr>
        <p:spPr>
          <a:xfrm>
            <a:off x="503238" y="1327150"/>
            <a:ext cx="4459287" cy="3287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1B619A-9B66-449C-9CAA-DD04E59D62C7}"/>
              </a:ext>
            </a:extLst>
          </p:cNvPr>
          <p:cNvSpPr>
            <a:spLocks noGrp="1"/>
          </p:cNvSpPr>
          <p:nvPr>
            <p:ph sz="half" idx="2"/>
          </p:nvPr>
        </p:nvSpPr>
        <p:spPr>
          <a:xfrm>
            <a:off x="5114925" y="1327150"/>
            <a:ext cx="4460875" cy="3287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02E67F-7BBF-4CD3-A05D-2DEECA211AD1}"/>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48E754A8-378C-48CF-9E4E-BA1914676191}"/>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E4EB721B-E235-4024-B862-590557289DA2}"/>
              </a:ext>
            </a:extLst>
          </p:cNvPr>
          <p:cNvSpPr>
            <a:spLocks noGrp="1"/>
          </p:cNvSpPr>
          <p:nvPr>
            <p:ph type="sldNum" sz="quarter" idx="12"/>
          </p:nvPr>
        </p:nvSpPr>
        <p:spPr/>
        <p:txBody>
          <a:bodyPr/>
          <a:lstStyle/>
          <a:p>
            <a:pPr lvl="0"/>
            <a:fld id="{8597EE4E-D146-4E14-AD6F-777309E9F1B3}" type="slidenum">
              <a:t>‹#›</a:t>
            </a:fld>
            <a:endParaRPr lang="en-US"/>
          </a:p>
        </p:txBody>
      </p:sp>
    </p:spTree>
    <p:extLst>
      <p:ext uri="{BB962C8B-B14F-4D97-AF65-F5344CB8AC3E}">
        <p14:creationId xmlns:p14="http://schemas.microsoft.com/office/powerpoint/2010/main" val="1996369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C4BAF-290B-41E7-B50C-216D9FDF498C}"/>
              </a:ext>
            </a:extLst>
          </p:cNvPr>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D45D47-45F7-4BB9-9DA2-40903A105D86}"/>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7B229C-39A2-4DE5-940E-3972E5B85FF4}"/>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D67ED7-B35E-4D5F-90FA-765CD99EBD11}"/>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74D336-BDC1-43D9-9F25-F8A5DF548E76}"/>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79B2F1-88D9-4ECE-A216-00F13E3C17F6}"/>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1AE13502-0E23-4512-BA93-10859E4448E0}"/>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41BBCE99-AB25-4851-8910-79BB4D0E0D1B}"/>
              </a:ext>
            </a:extLst>
          </p:cNvPr>
          <p:cNvSpPr>
            <a:spLocks noGrp="1"/>
          </p:cNvSpPr>
          <p:nvPr>
            <p:ph type="sldNum" sz="quarter" idx="12"/>
          </p:nvPr>
        </p:nvSpPr>
        <p:spPr/>
        <p:txBody>
          <a:bodyPr/>
          <a:lstStyle/>
          <a:p>
            <a:pPr lvl="0"/>
            <a:fld id="{77E35EB7-D017-419F-82C3-9B16934D3923}" type="slidenum">
              <a:t>‹#›</a:t>
            </a:fld>
            <a:endParaRPr lang="en-US"/>
          </a:p>
        </p:txBody>
      </p:sp>
    </p:spTree>
    <p:extLst>
      <p:ext uri="{BB962C8B-B14F-4D97-AF65-F5344CB8AC3E}">
        <p14:creationId xmlns:p14="http://schemas.microsoft.com/office/powerpoint/2010/main" val="349569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F2D1-18B8-48DC-8173-31225CB657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55E8F4-EA88-4A3F-BE50-1FFC4F7BDF2F}"/>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5DB5002F-8372-4728-8B27-45E2A3E8ACD5}"/>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36B8430D-E3FA-4B60-BF9E-C515FDB76B86}"/>
              </a:ext>
            </a:extLst>
          </p:cNvPr>
          <p:cNvSpPr>
            <a:spLocks noGrp="1"/>
          </p:cNvSpPr>
          <p:nvPr>
            <p:ph type="sldNum" sz="quarter" idx="12"/>
          </p:nvPr>
        </p:nvSpPr>
        <p:spPr/>
        <p:txBody>
          <a:bodyPr/>
          <a:lstStyle/>
          <a:p>
            <a:pPr lvl="0"/>
            <a:fld id="{BC4DFCC5-1994-4E3A-A9B1-1DC021FD2106}" type="slidenum">
              <a:t>‹#›</a:t>
            </a:fld>
            <a:endParaRPr lang="en-US"/>
          </a:p>
        </p:txBody>
      </p:sp>
    </p:spTree>
    <p:extLst>
      <p:ext uri="{BB962C8B-B14F-4D97-AF65-F5344CB8AC3E}">
        <p14:creationId xmlns:p14="http://schemas.microsoft.com/office/powerpoint/2010/main" val="2911297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A0DA0F-B6C7-41D0-BDF8-4B22E17764A2}"/>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B6E81057-FA54-4408-AD1E-242B13787312}"/>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207EC22A-F26F-4455-AA82-688EC06E4733}"/>
              </a:ext>
            </a:extLst>
          </p:cNvPr>
          <p:cNvSpPr>
            <a:spLocks noGrp="1"/>
          </p:cNvSpPr>
          <p:nvPr>
            <p:ph type="sldNum" sz="quarter" idx="12"/>
          </p:nvPr>
        </p:nvSpPr>
        <p:spPr/>
        <p:txBody>
          <a:bodyPr/>
          <a:lstStyle/>
          <a:p>
            <a:pPr lvl="0"/>
            <a:fld id="{3DB98B6B-4CAB-4B46-B5D5-CD7BDC4BE768}" type="slidenum">
              <a:t>‹#›</a:t>
            </a:fld>
            <a:endParaRPr lang="en-US"/>
          </a:p>
        </p:txBody>
      </p:sp>
    </p:spTree>
    <p:extLst>
      <p:ext uri="{BB962C8B-B14F-4D97-AF65-F5344CB8AC3E}">
        <p14:creationId xmlns:p14="http://schemas.microsoft.com/office/powerpoint/2010/main" val="400853605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7B48C-7586-4B5F-B3E4-063DC459A78E}"/>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31F9D5-3454-4DCA-B83C-AF96D8369A6C}"/>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6957B9-3F5A-42D1-ACD5-FC9E5DC61015}"/>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FC74DA-50D6-49CF-ACE5-0B2B40381135}"/>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A0FE8234-C401-4D5D-874D-4063BB60E545}"/>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A37BD105-779C-4ABF-A613-21B3FC1B4735}"/>
              </a:ext>
            </a:extLst>
          </p:cNvPr>
          <p:cNvSpPr>
            <a:spLocks noGrp="1"/>
          </p:cNvSpPr>
          <p:nvPr>
            <p:ph type="sldNum" sz="quarter" idx="12"/>
          </p:nvPr>
        </p:nvSpPr>
        <p:spPr/>
        <p:txBody>
          <a:bodyPr/>
          <a:lstStyle/>
          <a:p>
            <a:pPr lvl="0"/>
            <a:fld id="{3149BEBA-2F39-4228-98D3-5E267CFE38D5}" type="slidenum">
              <a:t>‹#›</a:t>
            </a:fld>
            <a:endParaRPr lang="en-US"/>
          </a:p>
        </p:txBody>
      </p:sp>
    </p:spTree>
    <p:extLst>
      <p:ext uri="{BB962C8B-B14F-4D97-AF65-F5344CB8AC3E}">
        <p14:creationId xmlns:p14="http://schemas.microsoft.com/office/powerpoint/2010/main" val="328336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C7A4-A7FB-466E-BDC9-3AD41B324915}"/>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0C3703-CE13-40AD-AE13-23420EBDEFD3}"/>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12D487-B643-4755-95DA-42B246BB9F8D}"/>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319BB1-7FC1-445A-926E-3FB66A052B52}"/>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8F08D8FC-8BE3-4EBC-A22D-4756587F3A10}"/>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4D784592-5559-43C2-8EC0-F83725584948}"/>
              </a:ext>
            </a:extLst>
          </p:cNvPr>
          <p:cNvSpPr>
            <a:spLocks noGrp="1"/>
          </p:cNvSpPr>
          <p:nvPr>
            <p:ph type="sldNum" sz="quarter" idx="12"/>
          </p:nvPr>
        </p:nvSpPr>
        <p:spPr/>
        <p:txBody>
          <a:bodyPr/>
          <a:lstStyle/>
          <a:p>
            <a:pPr lvl="0"/>
            <a:fld id="{7647FAEC-5BF1-47FE-825C-BC4D379F6F69}" type="slidenum">
              <a:t>‹#›</a:t>
            </a:fld>
            <a:endParaRPr lang="en-US"/>
          </a:p>
        </p:txBody>
      </p:sp>
    </p:spTree>
    <p:extLst>
      <p:ext uri="{BB962C8B-B14F-4D97-AF65-F5344CB8AC3E}">
        <p14:creationId xmlns:p14="http://schemas.microsoft.com/office/powerpoint/2010/main" val="421234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FF94F4-0D85-4774-A2F4-CEA0E6D6DCF5}"/>
              </a:ext>
            </a:extLst>
          </p:cNvPr>
          <p:cNvSpPr txBox="1">
            <a:spLocks noGrp="1"/>
          </p:cNvSpPr>
          <p:nvPr>
            <p:ph type="title"/>
          </p:nvPr>
        </p:nvSpPr>
        <p:spPr>
          <a:xfrm>
            <a:off x="503999" y="226080"/>
            <a:ext cx="9071640" cy="94644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76A94BDA-EF96-4632-8059-8B38D875E19B}"/>
              </a:ext>
            </a:extLst>
          </p:cNvPr>
          <p:cNvSpPr txBox="1">
            <a:spLocks noGrp="1"/>
          </p:cNvSpPr>
          <p:nvPr>
            <p:ph type="body" idx="1"/>
          </p:nvPr>
        </p:nvSpPr>
        <p:spPr>
          <a:xfrm>
            <a:off x="503999" y="1326600"/>
            <a:ext cx="9071640" cy="3288239"/>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D66B67-9B06-4560-93C2-90613C0EDA9B}"/>
              </a:ext>
            </a:extLst>
          </p:cNvPr>
          <p:cNvSpPr txBox="1">
            <a:spLocks noGrp="1"/>
          </p:cNvSpPr>
          <p:nvPr>
            <p:ph type="dt" sz="half" idx="2"/>
          </p:nvPr>
        </p:nvSpPr>
        <p:spPr>
          <a:xfrm>
            <a:off x="503999" y="5165280"/>
            <a:ext cx="2348280" cy="390600"/>
          </a:xfrm>
          <a:prstGeom prst="rect">
            <a:avLst/>
          </a:prstGeom>
          <a:noFill/>
          <a:ln>
            <a:noFill/>
          </a:ln>
        </p:spPr>
        <p:txBody>
          <a:bodyPr vert="horz"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998CA78F-4247-4399-871E-69353EAF2849}"/>
              </a:ext>
            </a:extLst>
          </p:cNvPr>
          <p:cNvSpPr txBox="1">
            <a:spLocks noGrp="1"/>
          </p:cNvSpPr>
          <p:nvPr>
            <p:ph type="ftr" sz="quarter" idx="3"/>
          </p:nvPr>
        </p:nvSpPr>
        <p:spPr>
          <a:xfrm>
            <a:off x="3447360" y="5165280"/>
            <a:ext cx="3195000" cy="390600"/>
          </a:xfrm>
          <a:prstGeom prst="rect">
            <a:avLst/>
          </a:prstGeom>
          <a:noFill/>
          <a:ln>
            <a:noFill/>
          </a:ln>
        </p:spPr>
        <p:txBody>
          <a:bodyPr vert="horz" lIns="0" tIns="0" rIns="0" bIns="0" anchorCtr="0">
            <a:noAutofit/>
          </a:bodyPr>
          <a:lstStyle>
            <a:lvl1pPr lvl="0" algn="ct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55F4DAFE-38B2-4687-BF07-999EC18C644D}"/>
              </a:ext>
            </a:extLst>
          </p:cNvPr>
          <p:cNvSpPr txBox="1">
            <a:spLocks noGrp="1"/>
          </p:cNvSpPr>
          <p:nvPr>
            <p:ph type="sldNum" sz="quarter" idx="4"/>
          </p:nvPr>
        </p:nvSpPr>
        <p:spPr>
          <a:xfrm>
            <a:off x="7227360" y="5165280"/>
            <a:ext cx="2348280" cy="390600"/>
          </a:xfrm>
          <a:prstGeom prst="rect">
            <a:avLst/>
          </a:prstGeom>
          <a:noFill/>
          <a:ln>
            <a:noFill/>
          </a:ln>
        </p:spPr>
        <p:txBody>
          <a:bodyPr vert="horz"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92258F9B-FB32-456B-9D31-7DD154FC0E35}"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US" sz="4400" b="0" i="0" u="none" strike="noStrike" kern="1200" cap="none">
          <a:ln>
            <a:noFill/>
          </a:ln>
          <a:highlight>
            <a:scrgbClr r="0" g="0" b="0">
              <a:alpha val="0"/>
            </a:scrgbClr>
          </a:highlight>
          <a:latin typeface="Liberation Sans" pitchFamily="18"/>
        </a:defRPr>
      </a:lvl1pPr>
    </p:titleStyle>
    <p:bodyStyle>
      <a:lvl1pPr rtl="0"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A1E42-504A-4394-9885-44ACD2FD632B}"/>
              </a:ext>
            </a:extLst>
          </p:cNvPr>
          <p:cNvSpPr txBox="1">
            <a:spLocks noGrp="1"/>
          </p:cNvSpPr>
          <p:nvPr>
            <p:ph type="title" idx="4294967295"/>
          </p:nvPr>
        </p:nvSpPr>
        <p:spPr>
          <a:xfrm>
            <a:off x="410215" y="0"/>
            <a:ext cx="9581848" cy="891136"/>
          </a:xfrm>
        </p:spPr>
        <p:txBody>
          <a:bodyPr vert="horz"/>
          <a:lstStyle/>
          <a:p>
            <a:pPr lvl="0"/>
            <a:r>
              <a:rPr lang="en-US" sz="2000" dirty="0"/>
              <a:t>Quick Comparison on Yahoo A2 Benchmark Dataset – 100 Time Series</a:t>
            </a:r>
          </a:p>
        </p:txBody>
      </p:sp>
      <p:graphicFrame>
        <p:nvGraphicFramePr>
          <p:cNvPr id="4" name="Table 3">
            <a:extLst>
              <a:ext uri="{FF2B5EF4-FFF2-40B4-BE49-F238E27FC236}">
                <a16:creationId xmlns:a16="http://schemas.microsoft.com/office/drawing/2014/main" id="{A47452BE-25FD-4945-B15C-7AB50AB45EC8}"/>
              </a:ext>
            </a:extLst>
          </p:cNvPr>
          <p:cNvGraphicFramePr>
            <a:graphicFrameLocks noGrp="1"/>
          </p:cNvGraphicFramePr>
          <p:nvPr>
            <p:extLst>
              <p:ext uri="{D42A27DB-BD31-4B8C-83A1-F6EECF244321}">
                <p14:modId xmlns:p14="http://schemas.microsoft.com/office/powerpoint/2010/main" val="725930836"/>
              </p:ext>
            </p:extLst>
          </p:nvPr>
        </p:nvGraphicFramePr>
        <p:xfrm>
          <a:off x="410214" y="891136"/>
          <a:ext cx="9035444" cy="4739224"/>
        </p:xfrm>
        <a:graphic>
          <a:graphicData uri="http://schemas.openxmlformats.org/drawingml/2006/table">
            <a:tbl>
              <a:tblPr firstRow="1" bandRow="1">
                <a:tableStyleId>{E238C490-6FC5-45BF-8602-39B36D2FA802}</a:tableStyleId>
              </a:tblPr>
              <a:tblGrid>
                <a:gridCol w="1709039">
                  <a:extLst>
                    <a:ext uri="{9D8B030D-6E8A-4147-A177-3AD203B41FA5}">
                      <a16:colId xmlns:a16="http://schemas.microsoft.com/office/drawing/2014/main" val="549638599"/>
                    </a:ext>
                  </a:extLst>
                </a:gridCol>
                <a:gridCol w="1299989">
                  <a:extLst>
                    <a:ext uri="{9D8B030D-6E8A-4147-A177-3AD203B41FA5}">
                      <a16:colId xmlns:a16="http://schemas.microsoft.com/office/drawing/2014/main" val="388096317"/>
                    </a:ext>
                  </a:extLst>
                </a:gridCol>
                <a:gridCol w="1504514">
                  <a:extLst>
                    <a:ext uri="{9D8B030D-6E8A-4147-A177-3AD203B41FA5}">
                      <a16:colId xmlns:a16="http://schemas.microsoft.com/office/drawing/2014/main" val="2056048235"/>
                    </a:ext>
                  </a:extLst>
                </a:gridCol>
                <a:gridCol w="1504514">
                  <a:extLst>
                    <a:ext uri="{9D8B030D-6E8A-4147-A177-3AD203B41FA5}">
                      <a16:colId xmlns:a16="http://schemas.microsoft.com/office/drawing/2014/main" val="2653049669"/>
                    </a:ext>
                  </a:extLst>
                </a:gridCol>
                <a:gridCol w="1508694">
                  <a:extLst>
                    <a:ext uri="{9D8B030D-6E8A-4147-A177-3AD203B41FA5}">
                      <a16:colId xmlns:a16="http://schemas.microsoft.com/office/drawing/2014/main" val="2807278400"/>
                    </a:ext>
                  </a:extLst>
                </a:gridCol>
                <a:gridCol w="1508694">
                  <a:extLst>
                    <a:ext uri="{9D8B030D-6E8A-4147-A177-3AD203B41FA5}">
                      <a16:colId xmlns:a16="http://schemas.microsoft.com/office/drawing/2014/main" val="3910885709"/>
                    </a:ext>
                  </a:extLst>
                </a:gridCol>
              </a:tblGrid>
              <a:tr h="889494">
                <a:tc>
                  <a:txBody>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34"/>
                          <a:ea typeface="Noto Sans CJK SC" pitchFamily="2"/>
                          <a:cs typeface="Lohit Devanagari" pitchFamily="2"/>
                        </a:rPr>
                        <a:t>Metric\Model</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AR</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MA</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ARIMA</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STL</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HW</a:t>
                      </a:r>
                    </a:p>
                  </a:txBody>
                  <a:tcPr/>
                </a:tc>
                <a:extLst>
                  <a:ext uri="{0D108BD9-81ED-4DB2-BD59-A6C34878D82A}">
                    <a16:rowId xmlns:a16="http://schemas.microsoft.com/office/drawing/2014/main" val="426170887"/>
                  </a:ext>
                </a:extLst>
              </a:tr>
              <a:tr h="889494">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Avg F1</a:t>
                      </a:r>
                    </a:p>
                  </a:txBody>
                  <a:tcPr/>
                </a:tc>
                <a:tc>
                  <a:txBody>
                    <a:bodyPr/>
                    <a:lstStyle/>
                    <a:p>
                      <a:pPr marL="0" marR="0" indent="0" rtl="0" hangingPunct="0">
                        <a:lnSpc>
                          <a:spcPct val="100000"/>
                        </a:lnSpc>
                        <a:spcBef>
                          <a:spcPts val="0"/>
                        </a:spcBef>
                        <a:spcAft>
                          <a:spcPts val="0"/>
                        </a:spcAft>
                        <a:tabLst/>
                      </a:pPr>
                      <a:r>
                        <a:rPr lang="en-US" sz="1800" b="0" i="0" kern="1200" dirty="0">
                          <a:solidFill>
                            <a:schemeClr val="tx1"/>
                          </a:solidFill>
                          <a:effectLst/>
                          <a:latin typeface="+mn-lt"/>
                          <a:ea typeface="+mn-ea"/>
                          <a:cs typeface="+mn-cs"/>
                        </a:rPr>
                        <a:t>0.5962 </a:t>
                      </a: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r>
                        <a:rPr lang="en-US" sz="1800" b="0" i="0" kern="1200" dirty="0">
                          <a:solidFill>
                            <a:schemeClr val="tx1"/>
                          </a:solidFill>
                          <a:effectLst/>
                          <a:latin typeface="+mn-lt"/>
                          <a:ea typeface="+mn-ea"/>
                          <a:cs typeface="+mn-cs"/>
                        </a:rPr>
                        <a:t>0.1957</a:t>
                      </a:r>
                      <a:endParaRPr lang="en-US" sz="1800" b="0" i="0" u="none" strike="noStrike" kern="1200" cap="none" dirty="0">
                        <a:ln>
                          <a:noFill/>
                        </a:ln>
                        <a:latin typeface="Liberation Sans" pitchFamily="18"/>
                      </a:endParaRPr>
                    </a:p>
                  </a:txBody>
                  <a:tcPr/>
                </a:tc>
                <a:tc>
                  <a:txBody>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0.7922</a:t>
                      </a:r>
                    </a:p>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0.7615</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0.75792</a:t>
                      </a:r>
                    </a:p>
                  </a:txBody>
                  <a:tcPr/>
                </a:tc>
                <a:extLst>
                  <a:ext uri="{0D108BD9-81ED-4DB2-BD59-A6C34878D82A}">
                    <a16:rowId xmlns:a16="http://schemas.microsoft.com/office/drawing/2014/main" val="1668712776"/>
                  </a:ext>
                </a:extLst>
              </a:tr>
              <a:tr h="889494">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Avg Precision</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0.8214</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0.1632</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0.9422</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0.7251</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0.82706</a:t>
                      </a:r>
                    </a:p>
                  </a:txBody>
                  <a:tcPr/>
                </a:tc>
                <a:extLst>
                  <a:ext uri="{0D108BD9-81ED-4DB2-BD59-A6C34878D82A}">
                    <a16:rowId xmlns:a16="http://schemas.microsoft.com/office/drawing/2014/main" val="2522885085"/>
                  </a:ext>
                </a:extLst>
              </a:tr>
              <a:tr h="678605">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Avg Recall</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0.5763</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0.7036</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0.7672</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1(I’m checking this out)</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0.7836</a:t>
                      </a:r>
                    </a:p>
                  </a:txBody>
                  <a:tcPr/>
                </a:tc>
                <a:extLst>
                  <a:ext uri="{0D108BD9-81ED-4DB2-BD59-A6C34878D82A}">
                    <a16:rowId xmlns:a16="http://schemas.microsoft.com/office/drawing/2014/main" val="3619850477"/>
                  </a:ext>
                </a:extLst>
              </a:tr>
              <a:tr h="1156342">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Execution time</a:t>
                      </a:r>
                    </a:p>
                  </a:txBody>
                  <a:tcPr/>
                </a:tc>
                <a:tc>
                  <a:txBody>
                    <a:bodyPr/>
                    <a:lstStyle/>
                    <a:p>
                      <a:pPr marL="0" marR="0" indent="0" rtl="0" hangingPunct="0">
                        <a:lnSpc>
                          <a:spcPct val="100000"/>
                        </a:lnSpc>
                        <a:spcBef>
                          <a:spcPts val="0"/>
                        </a:spcBef>
                        <a:spcAft>
                          <a:spcPts val="0"/>
                        </a:spcAft>
                        <a:tabLst/>
                      </a:pPr>
                      <a:r>
                        <a:rPr lang="en-US" sz="1800" b="0" i="0" kern="1200" dirty="0">
                          <a:solidFill>
                            <a:schemeClr val="tx1"/>
                          </a:solidFill>
                          <a:effectLst/>
                          <a:latin typeface="+mn-lt"/>
                          <a:ea typeface="+mn-ea"/>
                          <a:cs typeface="+mn-cs"/>
                        </a:rPr>
                        <a:t>07min:01.409s</a:t>
                      </a: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r>
                        <a:rPr lang="en-US" sz="1800" b="0" i="0" kern="1200" dirty="0">
                          <a:solidFill>
                            <a:schemeClr val="tx1"/>
                          </a:solidFill>
                          <a:effectLst/>
                          <a:latin typeface="+mn-lt"/>
                          <a:ea typeface="+mn-ea"/>
                          <a:cs typeface="+mn-cs"/>
                        </a:rPr>
                        <a:t>07min:01.409s</a:t>
                      </a: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r>
                        <a:rPr lang="en-US" sz="1800" b="0" i="0" kern="1200" dirty="0">
                          <a:solidFill>
                            <a:schemeClr val="tx1"/>
                          </a:solidFill>
                          <a:effectLst/>
                          <a:latin typeface="+mn-lt"/>
                          <a:ea typeface="+mn-ea"/>
                          <a:cs typeface="+mn-cs"/>
                        </a:rPr>
                        <a:t>07min:01.409s</a:t>
                      </a: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r>
                        <a:rPr lang="en-US" sz="1800" b="0" i="0" kern="1200" dirty="0">
                          <a:solidFill>
                            <a:schemeClr val="tx1"/>
                          </a:solidFill>
                          <a:effectLst/>
                          <a:latin typeface="+mn-lt"/>
                          <a:ea typeface="+mn-ea"/>
                          <a:cs typeface="+mn-cs"/>
                        </a:rPr>
                        <a:t>01min:44s</a:t>
                      </a:r>
                      <a:endParaRPr lang="en-US" sz="1800" b="0" i="0" u="none" strike="noStrike" kern="1200" cap="none" dirty="0">
                        <a:ln>
                          <a:noFill/>
                        </a:ln>
                        <a:latin typeface="Liberation Sans" pitchFamily="18"/>
                      </a:endParaRP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1hr:20min:06sec</a:t>
                      </a:r>
                    </a:p>
                  </a:txBody>
                  <a:tcPr/>
                </a:tc>
                <a:extLst>
                  <a:ext uri="{0D108BD9-81ED-4DB2-BD59-A6C34878D82A}">
                    <a16:rowId xmlns:a16="http://schemas.microsoft.com/office/drawing/2014/main" val="369008418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098E8ED-CAEB-4C65-A84A-B56340DD2B08}"/>
              </a:ext>
            </a:extLst>
          </p:cNvPr>
          <p:cNvGraphicFramePr>
            <a:graphicFrameLocks noGrp="1"/>
          </p:cNvGraphicFramePr>
          <p:nvPr>
            <p:extLst>
              <p:ext uri="{D42A27DB-BD31-4B8C-83A1-F6EECF244321}">
                <p14:modId xmlns:p14="http://schemas.microsoft.com/office/powerpoint/2010/main" val="651085660"/>
              </p:ext>
            </p:extLst>
          </p:nvPr>
        </p:nvGraphicFramePr>
        <p:xfrm>
          <a:off x="1828799" y="1062892"/>
          <a:ext cx="6807198" cy="2954215"/>
        </p:xfrm>
        <a:graphic>
          <a:graphicData uri="http://schemas.openxmlformats.org/drawingml/2006/table">
            <a:tbl>
              <a:tblPr firstRow="1" bandRow="1">
                <a:tableStyleId>{5C22544A-7EE6-4342-B048-85BDC9FD1C3A}</a:tableStyleId>
              </a:tblPr>
              <a:tblGrid>
                <a:gridCol w="2269066">
                  <a:extLst>
                    <a:ext uri="{9D8B030D-6E8A-4147-A177-3AD203B41FA5}">
                      <a16:colId xmlns:a16="http://schemas.microsoft.com/office/drawing/2014/main" val="722819149"/>
                    </a:ext>
                  </a:extLst>
                </a:gridCol>
                <a:gridCol w="2269066">
                  <a:extLst>
                    <a:ext uri="{9D8B030D-6E8A-4147-A177-3AD203B41FA5}">
                      <a16:colId xmlns:a16="http://schemas.microsoft.com/office/drawing/2014/main" val="289931920"/>
                    </a:ext>
                  </a:extLst>
                </a:gridCol>
                <a:gridCol w="2269066">
                  <a:extLst>
                    <a:ext uri="{9D8B030D-6E8A-4147-A177-3AD203B41FA5}">
                      <a16:colId xmlns:a16="http://schemas.microsoft.com/office/drawing/2014/main" val="379603293"/>
                    </a:ext>
                  </a:extLst>
                </a:gridCol>
              </a:tblGrid>
              <a:tr h="590843">
                <a:tc>
                  <a:txBody>
                    <a:bodyPr/>
                    <a:lstStyle/>
                    <a:p>
                      <a:pPr algn="ctr"/>
                      <a:r>
                        <a:rPr lang="en-US" dirty="0"/>
                        <a:t>Metric\API</a:t>
                      </a:r>
                    </a:p>
                  </a:txBody>
                  <a:tcPr/>
                </a:tc>
                <a:tc>
                  <a:txBody>
                    <a:bodyPr/>
                    <a:lstStyle/>
                    <a:p>
                      <a:pPr algn="ctr"/>
                      <a:r>
                        <a:rPr lang="en-US" dirty="0" err="1"/>
                        <a:t>Seasonal_decompose</a:t>
                      </a:r>
                      <a:endParaRPr lang="en-US" dirty="0"/>
                    </a:p>
                  </a:txBody>
                  <a:tcPr/>
                </a:tc>
                <a:tc>
                  <a:txBody>
                    <a:bodyPr/>
                    <a:lstStyle/>
                    <a:p>
                      <a:pPr algn="ctr"/>
                      <a:r>
                        <a:rPr lang="en-US" dirty="0"/>
                        <a:t>STL</a:t>
                      </a:r>
                    </a:p>
                  </a:txBody>
                  <a:tcPr/>
                </a:tc>
                <a:extLst>
                  <a:ext uri="{0D108BD9-81ED-4DB2-BD59-A6C34878D82A}">
                    <a16:rowId xmlns:a16="http://schemas.microsoft.com/office/drawing/2014/main" val="4157411911"/>
                  </a:ext>
                </a:extLst>
              </a:tr>
              <a:tr h="590843">
                <a:tc>
                  <a:txBody>
                    <a:bodyPr/>
                    <a:lstStyle/>
                    <a:p>
                      <a:pPr algn="ctr"/>
                      <a:r>
                        <a:rPr lang="en-US" dirty="0"/>
                        <a:t>Precision</a:t>
                      </a:r>
                    </a:p>
                  </a:txBody>
                  <a:tcPr/>
                </a:tc>
                <a:tc>
                  <a:txBody>
                    <a:bodyPr/>
                    <a:lstStyle/>
                    <a:p>
                      <a:pPr algn="ctr"/>
                      <a:r>
                        <a:rPr lang="en-US" dirty="0"/>
                        <a:t>0.6495</a:t>
                      </a:r>
                    </a:p>
                  </a:txBody>
                  <a:tcPr/>
                </a:tc>
                <a:tc>
                  <a:txBody>
                    <a:bodyPr/>
                    <a:lstStyle/>
                    <a:p>
                      <a:pPr algn="ctr"/>
                      <a:r>
                        <a:rPr lang="en-US" dirty="0"/>
                        <a:t>0.5588</a:t>
                      </a:r>
                    </a:p>
                  </a:txBody>
                  <a:tcPr/>
                </a:tc>
                <a:extLst>
                  <a:ext uri="{0D108BD9-81ED-4DB2-BD59-A6C34878D82A}">
                    <a16:rowId xmlns:a16="http://schemas.microsoft.com/office/drawing/2014/main" val="363083633"/>
                  </a:ext>
                </a:extLst>
              </a:tr>
              <a:tr h="590843">
                <a:tc>
                  <a:txBody>
                    <a:bodyPr/>
                    <a:lstStyle/>
                    <a:p>
                      <a:pPr algn="ctr"/>
                      <a:r>
                        <a:rPr lang="en-US" dirty="0"/>
                        <a:t>Recall</a:t>
                      </a:r>
                    </a:p>
                  </a:txBody>
                  <a:tcPr/>
                </a:tc>
                <a:tc>
                  <a:txBody>
                    <a:bodyPr/>
                    <a:lstStyle/>
                    <a:p>
                      <a:pPr algn="ctr"/>
                      <a:r>
                        <a:rPr lang="en-US" dirty="0"/>
                        <a:t>1</a:t>
                      </a:r>
                    </a:p>
                  </a:txBody>
                  <a:tcPr/>
                </a:tc>
                <a:tc>
                  <a:txBody>
                    <a:bodyPr/>
                    <a:lstStyle/>
                    <a:p>
                      <a:pPr algn="ctr"/>
                      <a:r>
                        <a:rPr lang="en-US" dirty="0"/>
                        <a:t>0.9944</a:t>
                      </a:r>
                    </a:p>
                  </a:txBody>
                  <a:tcPr/>
                </a:tc>
                <a:extLst>
                  <a:ext uri="{0D108BD9-81ED-4DB2-BD59-A6C34878D82A}">
                    <a16:rowId xmlns:a16="http://schemas.microsoft.com/office/drawing/2014/main" val="2316127732"/>
                  </a:ext>
                </a:extLst>
              </a:tr>
              <a:tr h="590843">
                <a:tc>
                  <a:txBody>
                    <a:bodyPr/>
                    <a:lstStyle/>
                    <a:p>
                      <a:pPr algn="ctr"/>
                      <a:r>
                        <a:rPr lang="en-US" dirty="0"/>
                        <a:t>F1 Score</a:t>
                      </a:r>
                    </a:p>
                  </a:txBody>
                  <a:tcPr/>
                </a:tc>
                <a:tc>
                  <a:txBody>
                    <a:bodyPr/>
                    <a:lstStyle/>
                    <a:p>
                      <a:pPr algn="ctr"/>
                      <a:r>
                        <a:rPr lang="en-US" dirty="0"/>
                        <a:t>0.7068</a:t>
                      </a:r>
                    </a:p>
                  </a:txBody>
                  <a:tcPr/>
                </a:tc>
                <a:tc>
                  <a:txBody>
                    <a:bodyPr/>
                    <a:lstStyle/>
                    <a:p>
                      <a:pPr algn="ctr"/>
                      <a:r>
                        <a:rPr lang="en-US" dirty="0"/>
                        <a:t>0.6069</a:t>
                      </a:r>
                    </a:p>
                  </a:txBody>
                  <a:tcPr/>
                </a:tc>
                <a:extLst>
                  <a:ext uri="{0D108BD9-81ED-4DB2-BD59-A6C34878D82A}">
                    <a16:rowId xmlns:a16="http://schemas.microsoft.com/office/drawing/2014/main" val="2249889954"/>
                  </a:ext>
                </a:extLst>
              </a:tr>
              <a:tr h="590843">
                <a:tc>
                  <a:txBody>
                    <a:bodyPr/>
                    <a:lstStyle/>
                    <a:p>
                      <a:pPr algn="ctr"/>
                      <a:r>
                        <a:rPr lang="en-US" dirty="0"/>
                        <a:t>Runtime</a:t>
                      </a:r>
                    </a:p>
                  </a:txBody>
                  <a:tcPr/>
                </a:tc>
                <a:tc>
                  <a:txBody>
                    <a:bodyPr/>
                    <a:lstStyle/>
                    <a:p>
                      <a:pPr algn="ctr"/>
                      <a:r>
                        <a:rPr lang="en-US" dirty="0"/>
                        <a:t>78s</a:t>
                      </a:r>
                    </a:p>
                  </a:txBody>
                  <a:tcPr/>
                </a:tc>
                <a:tc>
                  <a:txBody>
                    <a:bodyPr/>
                    <a:lstStyle/>
                    <a:p>
                      <a:pPr algn="ctr"/>
                      <a:r>
                        <a:rPr lang="en-US" dirty="0"/>
                        <a:t>7m:28s</a:t>
                      </a:r>
                    </a:p>
                  </a:txBody>
                  <a:tcPr/>
                </a:tc>
                <a:extLst>
                  <a:ext uri="{0D108BD9-81ED-4DB2-BD59-A6C34878D82A}">
                    <a16:rowId xmlns:a16="http://schemas.microsoft.com/office/drawing/2014/main" val="14402245"/>
                  </a:ext>
                </a:extLst>
              </a:tr>
            </a:tbl>
          </a:graphicData>
        </a:graphic>
      </p:graphicFrame>
      <p:sp>
        <p:nvSpPr>
          <p:cNvPr id="2" name="TextBox 1">
            <a:extLst>
              <a:ext uri="{FF2B5EF4-FFF2-40B4-BE49-F238E27FC236}">
                <a16:creationId xmlns:a16="http://schemas.microsoft.com/office/drawing/2014/main" id="{3672D049-FA6C-4FF7-A825-423DCA6831F6}"/>
              </a:ext>
            </a:extLst>
          </p:cNvPr>
          <p:cNvSpPr txBox="1"/>
          <p:nvPr/>
        </p:nvSpPr>
        <p:spPr>
          <a:xfrm>
            <a:off x="633046" y="140677"/>
            <a:ext cx="8002951" cy="523220"/>
          </a:xfrm>
          <a:prstGeom prst="rect">
            <a:avLst/>
          </a:prstGeom>
          <a:noFill/>
        </p:spPr>
        <p:txBody>
          <a:bodyPr wrap="square" rtlCol="0">
            <a:spAutoFit/>
          </a:bodyPr>
          <a:lstStyle/>
          <a:p>
            <a:r>
              <a:rPr lang="en-US" sz="2800" dirty="0"/>
              <a:t>STL Comparison for A2 (Stdzed,2 std dev threshold)</a:t>
            </a:r>
          </a:p>
        </p:txBody>
      </p:sp>
    </p:spTree>
    <p:extLst>
      <p:ext uri="{BB962C8B-B14F-4D97-AF65-F5344CB8AC3E}">
        <p14:creationId xmlns:p14="http://schemas.microsoft.com/office/powerpoint/2010/main" val="2378106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098E8ED-CAEB-4C65-A84A-B56340DD2B08}"/>
              </a:ext>
            </a:extLst>
          </p:cNvPr>
          <p:cNvGraphicFramePr>
            <a:graphicFrameLocks noGrp="1"/>
          </p:cNvGraphicFramePr>
          <p:nvPr>
            <p:extLst>
              <p:ext uri="{D42A27DB-BD31-4B8C-83A1-F6EECF244321}">
                <p14:modId xmlns:p14="http://schemas.microsoft.com/office/powerpoint/2010/main" val="2261079554"/>
              </p:ext>
            </p:extLst>
          </p:nvPr>
        </p:nvGraphicFramePr>
        <p:xfrm>
          <a:off x="1828799" y="1062892"/>
          <a:ext cx="6807198" cy="2954215"/>
        </p:xfrm>
        <a:graphic>
          <a:graphicData uri="http://schemas.openxmlformats.org/drawingml/2006/table">
            <a:tbl>
              <a:tblPr firstRow="1" bandRow="1">
                <a:tableStyleId>{5C22544A-7EE6-4342-B048-85BDC9FD1C3A}</a:tableStyleId>
              </a:tblPr>
              <a:tblGrid>
                <a:gridCol w="2269066">
                  <a:extLst>
                    <a:ext uri="{9D8B030D-6E8A-4147-A177-3AD203B41FA5}">
                      <a16:colId xmlns:a16="http://schemas.microsoft.com/office/drawing/2014/main" val="722819149"/>
                    </a:ext>
                  </a:extLst>
                </a:gridCol>
                <a:gridCol w="2269066">
                  <a:extLst>
                    <a:ext uri="{9D8B030D-6E8A-4147-A177-3AD203B41FA5}">
                      <a16:colId xmlns:a16="http://schemas.microsoft.com/office/drawing/2014/main" val="289931920"/>
                    </a:ext>
                  </a:extLst>
                </a:gridCol>
                <a:gridCol w="2269066">
                  <a:extLst>
                    <a:ext uri="{9D8B030D-6E8A-4147-A177-3AD203B41FA5}">
                      <a16:colId xmlns:a16="http://schemas.microsoft.com/office/drawing/2014/main" val="379603293"/>
                    </a:ext>
                  </a:extLst>
                </a:gridCol>
              </a:tblGrid>
              <a:tr h="590843">
                <a:tc>
                  <a:txBody>
                    <a:bodyPr/>
                    <a:lstStyle/>
                    <a:p>
                      <a:pPr algn="ctr"/>
                      <a:r>
                        <a:rPr lang="en-US" dirty="0"/>
                        <a:t>Metric\API</a:t>
                      </a:r>
                    </a:p>
                  </a:txBody>
                  <a:tcPr/>
                </a:tc>
                <a:tc>
                  <a:txBody>
                    <a:bodyPr/>
                    <a:lstStyle/>
                    <a:p>
                      <a:pPr algn="ctr"/>
                      <a:r>
                        <a:rPr lang="en-US" dirty="0" err="1"/>
                        <a:t>Seasonal_decompose</a:t>
                      </a:r>
                      <a:endParaRPr lang="en-US" dirty="0"/>
                    </a:p>
                  </a:txBody>
                  <a:tcPr/>
                </a:tc>
                <a:tc>
                  <a:txBody>
                    <a:bodyPr/>
                    <a:lstStyle/>
                    <a:p>
                      <a:pPr algn="ctr"/>
                      <a:r>
                        <a:rPr lang="en-US" dirty="0"/>
                        <a:t>STL</a:t>
                      </a:r>
                    </a:p>
                  </a:txBody>
                  <a:tcPr/>
                </a:tc>
                <a:extLst>
                  <a:ext uri="{0D108BD9-81ED-4DB2-BD59-A6C34878D82A}">
                    <a16:rowId xmlns:a16="http://schemas.microsoft.com/office/drawing/2014/main" val="4157411911"/>
                  </a:ext>
                </a:extLst>
              </a:tr>
              <a:tr h="590843">
                <a:tc>
                  <a:txBody>
                    <a:bodyPr/>
                    <a:lstStyle/>
                    <a:p>
                      <a:pPr algn="ctr"/>
                      <a:r>
                        <a:rPr lang="en-US" dirty="0"/>
                        <a:t>Precision</a:t>
                      </a:r>
                    </a:p>
                  </a:txBody>
                  <a:tcPr/>
                </a:tc>
                <a:tc>
                  <a:txBody>
                    <a:bodyPr/>
                    <a:lstStyle/>
                    <a:p>
                      <a:pPr algn="ctr"/>
                      <a:r>
                        <a:rPr lang="en-US" dirty="0"/>
                        <a:t>0.6252</a:t>
                      </a:r>
                    </a:p>
                  </a:txBody>
                  <a:tcPr/>
                </a:tc>
                <a:tc>
                  <a:txBody>
                    <a:bodyPr/>
                    <a:lstStyle/>
                    <a:p>
                      <a:pPr algn="ctr"/>
                      <a:endParaRPr lang="en-US"/>
                    </a:p>
                  </a:txBody>
                  <a:tcPr/>
                </a:tc>
                <a:extLst>
                  <a:ext uri="{0D108BD9-81ED-4DB2-BD59-A6C34878D82A}">
                    <a16:rowId xmlns:a16="http://schemas.microsoft.com/office/drawing/2014/main" val="363083633"/>
                  </a:ext>
                </a:extLst>
              </a:tr>
              <a:tr h="590843">
                <a:tc>
                  <a:txBody>
                    <a:bodyPr/>
                    <a:lstStyle/>
                    <a:p>
                      <a:pPr algn="ctr"/>
                      <a:r>
                        <a:rPr lang="en-US" dirty="0"/>
                        <a:t>Recall</a:t>
                      </a:r>
                    </a:p>
                  </a:txBody>
                  <a:tcPr/>
                </a:tc>
                <a:tc>
                  <a:txBody>
                    <a:bodyPr/>
                    <a:lstStyle/>
                    <a:p>
                      <a:pPr algn="ctr"/>
                      <a:r>
                        <a:rPr lang="en-US" dirty="0"/>
                        <a:t>0.4939</a:t>
                      </a:r>
                    </a:p>
                  </a:txBody>
                  <a:tcPr/>
                </a:tc>
                <a:tc>
                  <a:txBody>
                    <a:bodyPr/>
                    <a:lstStyle/>
                    <a:p>
                      <a:pPr algn="ctr"/>
                      <a:endParaRPr lang="en-US"/>
                    </a:p>
                  </a:txBody>
                  <a:tcPr/>
                </a:tc>
                <a:extLst>
                  <a:ext uri="{0D108BD9-81ED-4DB2-BD59-A6C34878D82A}">
                    <a16:rowId xmlns:a16="http://schemas.microsoft.com/office/drawing/2014/main" val="2316127732"/>
                  </a:ext>
                </a:extLst>
              </a:tr>
              <a:tr h="590843">
                <a:tc>
                  <a:txBody>
                    <a:bodyPr/>
                    <a:lstStyle/>
                    <a:p>
                      <a:pPr algn="ctr"/>
                      <a:r>
                        <a:rPr lang="en-US" dirty="0"/>
                        <a:t>F1 Score</a:t>
                      </a:r>
                    </a:p>
                  </a:txBody>
                  <a:tcPr/>
                </a:tc>
                <a:tc>
                  <a:txBody>
                    <a:bodyPr/>
                    <a:lstStyle/>
                    <a:p>
                      <a:pPr algn="ctr"/>
                      <a:r>
                        <a:rPr lang="en-US" dirty="0"/>
                        <a:t>0.4925</a:t>
                      </a:r>
                    </a:p>
                  </a:txBody>
                  <a:tcPr/>
                </a:tc>
                <a:tc>
                  <a:txBody>
                    <a:bodyPr/>
                    <a:lstStyle/>
                    <a:p>
                      <a:pPr algn="ctr"/>
                      <a:endParaRPr lang="en-US" dirty="0"/>
                    </a:p>
                  </a:txBody>
                  <a:tcPr/>
                </a:tc>
                <a:extLst>
                  <a:ext uri="{0D108BD9-81ED-4DB2-BD59-A6C34878D82A}">
                    <a16:rowId xmlns:a16="http://schemas.microsoft.com/office/drawing/2014/main" val="2249889954"/>
                  </a:ext>
                </a:extLst>
              </a:tr>
              <a:tr h="590843">
                <a:tc>
                  <a:txBody>
                    <a:bodyPr/>
                    <a:lstStyle/>
                    <a:p>
                      <a:pPr algn="ctr"/>
                      <a:r>
                        <a:rPr lang="en-US" dirty="0"/>
                        <a:t>Runtime</a:t>
                      </a:r>
                    </a:p>
                  </a:txBody>
                  <a:tcPr/>
                </a:tc>
                <a:tc>
                  <a:txBody>
                    <a:bodyPr/>
                    <a:lstStyle/>
                    <a:p>
                      <a:pPr algn="ctr"/>
                      <a:r>
                        <a:rPr lang="en-US" dirty="0"/>
                        <a:t>1m:28s</a:t>
                      </a:r>
                    </a:p>
                  </a:txBody>
                  <a:tcPr/>
                </a:tc>
                <a:tc>
                  <a:txBody>
                    <a:bodyPr/>
                    <a:lstStyle/>
                    <a:p>
                      <a:pPr algn="ctr"/>
                      <a:endParaRPr lang="en-US" dirty="0"/>
                    </a:p>
                  </a:txBody>
                  <a:tcPr/>
                </a:tc>
                <a:extLst>
                  <a:ext uri="{0D108BD9-81ED-4DB2-BD59-A6C34878D82A}">
                    <a16:rowId xmlns:a16="http://schemas.microsoft.com/office/drawing/2014/main" val="14402245"/>
                  </a:ext>
                </a:extLst>
              </a:tr>
            </a:tbl>
          </a:graphicData>
        </a:graphic>
      </p:graphicFrame>
      <p:sp>
        <p:nvSpPr>
          <p:cNvPr id="2" name="TextBox 1">
            <a:extLst>
              <a:ext uri="{FF2B5EF4-FFF2-40B4-BE49-F238E27FC236}">
                <a16:creationId xmlns:a16="http://schemas.microsoft.com/office/drawing/2014/main" id="{0CE0530C-C5BA-4C2F-BA50-0E3A7B32CF99}"/>
              </a:ext>
            </a:extLst>
          </p:cNvPr>
          <p:cNvSpPr txBox="1"/>
          <p:nvPr/>
        </p:nvSpPr>
        <p:spPr>
          <a:xfrm>
            <a:off x="1008185" y="140677"/>
            <a:ext cx="7627812" cy="523220"/>
          </a:xfrm>
          <a:prstGeom prst="rect">
            <a:avLst/>
          </a:prstGeom>
          <a:noFill/>
        </p:spPr>
        <p:txBody>
          <a:bodyPr wrap="square" rtlCol="0">
            <a:spAutoFit/>
          </a:bodyPr>
          <a:lstStyle/>
          <a:p>
            <a:r>
              <a:rPr lang="en-US" sz="2800" dirty="0"/>
              <a:t>STL Comparison for A3 (Stdzed,2 std dev threshold)</a:t>
            </a:r>
          </a:p>
        </p:txBody>
      </p:sp>
    </p:spTree>
    <p:extLst>
      <p:ext uri="{BB962C8B-B14F-4D97-AF65-F5344CB8AC3E}">
        <p14:creationId xmlns:p14="http://schemas.microsoft.com/office/powerpoint/2010/main" val="1209605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098E8ED-CAEB-4C65-A84A-B56340DD2B08}"/>
              </a:ext>
            </a:extLst>
          </p:cNvPr>
          <p:cNvGraphicFramePr>
            <a:graphicFrameLocks noGrp="1"/>
          </p:cNvGraphicFramePr>
          <p:nvPr>
            <p:extLst>
              <p:ext uri="{D42A27DB-BD31-4B8C-83A1-F6EECF244321}">
                <p14:modId xmlns:p14="http://schemas.microsoft.com/office/powerpoint/2010/main" val="3744019025"/>
              </p:ext>
            </p:extLst>
          </p:nvPr>
        </p:nvGraphicFramePr>
        <p:xfrm>
          <a:off x="1828799" y="1062892"/>
          <a:ext cx="6807198" cy="2954215"/>
        </p:xfrm>
        <a:graphic>
          <a:graphicData uri="http://schemas.openxmlformats.org/drawingml/2006/table">
            <a:tbl>
              <a:tblPr firstRow="1" bandRow="1">
                <a:tableStyleId>{5C22544A-7EE6-4342-B048-85BDC9FD1C3A}</a:tableStyleId>
              </a:tblPr>
              <a:tblGrid>
                <a:gridCol w="2269066">
                  <a:extLst>
                    <a:ext uri="{9D8B030D-6E8A-4147-A177-3AD203B41FA5}">
                      <a16:colId xmlns:a16="http://schemas.microsoft.com/office/drawing/2014/main" val="722819149"/>
                    </a:ext>
                  </a:extLst>
                </a:gridCol>
                <a:gridCol w="2269066">
                  <a:extLst>
                    <a:ext uri="{9D8B030D-6E8A-4147-A177-3AD203B41FA5}">
                      <a16:colId xmlns:a16="http://schemas.microsoft.com/office/drawing/2014/main" val="289931920"/>
                    </a:ext>
                  </a:extLst>
                </a:gridCol>
                <a:gridCol w="2269066">
                  <a:extLst>
                    <a:ext uri="{9D8B030D-6E8A-4147-A177-3AD203B41FA5}">
                      <a16:colId xmlns:a16="http://schemas.microsoft.com/office/drawing/2014/main" val="379603293"/>
                    </a:ext>
                  </a:extLst>
                </a:gridCol>
              </a:tblGrid>
              <a:tr h="590843">
                <a:tc>
                  <a:txBody>
                    <a:bodyPr/>
                    <a:lstStyle/>
                    <a:p>
                      <a:pPr algn="ctr"/>
                      <a:r>
                        <a:rPr lang="en-US" dirty="0"/>
                        <a:t>Metric\API</a:t>
                      </a:r>
                    </a:p>
                  </a:txBody>
                  <a:tcPr/>
                </a:tc>
                <a:tc>
                  <a:txBody>
                    <a:bodyPr/>
                    <a:lstStyle/>
                    <a:p>
                      <a:pPr algn="ctr"/>
                      <a:r>
                        <a:rPr lang="en-US" dirty="0" err="1"/>
                        <a:t>Seasonal_decompose</a:t>
                      </a:r>
                      <a:endParaRPr lang="en-US" dirty="0"/>
                    </a:p>
                  </a:txBody>
                  <a:tcPr/>
                </a:tc>
                <a:tc>
                  <a:txBody>
                    <a:bodyPr/>
                    <a:lstStyle/>
                    <a:p>
                      <a:pPr algn="ctr"/>
                      <a:r>
                        <a:rPr lang="en-US" dirty="0"/>
                        <a:t>STL</a:t>
                      </a:r>
                    </a:p>
                  </a:txBody>
                  <a:tcPr/>
                </a:tc>
                <a:extLst>
                  <a:ext uri="{0D108BD9-81ED-4DB2-BD59-A6C34878D82A}">
                    <a16:rowId xmlns:a16="http://schemas.microsoft.com/office/drawing/2014/main" val="4157411911"/>
                  </a:ext>
                </a:extLst>
              </a:tr>
              <a:tr h="590843">
                <a:tc>
                  <a:txBody>
                    <a:bodyPr/>
                    <a:lstStyle/>
                    <a:p>
                      <a:pPr algn="ctr"/>
                      <a:r>
                        <a:rPr lang="en-US" dirty="0"/>
                        <a:t>Precision</a:t>
                      </a:r>
                    </a:p>
                  </a:txBody>
                  <a:tcPr/>
                </a:tc>
                <a:tc>
                  <a:txBody>
                    <a:bodyPr/>
                    <a:lstStyle/>
                    <a:p>
                      <a:pPr algn="ctr"/>
                      <a:r>
                        <a:rPr lang="en-US" dirty="0"/>
                        <a:t>0.4821</a:t>
                      </a:r>
                    </a:p>
                  </a:txBody>
                  <a:tcPr/>
                </a:tc>
                <a:tc>
                  <a:txBody>
                    <a:bodyPr/>
                    <a:lstStyle/>
                    <a:p>
                      <a:pPr algn="ctr"/>
                      <a:endParaRPr lang="en-US"/>
                    </a:p>
                  </a:txBody>
                  <a:tcPr/>
                </a:tc>
                <a:extLst>
                  <a:ext uri="{0D108BD9-81ED-4DB2-BD59-A6C34878D82A}">
                    <a16:rowId xmlns:a16="http://schemas.microsoft.com/office/drawing/2014/main" val="363083633"/>
                  </a:ext>
                </a:extLst>
              </a:tr>
              <a:tr h="590843">
                <a:tc>
                  <a:txBody>
                    <a:bodyPr/>
                    <a:lstStyle/>
                    <a:p>
                      <a:pPr algn="ctr"/>
                      <a:r>
                        <a:rPr lang="en-US" dirty="0"/>
                        <a:t>Recall</a:t>
                      </a:r>
                    </a:p>
                  </a:txBody>
                  <a:tcPr/>
                </a:tc>
                <a:tc>
                  <a:txBody>
                    <a:bodyPr/>
                    <a:lstStyle/>
                    <a:p>
                      <a:pPr algn="ctr"/>
                      <a:r>
                        <a:rPr lang="en-US" dirty="0"/>
                        <a:t>0.8379</a:t>
                      </a:r>
                    </a:p>
                  </a:txBody>
                  <a:tcPr/>
                </a:tc>
                <a:tc>
                  <a:txBody>
                    <a:bodyPr/>
                    <a:lstStyle/>
                    <a:p>
                      <a:pPr algn="ctr"/>
                      <a:endParaRPr lang="en-US"/>
                    </a:p>
                  </a:txBody>
                  <a:tcPr/>
                </a:tc>
                <a:extLst>
                  <a:ext uri="{0D108BD9-81ED-4DB2-BD59-A6C34878D82A}">
                    <a16:rowId xmlns:a16="http://schemas.microsoft.com/office/drawing/2014/main" val="2316127732"/>
                  </a:ext>
                </a:extLst>
              </a:tr>
              <a:tr h="590843">
                <a:tc>
                  <a:txBody>
                    <a:bodyPr/>
                    <a:lstStyle/>
                    <a:p>
                      <a:pPr algn="ctr"/>
                      <a:r>
                        <a:rPr lang="en-US" dirty="0"/>
                        <a:t>F1 Score</a:t>
                      </a:r>
                    </a:p>
                  </a:txBody>
                  <a:tcPr/>
                </a:tc>
                <a:tc>
                  <a:txBody>
                    <a:bodyPr/>
                    <a:lstStyle/>
                    <a:p>
                      <a:pPr algn="ctr"/>
                      <a:r>
                        <a:rPr lang="en-US" dirty="0"/>
                        <a:t>0.5354</a:t>
                      </a:r>
                    </a:p>
                  </a:txBody>
                  <a:tcPr/>
                </a:tc>
                <a:tc>
                  <a:txBody>
                    <a:bodyPr/>
                    <a:lstStyle/>
                    <a:p>
                      <a:pPr algn="ctr"/>
                      <a:endParaRPr lang="en-US" dirty="0"/>
                    </a:p>
                  </a:txBody>
                  <a:tcPr/>
                </a:tc>
                <a:extLst>
                  <a:ext uri="{0D108BD9-81ED-4DB2-BD59-A6C34878D82A}">
                    <a16:rowId xmlns:a16="http://schemas.microsoft.com/office/drawing/2014/main" val="2249889954"/>
                  </a:ext>
                </a:extLst>
              </a:tr>
              <a:tr h="590843">
                <a:tc>
                  <a:txBody>
                    <a:bodyPr/>
                    <a:lstStyle/>
                    <a:p>
                      <a:pPr algn="ctr"/>
                      <a:r>
                        <a:rPr lang="en-US" dirty="0"/>
                        <a:t>Runtime</a:t>
                      </a:r>
                    </a:p>
                  </a:txBody>
                  <a:tcPr/>
                </a:tc>
                <a:tc>
                  <a:txBody>
                    <a:bodyPr/>
                    <a:lstStyle/>
                    <a:p>
                      <a:pPr algn="ctr"/>
                      <a:r>
                        <a:rPr lang="en-US" dirty="0"/>
                        <a:t>1m:20s</a:t>
                      </a:r>
                    </a:p>
                  </a:txBody>
                  <a:tcPr/>
                </a:tc>
                <a:tc>
                  <a:txBody>
                    <a:bodyPr/>
                    <a:lstStyle/>
                    <a:p>
                      <a:pPr algn="ctr"/>
                      <a:endParaRPr lang="en-US" dirty="0"/>
                    </a:p>
                  </a:txBody>
                  <a:tcPr/>
                </a:tc>
                <a:extLst>
                  <a:ext uri="{0D108BD9-81ED-4DB2-BD59-A6C34878D82A}">
                    <a16:rowId xmlns:a16="http://schemas.microsoft.com/office/drawing/2014/main" val="14402245"/>
                  </a:ext>
                </a:extLst>
              </a:tr>
            </a:tbl>
          </a:graphicData>
        </a:graphic>
      </p:graphicFrame>
      <p:sp>
        <p:nvSpPr>
          <p:cNvPr id="6" name="TextBox 5">
            <a:extLst>
              <a:ext uri="{FF2B5EF4-FFF2-40B4-BE49-F238E27FC236}">
                <a16:creationId xmlns:a16="http://schemas.microsoft.com/office/drawing/2014/main" id="{67203080-D80D-4342-BD87-9E9A8409BCFC}"/>
              </a:ext>
            </a:extLst>
          </p:cNvPr>
          <p:cNvSpPr txBox="1"/>
          <p:nvPr/>
        </p:nvSpPr>
        <p:spPr>
          <a:xfrm>
            <a:off x="1008185" y="140677"/>
            <a:ext cx="7627812" cy="523220"/>
          </a:xfrm>
          <a:prstGeom prst="rect">
            <a:avLst/>
          </a:prstGeom>
          <a:noFill/>
        </p:spPr>
        <p:txBody>
          <a:bodyPr wrap="square" rtlCol="0">
            <a:spAutoFit/>
          </a:bodyPr>
          <a:lstStyle/>
          <a:p>
            <a:r>
              <a:rPr lang="en-US" sz="2800" dirty="0"/>
              <a:t>STL Comparison for A4 (Stdzed,2 std dev threshold)</a:t>
            </a:r>
          </a:p>
        </p:txBody>
      </p:sp>
    </p:spTree>
    <p:extLst>
      <p:ext uri="{BB962C8B-B14F-4D97-AF65-F5344CB8AC3E}">
        <p14:creationId xmlns:p14="http://schemas.microsoft.com/office/powerpoint/2010/main" val="2110166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098E8ED-CAEB-4C65-A84A-B56340DD2B08}"/>
              </a:ext>
            </a:extLst>
          </p:cNvPr>
          <p:cNvGraphicFramePr>
            <a:graphicFrameLocks noGrp="1"/>
          </p:cNvGraphicFramePr>
          <p:nvPr>
            <p:extLst>
              <p:ext uri="{D42A27DB-BD31-4B8C-83A1-F6EECF244321}">
                <p14:modId xmlns:p14="http://schemas.microsoft.com/office/powerpoint/2010/main" val="547041478"/>
              </p:ext>
            </p:extLst>
          </p:nvPr>
        </p:nvGraphicFramePr>
        <p:xfrm>
          <a:off x="1828799" y="1062892"/>
          <a:ext cx="6807198" cy="2954215"/>
        </p:xfrm>
        <a:graphic>
          <a:graphicData uri="http://schemas.openxmlformats.org/drawingml/2006/table">
            <a:tbl>
              <a:tblPr firstRow="1" bandRow="1">
                <a:tableStyleId>{5C22544A-7EE6-4342-B048-85BDC9FD1C3A}</a:tableStyleId>
              </a:tblPr>
              <a:tblGrid>
                <a:gridCol w="2269066">
                  <a:extLst>
                    <a:ext uri="{9D8B030D-6E8A-4147-A177-3AD203B41FA5}">
                      <a16:colId xmlns:a16="http://schemas.microsoft.com/office/drawing/2014/main" val="722819149"/>
                    </a:ext>
                  </a:extLst>
                </a:gridCol>
                <a:gridCol w="2269066">
                  <a:extLst>
                    <a:ext uri="{9D8B030D-6E8A-4147-A177-3AD203B41FA5}">
                      <a16:colId xmlns:a16="http://schemas.microsoft.com/office/drawing/2014/main" val="289931920"/>
                    </a:ext>
                  </a:extLst>
                </a:gridCol>
                <a:gridCol w="2269066">
                  <a:extLst>
                    <a:ext uri="{9D8B030D-6E8A-4147-A177-3AD203B41FA5}">
                      <a16:colId xmlns:a16="http://schemas.microsoft.com/office/drawing/2014/main" val="379603293"/>
                    </a:ext>
                  </a:extLst>
                </a:gridCol>
              </a:tblGrid>
              <a:tr h="590843">
                <a:tc>
                  <a:txBody>
                    <a:bodyPr/>
                    <a:lstStyle/>
                    <a:p>
                      <a:pPr algn="ctr"/>
                      <a:r>
                        <a:rPr lang="en-US" dirty="0"/>
                        <a:t>Metric\API</a:t>
                      </a:r>
                    </a:p>
                  </a:txBody>
                  <a:tcPr/>
                </a:tc>
                <a:tc>
                  <a:txBody>
                    <a:bodyPr/>
                    <a:lstStyle/>
                    <a:p>
                      <a:pPr algn="ctr"/>
                      <a:r>
                        <a:rPr lang="en-US" dirty="0" err="1"/>
                        <a:t>Seasonal_decompose</a:t>
                      </a:r>
                      <a:endParaRPr lang="en-US" dirty="0"/>
                    </a:p>
                  </a:txBody>
                  <a:tcPr/>
                </a:tc>
                <a:tc>
                  <a:txBody>
                    <a:bodyPr/>
                    <a:lstStyle/>
                    <a:p>
                      <a:pPr algn="ctr"/>
                      <a:r>
                        <a:rPr lang="en-US" dirty="0"/>
                        <a:t>STL</a:t>
                      </a:r>
                    </a:p>
                  </a:txBody>
                  <a:tcPr/>
                </a:tc>
                <a:extLst>
                  <a:ext uri="{0D108BD9-81ED-4DB2-BD59-A6C34878D82A}">
                    <a16:rowId xmlns:a16="http://schemas.microsoft.com/office/drawing/2014/main" val="4157411911"/>
                  </a:ext>
                </a:extLst>
              </a:tr>
              <a:tr h="590843">
                <a:tc>
                  <a:txBody>
                    <a:bodyPr/>
                    <a:lstStyle/>
                    <a:p>
                      <a:pPr algn="ctr"/>
                      <a:r>
                        <a:rPr lang="en-US" dirty="0"/>
                        <a:t>Precision</a:t>
                      </a:r>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363083633"/>
                  </a:ext>
                </a:extLst>
              </a:tr>
              <a:tr h="590843">
                <a:tc>
                  <a:txBody>
                    <a:bodyPr/>
                    <a:lstStyle/>
                    <a:p>
                      <a:pPr algn="ctr"/>
                      <a:r>
                        <a:rPr lang="en-US" dirty="0"/>
                        <a:t>Recall</a:t>
                      </a:r>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316127732"/>
                  </a:ext>
                </a:extLst>
              </a:tr>
              <a:tr h="590843">
                <a:tc>
                  <a:txBody>
                    <a:bodyPr/>
                    <a:lstStyle/>
                    <a:p>
                      <a:pPr algn="ctr"/>
                      <a:r>
                        <a:rPr lang="en-US" dirty="0"/>
                        <a:t>F1 Score</a:t>
                      </a:r>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249889954"/>
                  </a:ext>
                </a:extLst>
              </a:tr>
              <a:tr h="590843">
                <a:tc>
                  <a:txBody>
                    <a:bodyPr/>
                    <a:lstStyle/>
                    <a:p>
                      <a:pPr algn="ctr"/>
                      <a:r>
                        <a:rPr lang="en-US" dirty="0"/>
                        <a:t>Runtime</a:t>
                      </a:r>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4402245"/>
                  </a:ext>
                </a:extLst>
              </a:tr>
            </a:tbl>
          </a:graphicData>
        </a:graphic>
      </p:graphicFrame>
      <p:sp>
        <p:nvSpPr>
          <p:cNvPr id="6" name="TextBox 5">
            <a:extLst>
              <a:ext uri="{FF2B5EF4-FFF2-40B4-BE49-F238E27FC236}">
                <a16:creationId xmlns:a16="http://schemas.microsoft.com/office/drawing/2014/main" id="{9C2F50DE-7537-4510-ACA0-AAF779F281A0}"/>
              </a:ext>
            </a:extLst>
          </p:cNvPr>
          <p:cNvSpPr txBox="1"/>
          <p:nvPr/>
        </p:nvSpPr>
        <p:spPr>
          <a:xfrm>
            <a:off x="1609969" y="140677"/>
            <a:ext cx="7026028" cy="523220"/>
          </a:xfrm>
          <a:prstGeom prst="rect">
            <a:avLst/>
          </a:prstGeom>
          <a:noFill/>
        </p:spPr>
        <p:txBody>
          <a:bodyPr wrap="square" rtlCol="0">
            <a:spAutoFit/>
          </a:bodyPr>
          <a:lstStyle/>
          <a:p>
            <a:r>
              <a:rPr lang="en-US" sz="2800" dirty="0"/>
              <a:t>STL Comparison for A1</a:t>
            </a:r>
          </a:p>
        </p:txBody>
      </p:sp>
    </p:spTree>
    <p:extLst>
      <p:ext uri="{BB962C8B-B14F-4D97-AF65-F5344CB8AC3E}">
        <p14:creationId xmlns:p14="http://schemas.microsoft.com/office/powerpoint/2010/main" val="1104151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A1E42-504A-4394-9885-44ACD2FD632B}"/>
              </a:ext>
            </a:extLst>
          </p:cNvPr>
          <p:cNvSpPr txBox="1">
            <a:spLocks noGrp="1"/>
          </p:cNvSpPr>
          <p:nvPr>
            <p:ph type="title" idx="4294967295"/>
          </p:nvPr>
        </p:nvSpPr>
        <p:spPr>
          <a:xfrm>
            <a:off x="410215" y="0"/>
            <a:ext cx="9581848" cy="891136"/>
          </a:xfrm>
        </p:spPr>
        <p:txBody>
          <a:bodyPr vert="horz"/>
          <a:lstStyle/>
          <a:p>
            <a:pPr lvl="0"/>
            <a:r>
              <a:rPr lang="en-US" sz="2000" dirty="0"/>
              <a:t>Quick Comparison on NASA Shuttle Dataset</a:t>
            </a:r>
          </a:p>
        </p:txBody>
      </p:sp>
      <p:graphicFrame>
        <p:nvGraphicFramePr>
          <p:cNvPr id="4" name="Table 3">
            <a:extLst>
              <a:ext uri="{FF2B5EF4-FFF2-40B4-BE49-F238E27FC236}">
                <a16:creationId xmlns:a16="http://schemas.microsoft.com/office/drawing/2014/main" id="{A47452BE-25FD-4945-B15C-7AB50AB45EC8}"/>
              </a:ext>
            </a:extLst>
          </p:cNvPr>
          <p:cNvGraphicFramePr>
            <a:graphicFrameLocks noGrp="1"/>
          </p:cNvGraphicFramePr>
          <p:nvPr>
            <p:extLst>
              <p:ext uri="{D42A27DB-BD31-4B8C-83A1-F6EECF244321}">
                <p14:modId xmlns:p14="http://schemas.microsoft.com/office/powerpoint/2010/main" val="1646860315"/>
              </p:ext>
            </p:extLst>
          </p:nvPr>
        </p:nvGraphicFramePr>
        <p:xfrm>
          <a:off x="410214" y="891136"/>
          <a:ext cx="8762064" cy="4503429"/>
        </p:xfrm>
        <a:graphic>
          <a:graphicData uri="http://schemas.openxmlformats.org/drawingml/2006/table">
            <a:tbl>
              <a:tblPr firstRow="1" bandRow="1">
                <a:tableStyleId>{E238C490-6FC5-45BF-8602-39B36D2FA802}</a:tableStyleId>
              </a:tblPr>
              <a:tblGrid>
                <a:gridCol w="1657330">
                  <a:extLst>
                    <a:ext uri="{9D8B030D-6E8A-4147-A177-3AD203B41FA5}">
                      <a16:colId xmlns:a16="http://schemas.microsoft.com/office/drawing/2014/main" val="549638599"/>
                    </a:ext>
                  </a:extLst>
                </a:gridCol>
                <a:gridCol w="1260656">
                  <a:extLst>
                    <a:ext uri="{9D8B030D-6E8A-4147-A177-3AD203B41FA5}">
                      <a16:colId xmlns:a16="http://schemas.microsoft.com/office/drawing/2014/main" val="388096317"/>
                    </a:ext>
                  </a:extLst>
                </a:gridCol>
                <a:gridCol w="1458993">
                  <a:extLst>
                    <a:ext uri="{9D8B030D-6E8A-4147-A177-3AD203B41FA5}">
                      <a16:colId xmlns:a16="http://schemas.microsoft.com/office/drawing/2014/main" val="2056048235"/>
                    </a:ext>
                  </a:extLst>
                </a:gridCol>
                <a:gridCol w="1458993">
                  <a:extLst>
                    <a:ext uri="{9D8B030D-6E8A-4147-A177-3AD203B41FA5}">
                      <a16:colId xmlns:a16="http://schemas.microsoft.com/office/drawing/2014/main" val="2653049669"/>
                    </a:ext>
                  </a:extLst>
                </a:gridCol>
                <a:gridCol w="1463046">
                  <a:extLst>
                    <a:ext uri="{9D8B030D-6E8A-4147-A177-3AD203B41FA5}">
                      <a16:colId xmlns:a16="http://schemas.microsoft.com/office/drawing/2014/main" val="2807278400"/>
                    </a:ext>
                  </a:extLst>
                </a:gridCol>
                <a:gridCol w="1463046">
                  <a:extLst>
                    <a:ext uri="{9D8B030D-6E8A-4147-A177-3AD203B41FA5}">
                      <a16:colId xmlns:a16="http://schemas.microsoft.com/office/drawing/2014/main" val="3910885709"/>
                    </a:ext>
                  </a:extLst>
                </a:gridCol>
              </a:tblGrid>
              <a:tr h="889494">
                <a:tc>
                  <a:txBody>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34"/>
                          <a:ea typeface="Noto Sans CJK SC" pitchFamily="2"/>
                          <a:cs typeface="Lohit Devanagari" pitchFamily="2"/>
                        </a:rPr>
                        <a:t>Metric\Model</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AR</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MA</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ARIMA</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STL</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HW</a:t>
                      </a:r>
                    </a:p>
                  </a:txBody>
                  <a:tcPr/>
                </a:tc>
                <a:extLst>
                  <a:ext uri="{0D108BD9-81ED-4DB2-BD59-A6C34878D82A}">
                    <a16:rowId xmlns:a16="http://schemas.microsoft.com/office/drawing/2014/main" val="426170887"/>
                  </a:ext>
                </a:extLst>
              </a:tr>
              <a:tr h="889494">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Avg F1</a:t>
                      </a: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endParaRPr lang="en-US" sz="1800" b="0" i="0" u="none" strike="noStrike" kern="1200" cap="none" dirty="0">
                        <a:ln>
                          <a:noFill/>
                        </a:ln>
                        <a:latin typeface="Liberation Sans" pitchFamily="34"/>
                        <a:ea typeface="Noto Sans CJK SC" pitchFamily="2"/>
                        <a:cs typeface="Lohit Devanagari" pitchFamily="2"/>
                      </a:endParaRPr>
                    </a:p>
                  </a:txBody>
                  <a:tcPr/>
                </a:tc>
                <a:extLst>
                  <a:ext uri="{0D108BD9-81ED-4DB2-BD59-A6C34878D82A}">
                    <a16:rowId xmlns:a16="http://schemas.microsoft.com/office/drawing/2014/main" val="1668712776"/>
                  </a:ext>
                </a:extLst>
              </a:tr>
              <a:tr h="889494">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Avg Precision</a:t>
                      </a: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extLst>
                  <a:ext uri="{0D108BD9-81ED-4DB2-BD59-A6C34878D82A}">
                    <a16:rowId xmlns:a16="http://schemas.microsoft.com/office/drawing/2014/main" val="2522885085"/>
                  </a:ext>
                </a:extLst>
              </a:tr>
              <a:tr h="678605">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Avg Recall</a:t>
                      </a: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extLst>
                  <a:ext uri="{0D108BD9-81ED-4DB2-BD59-A6C34878D82A}">
                    <a16:rowId xmlns:a16="http://schemas.microsoft.com/office/drawing/2014/main" val="3619850477"/>
                  </a:ext>
                </a:extLst>
              </a:tr>
              <a:tr h="1156342">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Execution time</a:t>
                      </a: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endParaRPr lang="en-US" sz="1800" b="0" i="0" u="none" strike="noStrike" kern="1200" cap="none" dirty="0">
                        <a:ln>
                          <a:noFill/>
                        </a:ln>
                        <a:latin typeface="Liberation Sans" pitchFamily="34"/>
                        <a:ea typeface="Noto Sans CJK SC" pitchFamily="2"/>
                        <a:cs typeface="Lohit Devanagari" pitchFamily="2"/>
                      </a:endParaRPr>
                    </a:p>
                  </a:txBody>
                  <a:tcPr/>
                </a:tc>
                <a:extLst>
                  <a:ext uri="{0D108BD9-81ED-4DB2-BD59-A6C34878D82A}">
                    <a16:rowId xmlns:a16="http://schemas.microsoft.com/office/drawing/2014/main" val="3690084186"/>
                  </a:ext>
                </a:extLst>
              </a:tr>
            </a:tbl>
          </a:graphicData>
        </a:graphic>
      </p:graphicFrame>
    </p:spTree>
    <p:extLst>
      <p:ext uri="{BB962C8B-B14F-4D97-AF65-F5344CB8AC3E}">
        <p14:creationId xmlns:p14="http://schemas.microsoft.com/office/powerpoint/2010/main" val="2370266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774C-A71C-40A6-BF8D-EF41DA01BFC7}"/>
              </a:ext>
            </a:extLst>
          </p:cNvPr>
          <p:cNvSpPr txBox="1">
            <a:spLocks noGrp="1"/>
          </p:cNvSpPr>
          <p:nvPr>
            <p:ph type="title" idx="4294967295"/>
          </p:nvPr>
        </p:nvSpPr>
        <p:spPr/>
        <p:txBody>
          <a:bodyPr vert="horz"/>
          <a:lstStyle/>
          <a:p>
            <a:pPr lvl="0"/>
            <a:r>
              <a:rPr lang="en-US"/>
              <a:t>Threshold Detection</a:t>
            </a:r>
          </a:p>
        </p:txBody>
      </p:sp>
      <p:sp>
        <p:nvSpPr>
          <p:cNvPr id="3" name="Text Placeholder 2">
            <a:extLst>
              <a:ext uri="{FF2B5EF4-FFF2-40B4-BE49-F238E27FC236}">
                <a16:creationId xmlns:a16="http://schemas.microsoft.com/office/drawing/2014/main" id="{7FE5A60B-2F28-4903-85C2-1F6C823B14B0}"/>
              </a:ext>
            </a:extLst>
          </p:cNvPr>
          <p:cNvSpPr txBox="1">
            <a:spLocks noGrp="1"/>
          </p:cNvSpPr>
          <p:nvPr>
            <p:ph type="body" idx="4294967295"/>
          </p:nvPr>
        </p:nvSpPr>
        <p:spPr/>
        <p:txBody>
          <a:bodyPr vert="horz">
            <a:normAutofit fontScale="40000" lnSpcReduction="20000"/>
          </a:bodyPr>
          <a:lstStyle/>
          <a:p>
            <a:pPr lvl="0">
              <a:buSzPct val="45000"/>
              <a:buFont typeface="StarSymbol"/>
              <a:buChar char="●"/>
            </a:pPr>
            <a:r>
              <a:rPr lang="en-US"/>
              <a:t>In threshold-based algorithms, the more a calculated value exceeds a threshold, the more anomalous the event will seem. It should be noted that each threshold value has direct impact on false alarm.</a:t>
            </a:r>
          </a:p>
          <a:p>
            <a:pPr lvl="0">
              <a:buSzPct val="45000"/>
              <a:buFont typeface="StarSymbol"/>
              <a:buChar char="●"/>
            </a:pPr>
            <a:r>
              <a:rPr lang="en-US"/>
              <a:t> If the threshold value is set low, most of training data may generate false alarms (False Positive) and on the other hand, if the threshold value is set high, most of anomalous data may be passed without any alarm (False Negative).</a:t>
            </a:r>
          </a:p>
          <a:p>
            <a:pPr lvl="0">
              <a:buSzPct val="45000"/>
              <a:buFont typeface="StarSymbol"/>
              <a:buChar char="●"/>
            </a:pPr>
            <a:r>
              <a:rPr lang="en-US"/>
              <a:t>Threshold setting in anomaly detection systems can be classified in two cases:</a:t>
            </a:r>
          </a:p>
          <a:p>
            <a:pPr lvl="0">
              <a:buSzPct val="45000"/>
              <a:buFont typeface="StarSymbol"/>
              <a:buChar char="●"/>
            </a:pPr>
            <a:r>
              <a:rPr lang="en-US"/>
              <a:t>(1) fixed threshold setting [26], [27], and</a:t>
            </a:r>
          </a:p>
          <a:p>
            <a:pPr lvl="0">
              <a:buSzPct val="45000"/>
              <a:buFont typeface="StarSymbol"/>
              <a:buChar char="●"/>
            </a:pPr>
            <a:r>
              <a:rPr lang="en-US"/>
              <a:t>(2) adaptive threshold setting [28], [29].</a:t>
            </a:r>
          </a:p>
          <a:p>
            <a:pPr lvl="0">
              <a:buSzPct val="45000"/>
              <a:buFont typeface="StarSymbol"/>
              <a:buChar char="●"/>
            </a:pPr>
            <a:r>
              <a:rPr lang="en-US"/>
              <a:t>In the former, one threshold is determined in training phase and used for all future data in testing phase. However, in the latter, threshold is renewed during run time because the input behavior of the systems may be changed dynamically. In the context of embedded systems, fixed thresholds have been used in related works since most of these systems are utilized in some known specified conditions whose inputs' behaviors are pre-defined [6], [24]. Therefore, the fixed threshold setting is used in this work like previous works in embedded systems [6], [24].</a:t>
            </a:r>
          </a:p>
        </p:txBody>
      </p:sp>
      <p:sp>
        <p:nvSpPr>
          <p:cNvPr id="4" name="TextBox 3">
            <a:extLst>
              <a:ext uri="{FF2B5EF4-FFF2-40B4-BE49-F238E27FC236}">
                <a16:creationId xmlns:a16="http://schemas.microsoft.com/office/drawing/2014/main" id="{D24A9D26-EE2E-468D-A70D-5F6B2282E64A}"/>
              </a:ext>
            </a:extLst>
          </p:cNvPr>
          <p:cNvSpPr txBox="1"/>
          <p:nvPr/>
        </p:nvSpPr>
        <p:spPr>
          <a:xfrm>
            <a:off x="640080" y="5303520"/>
            <a:ext cx="841248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Noto Sans CJK SC" pitchFamily="2"/>
                <a:cs typeface="Lohit Devanagari" pitchFamily="2"/>
              </a:rPr>
              <a:t>https://www.sciencedirect.com/science/article/pii/S0026269211002369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F1AD07-F698-49D0-8108-F46DE368DA87}"/>
              </a:ext>
            </a:extLst>
          </p:cNvPr>
          <p:cNvPicPr>
            <a:picLocks noChangeAspect="1"/>
          </p:cNvPicPr>
          <p:nvPr/>
        </p:nvPicPr>
        <p:blipFill>
          <a:blip r:embed="rId2"/>
          <a:stretch>
            <a:fillRect/>
          </a:stretch>
        </p:blipFill>
        <p:spPr>
          <a:xfrm>
            <a:off x="1241413" y="1600728"/>
            <a:ext cx="7597798" cy="2469094"/>
          </a:xfrm>
          <a:prstGeom prst="rect">
            <a:avLst/>
          </a:prstGeom>
        </p:spPr>
      </p:pic>
    </p:spTree>
    <p:extLst>
      <p:ext uri="{BB962C8B-B14F-4D97-AF65-F5344CB8AC3E}">
        <p14:creationId xmlns:p14="http://schemas.microsoft.com/office/powerpoint/2010/main" val="2030928268"/>
      </p:ext>
    </p:extLst>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2448</TotalTime>
  <Words>447</Words>
  <Application>Microsoft Office PowerPoint</Application>
  <PresentationFormat>Custom</PresentationFormat>
  <Paragraphs>101</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Liberation Sans</vt:lpstr>
      <vt:lpstr>Liberation Serif</vt:lpstr>
      <vt:lpstr>StarSymbol</vt:lpstr>
      <vt:lpstr>Default</vt:lpstr>
      <vt:lpstr>Quick Comparison on Yahoo A2 Benchmark Dataset – 100 Time Series</vt:lpstr>
      <vt:lpstr>PowerPoint Presentation</vt:lpstr>
      <vt:lpstr>PowerPoint Presentation</vt:lpstr>
      <vt:lpstr>PowerPoint Presentation</vt:lpstr>
      <vt:lpstr>PowerPoint Presentation</vt:lpstr>
      <vt:lpstr>Quick Comparison on NASA Shuttle Dataset</vt:lpstr>
      <vt:lpstr>Threshold Detection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Comparison on Yahoo A2 Benchmark Dataset – 100 Time Series</dc:title>
  <dc:creator>SanketM</dc:creator>
  <cp:lastModifiedBy>Mehrotra,Sanket</cp:lastModifiedBy>
  <cp:revision>61</cp:revision>
  <dcterms:created xsi:type="dcterms:W3CDTF">2020-10-11T10:36:26Z</dcterms:created>
  <dcterms:modified xsi:type="dcterms:W3CDTF">2020-11-13T21:31:49Z</dcterms:modified>
</cp:coreProperties>
</file>