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132A3F8-0534-4D1B-908B-78DCAF13274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CBA6288-2856-4D87-9D96-05C7BBD61E9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honda-ri.de/pubs/pdf/4015.pdf" TargetMode="External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scikit-learn.org/stable/modules/generated/sklearn.svm.OneClassSVM.html" TargetMode="External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honda-ri.de/pubs/pdf/4015.pdf" TargetMode="External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medium.com/data-science-in-your-pocket/preprocessing-for-time-series-forecasting-3a331dbfb9c2" TargetMode="External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Time – Series Outlier Detection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1" name="Content Placeholder 3" descr=""/>
          <p:cNvPicPr/>
          <p:nvPr/>
        </p:nvPicPr>
        <p:blipFill>
          <a:blip r:embed="rId1"/>
          <a:stretch/>
        </p:blipFill>
        <p:spPr>
          <a:xfrm>
            <a:off x="4523400" y="1539000"/>
            <a:ext cx="7421760" cy="3779280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22" name="CustomShape 2"/>
          <p:cNvSpPr/>
          <p:nvPr/>
        </p:nvSpPr>
        <p:spPr>
          <a:xfrm>
            <a:off x="8531640" y="3610080"/>
            <a:ext cx="514080" cy="1010160"/>
          </a:xfrm>
          <a:prstGeom prst="rect">
            <a:avLst/>
          </a:prstGeom>
          <a:noFill/>
          <a:ln w="2844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3"/>
          <p:cNvSpPr/>
          <p:nvPr/>
        </p:nvSpPr>
        <p:spPr>
          <a:xfrm>
            <a:off x="4722840" y="4234320"/>
            <a:ext cx="514080" cy="1010160"/>
          </a:xfrm>
          <a:prstGeom prst="rect">
            <a:avLst/>
          </a:prstGeom>
          <a:noFill/>
          <a:ln w="2844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"/>
          <p:cNvSpPr/>
          <p:nvPr/>
        </p:nvSpPr>
        <p:spPr>
          <a:xfrm>
            <a:off x="5180040" y="4234320"/>
            <a:ext cx="514080" cy="1010160"/>
          </a:xfrm>
          <a:prstGeom prst="rect">
            <a:avLst/>
          </a:prstGeom>
          <a:noFill/>
          <a:ln w="2844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5"/>
          <p:cNvSpPr/>
          <p:nvPr/>
        </p:nvSpPr>
        <p:spPr>
          <a:xfrm>
            <a:off x="5675040" y="4234320"/>
            <a:ext cx="514080" cy="1010160"/>
          </a:xfrm>
          <a:prstGeom prst="rect">
            <a:avLst/>
          </a:prstGeom>
          <a:noFill/>
          <a:ln w="2844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6"/>
          <p:cNvSpPr/>
          <p:nvPr/>
        </p:nvSpPr>
        <p:spPr>
          <a:xfrm>
            <a:off x="319680" y="1539000"/>
            <a:ext cx="3965040" cy="59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Read, Parse and understand data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Run mutation scripts on data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Extraction of TS features using py2R and R with oddstream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Implement Decomposition technique for anomalous record detection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STL [refs 78,79,80]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Apply implemented decomposition techniques for outlier record detection on mutated data.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Implement Stochastic TS Modelling techniques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AR [ref 68]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MA [ref 67, other internet refs]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ARIMA [same source as 68]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ed7d31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ed7d31"/>
                </a:solidFill>
                <a:latin typeface="Calibri"/>
                <a:ea typeface="DejaVu Sans"/>
              </a:rPr>
              <a:t>Apply implemented modelling techniques for outlier record detection on mutated data. </a:t>
            </a:r>
            <a:endParaRPr b="0" lang="en-US" sz="16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ed7d31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ed7d31"/>
                </a:solidFill>
                <a:latin typeface="Calibri"/>
                <a:ea typeface="DejaVu Sans"/>
              </a:rPr>
              <a:t>Implement ML techniques for TS modelling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ed7d31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ed7d31"/>
                </a:solidFill>
                <a:latin typeface="Calibri"/>
                <a:ea typeface="DejaVu Sans"/>
              </a:rPr>
              <a:t>SVM[ref 67 + more]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7" name="CustomShape 7"/>
          <p:cNvSpPr/>
          <p:nvPr/>
        </p:nvSpPr>
        <p:spPr>
          <a:xfrm>
            <a:off x="7757280" y="4234320"/>
            <a:ext cx="514080" cy="1010160"/>
          </a:xfrm>
          <a:prstGeom prst="rect">
            <a:avLst/>
          </a:prstGeom>
          <a:noFill/>
          <a:ln w="2844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STL 15 Runs – F1 Score – Raw Data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826960" y="1690560"/>
            <a:ext cx="29520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Average F1 =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0.553396558151993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0" y="90000"/>
            <a:ext cx="360" cy="276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8" name="Picture 4" descr=""/>
          <p:cNvPicPr/>
          <p:nvPr/>
        </p:nvPicPr>
        <p:blipFill>
          <a:blip r:embed="rId1"/>
          <a:stretch/>
        </p:blipFill>
        <p:spPr>
          <a:xfrm>
            <a:off x="838080" y="1690560"/>
            <a:ext cx="4501800" cy="435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STL 30 Runs - F1 Score – Raw Data 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0" name="Picture 2" descr=""/>
          <p:cNvPicPr/>
          <p:nvPr/>
        </p:nvPicPr>
        <p:blipFill>
          <a:blip r:embed="rId1"/>
          <a:stretch/>
        </p:blipFill>
        <p:spPr>
          <a:xfrm>
            <a:off x="1388520" y="1690560"/>
            <a:ext cx="4501800" cy="4350600"/>
          </a:xfrm>
          <a:prstGeom prst="rect">
            <a:avLst/>
          </a:prstGeom>
          <a:ln>
            <a:noFill/>
          </a:ln>
        </p:spPr>
      </p:pic>
      <p:sp>
        <p:nvSpPr>
          <p:cNvPr id="151" name="CustomShape 2"/>
          <p:cNvSpPr/>
          <p:nvPr/>
        </p:nvSpPr>
        <p:spPr>
          <a:xfrm>
            <a:off x="144000" y="167040"/>
            <a:ext cx="31680" cy="12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6443280" y="2137320"/>
            <a:ext cx="33912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Avg F1 -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0.36248695501582145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STL 100 Runs - F1 Score – Raw Data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745240" y="1542960"/>
            <a:ext cx="3032640" cy="109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Threshold- Manually set to 1000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Average F1 Value : 0.3312458093234123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5" name="Picture 3" descr=""/>
          <p:cNvPicPr/>
          <p:nvPr/>
        </p:nvPicPr>
        <p:blipFill>
          <a:blip r:embed="rId1"/>
          <a:stretch/>
        </p:blipFill>
        <p:spPr>
          <a:xfrm>
            <a:off x="838080" y="1815120"/>
            <a:ext cx="4501800" cy="435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STL 15 Runs - F1 Score – Standardized Data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6661440" y="2183760"/>
            <a:ext cx="2730240" cy="188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Threshold : Manually set to 0.5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Avg F1: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0.8418413561076604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0" y="90000"/>
            <a:ext cx="360" cy="276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4"/>
          <p:cNvSpPr/>
          <p:nvPr/>
        </p:nvSpPr>
        <p:spPr>
          <a:xfrm>
            <a:off x="0" y="90000"/>
            <a:ext cx="360" cy="276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5"/>
          <p:cNvSpPr/>
          <p:nvPr/>
        </p:nvSpPr>
        <p:spPr>
          <a:xfrm>
            <a:off x="0" y="90000"/>
            <a:ext cx="360" cy="276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1" name="Picture 10" descr=""/>
          <p:cNvPicPr/>
          <p:nvPr/>
        </p:nvPicPr>
        <p:blipFill>
          <a:blip r:embed="rId1"/>
          <a:stretch/>
        </p:blipFill>
        <p:spPr>
          <a:xfrm>
            <a:off x="1027800" y="1872000"/>
            <a:ext cx="4501800" cy="435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STL 30 Runs - F1 Score – Standardized Data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6693480" y="2194560"/>
            <a:ext cx="273024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Avg F1: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0.7463039210124452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90000"/>
            <a:ext cx="360" cy="276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4"/>
          <p:cNvSpPr/>
          <p:nvPr/>
        </p:nvSpPr>
        <p:spPr>
          <a:xfrm>
            <a:off x="0" y="90000"/>
            <a:ext cx="360" cy="276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6" name="Picture 6" descr=""/>
          <p:cNvPicPr/>
          <p:nvPr/>
        </p:nvPicPr>
        <p:blipFill>
          <a:blip r:embed="rId1"/>
          <a:stretch/>
        </p:blipFill>
        <p:spPr>
          <a:xfrm>
            <a:off x="838080" y="1791000"/>
            <a:ext cx="4501800" cy="435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2" descr=""/>
          <p:cNvPicPr/>
          <p:nvPr/>
        </p:nvPicPr>
        <p:blipFill>
          <a:blip r:embed="rId1"/>
          <a:stretch/>
        </p:blipFill>
        <p:spPr>
          <a:xfrm>
            <a:off x="838080" y="1868040"/>
            <a:ext cx="4501800" cy="4350600"/>
          </a:xfrm>
          <a:prstGeom prst="rect">
            <a:avLst/>
          </a:prstGeom>
          <a:ln>
            <a:noFill/>
          </a:ln>
        </p:spPr>
      </p:pic>
      <p:sp>
        <p:nvSpPr>
          <p:cNvPr id="16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STL 100 Runs- F1 Score – Standardized Data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6693480" y="2194560"/>
            <a:ext cx="273024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Avg F1: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0.7615574683059201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90000"/>
            <a:ext cx="360" cy="276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Auto Regression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Auto Regression on Yahoo S5 Dataset</a:t>
            </a:r>
            <a:endParaRPr b="0" lang="en-US" sz="2800" spc="-1" strike="noStrike">
              <a:latin typeface="Arial"/>
            </a:endParaRPr>
          </a:p>
          <a:p>
            <a:pPr lvl="1" marL="971640" indent="-513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Manual Threshold setting</a:t>
            </a:r>
            <a:endParaRPr b="0" lang="en-US" sz="2400" spc="-1" strike="noStrike">
              <a:latin typeface="Arial"/>
            </a:endParaRPr>
          </a:p>
          <a:p>
            <a:pPr lvl="1" marL="971640" indent="-513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 Std Deviations threshold</a:t>
            </a:r>
            <a:endParaRPr b="0" lang="en-US" sz="2400" spc="-1" strike="noStrike">
              <a:latin typeface="Arial"/>
            </a:endParaRPr>
          </a:p>
          <a:p>
            <a:pPr lvl="1" marL="971640" indent="-513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IQR</a:t>
            </a:r>
            <a:endParaRPr b="0" lang="en-US" sz="2400" spc="-1" strike="noStrike">
              <a:latin typeface="Arial"/>
            </a:endParaRPr>
          </a:p>
          <a:p>
            <a:pPr lvl="1" marL="971640" indent="-513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Auto Regression Parameters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Model trained on len(series) * 0.66, tested on whole series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AR model fit on variable with 30 lags.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AR 15 runs – F1 Score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76" name="Picture 2" descr=""/>
          <p:cNvPicPr/>
          <p:nvPr/>
        </p:nvPicPr>
        <p:blipFill>
          <a:blip r:embed="rId1"/>
          <a:stretch/>
        </p:blipFill>
        <p:spPr>
          <a:xfrm>
            <a:off x="838080" y="1690560"/>
            <a:ext cx="4501800" cy="435060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5499360" y="1690560"/>
            <a:ext cx="268308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Average F1 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0.2420691966355849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0" y="90000"/>
            <a:ext cx="360" cy="276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AR 100 runs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80" name="Picture 2" descr=""/>
          <p:cNvPicPr/>
          <p:nvPr/>
        </p:nvPicPr>
        <p:blipFill>
          <a:blip r:embed="rId1"/>
          <a:stretch/>
        </p:blipFill>
        <p:spPr>
          <a:xfrm>
            <a:off x="838080" y="2363400"/>
            <a:ext cx="4724640" cy="3149640"/>
          </a:xfrm>
          <a:prstGeom prst="rect">
            <a:avLst/>
          </a:prstGeom>
          <a:ln>
            <a:noFill/>
          </a:ln>
        </p:spPr>
      </p:pic>
      <p:sp>
        <p:nvSpPr>
          <p:cNvPr id="181" name="CustomShape 2"/>
          <p:cNvSpPr/>
          <p:nvPr/>
        </p:nvSpPr>
        <p:spPr>
          <a:xfrm>
            <a:off x="0" y="90000"/>
            <a:ext cx="360" cy="276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3"/>
          <p:cNvSpPr/>
          <p:nvPr/>
        </p:nvSpPr>
        <p:spPr>
          <a:xfrm>
            <a:off x="5914800" y="2363400"/>
            <a:ext cx="2592000" cy="115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Average F1 -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0.07798339800940308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Data Preprocessing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0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One approach is to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decompose the time series into pattern and features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Therefore some kind of window size needs to be set. 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However, since time series are often incorporated with seasonality, we used the partial auto correlation [9] to automatically determine a window size. We chose a value for the window size which was slightly higher than the highest correlated value at least 11 points away.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Ref: Anomaly Detection in Univariate Time Series: An Empirical Comparison of Machine Learning Algorithms Sina Daubener1 , Sebastian Schmitt2 , Hao Wang3, Peter Krause1 , and Thomas Back3 </a:t>
            </a:r>
            <a:r>
              <a:rPr b="0" lang="en-US" sz="1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https://www.honda-ri.de/pubs/pdf/4015.pdf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AR Limitations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Model overfits on training data, does not capture rest of model properly at all.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Moving Average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Moving Average on Yahoo S5 Dataset</a:t>
            </a:r>
            <a:endParaRPr b="0" lang="en-US" sz="2800" spc="-1" strike="noStrike">
              <a:latin typeface="Arial"/>
            </a:endParaRPr>
          </a:p>
          <a:p>
            <a:pPr lvl="1" marL="971640" indent="-513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Manual Threshold setting</a:t>
            </a:r>
            <a:endParaRPr b="0" lang="en-US" sz="2400" spc="-1" strike="noStrike">
              <a:latin typeface="Arial"/>
            </a:endParaRPr>
          </a:p>
          <a:p>
            <a:pPr lvl="1" marL="971640" indent="-513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 Std Deviations threshold</a:t>
            </a:r>
            <a:endParaRPr b="0" lang="en-US" sz="2400" spc="-1" strike="noStrike">
              <a:latin typeface="Arial"/>
            </a:endParaRPr>
          </a:p>
          <a:p>
            <a:pPr lvl="1" marL="971640" indent="-513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IQR</a:t>
            </a:r>
            <a:endParaRPr b="0" lang="en-US" sz="2400" spc="-1" strike="noStrike">
              <a:latin typeface="Arial"/>
            </a:endParaRPr>
          </a:p>
          <a:p>
            <a:pPr lvl="1" marL="971640" indent="-513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Moving Average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Calculate Exponentially weighted Moving Average of Time series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Set manual threshold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If real value &gt; threshold  = outlier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MA – 30 runs – Raw Data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90" name="Picture 2" descr=""/>
          <p:cNvPicPr/>
          <p:nvPr/>
        </p:nvPicPr>
        <p:blipFill>
          <a:blip r:embed="rId1"/>
          <a:stretch/>
        </p:blipFill>
        <p:spPr>
          <a:xfrm>
            <a:off x="838080" y="2275200"/>
            <a:ext cx="4724640" cy="3149640"/>
          </a:xfrm>
          <a:prstGeom prst="rect">
            <a:avLst/>
          </a:prstGeom>
          <a:ln>
            <a:noFill/>
          </a:ln>
        </p:spPr>
      </p:pic>
      <p:sp>
        <p:nvSpPr>
          <p:cNvPr id="191" name="CustomShape 2"/>
          <p:cNvSpPr/>
          <p:nvPr/>
        </p:nvSpPr>
        <p:spPr>
          <a:xfrm>
            <a:off x="6467400" y="2275200"/>
            <a:ext cx="314244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Avg F1: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0.8994407890959615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0" y="90000"/>
            <a:ext cx="360" cy="276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MA – 30 runs – Standardized Data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6095880" y="1522440"/>
            <a:ext cx="314244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Avg F1: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0.9251010893868037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0" y="90000"/>
            <a:ext cx="360" cy="276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6" name="Picture 4" descr=""/>
          <p:cNvPicPr/>
          <p:nvPr/>
        </p:nvPicPr>
        <p:blipFill>
          <a:blip r:embed="rId1"/>
          <a:stretch/>
        </p:blipFill>
        <p:spPr>
          <a:xfrm>
            <a:off x="838080" y="1373400"/>
            <a:ext cx="4724640" cy="3149640"/>
          </a:xfrm>
          <a:prstGeom prst="rect">
            <a:avLst/>
          </a:prstGeom>
          <a:ln>
            <a:noFill/>
          </a:ln>
        </p:spPr>
      </p:pic>
      <p:sp>
        <p:nvSpPr>
          <p:cNvPr id="197" name="CustomShape 4"/>
          <p:cNvSpPr/>
          <p:nvPr/>
        </p:nvSpPr>
        <p:spPr>
          <a:xfrm>
            <a:off x="5517360" y="4789080"/>
            <a:ext cx="627372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Avg F1: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0.8932010518217415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(if precision and recall are = 0 i.e. true positives = 0 and therefore the f1 score generated is taken as zero instead of infinity)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0" y="90000"/>
            <a:ext cx="360" cy="276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9" name="Picture 12" descr=""/>
          <p:cNvPicPr/>
          <p:nvPr/>
        </p:nvPicPr>
        <p:blipFill>
          <a:blip r:embed="rId2"/>
          <a:stretch/>
        </p:blipFill>
        <p:spPr>
          <a:xfrm>
            <a:off x="1559880" y="4616280"/>
            <a:ext cx="3542760" cy="2361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2" descr=""/>
          <p:cNvPicPr/>
          <p:nvPr/>
        </p:nvPicPr>
        <p:blipFill>
          <a:blip r:embed="rId1"/>
          <a:stretch/>
        </p:blipFill>
        <p:spPr>
          <a:xfrm>
            <a:off x="1022040" y="2224080"/>
            <a:ext cx="4724640" cy="3149640"/>
          </a:xfrm>
          <a:prstGeom prst="rect">
            <a:avLst/>
          </a:prstGeom>
          <a:ln>
            <a:noFill/>
          </a:ln>
        </p:spPr>
      </p:pic>
      <p:sp>
        <p:nvSpPr>
          <p:cNvPr id="201" name="CustomShape 1"/>
          <p:cNvSpPr/>
          <p:nvPr/>
        </p:nvSpPr>
        <p:spPr>
          <a:xfrm>
            <a:off x="0" y="90000"/>
            <a:ext cx="360" cy="276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2"/>
          <p:cNvSpPr/>
          <p:nvPr/>
        </p:nvSpPr>
        <p:spPr>
          <a:xfrm>
            <a:off x="6632280" y="2326680"/>
            <a:ext cx="31359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Avg F1: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0.9432602858134772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MA – 100 runs – Standardized Data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0" y="0"/>
            <a:ext cx="12191760" cy="1324800"/>
          </a:xfrm>
          <a:prstGeom prst="rect">
            <a:avLst/>
          </a:prstGeom>
          <a:solidFill>
            <a:srgbClr val="ffffff"/>
          </a:solidFill>
          <a:ln w="25560">
            <a:noFill/>
          </a:ln>
          <a:effectLst>
            <a:outerShdw dist="38160" dir="5400000">
              <a:srgbClr val="000000">
                <a:alpha val="40000"/>
              </a:srgbClr>
            </a:outerShdw>
          </a:effectLst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Comparative Results – Manual Threshold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05" name="Table 2"/>
          <p:cNvGraphicFramePr/>
          <p:nvPr/>
        </p:nvGraphicFramePr>
        <p:xfrm>
          <a:off x="0" y="1493640"/>
          <a:ext cx="12191760" cy="5364000"/>
        </p:xfrm>
        <a:graphic>
          <a:graphicData uri="http://schemas.openxmlformats.org/drawingml/2006/table">
            <a:tbl>
              <a:tblPr/>
              <a:tblGrid>
                <a:gridCol w="1416960"/>
                <a:gridCol w="745560"/>
                <a:gridCol w="1724040"/>
                <a:gridCol w="942840"/>
                <a:gridCol w="1724040"/>
                <a:gridCol w="942840"/>
                <a:gridCol w="1724040"/>
                <a:gridCol w="910080"/>
                <a:gridCol w="2061360"/>
              </a:tblGrid>
              <a:tr h="709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Dataset\ Method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STL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ARIMA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9255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Raw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Standardized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Raw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Standardized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Raw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Standardized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Raw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Standardized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1864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Yahoo S5 – Synthetic Dataset: A2 folder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1864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NASA Shuttle Dataset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0" y="0"/>
            <a:ext cx="12191760" cy="1324800"/>
          </a:xfrm>
          <a:prstGeom prst="rect">
            <a:avLst/>
          </a:prstGeom>
          <a:solidFill>
            <a:srgbClr val="ffffff"/>
          </a:solidFill>
          <a:ln w="25560">
            <a:noFill/>
          </a:ln>
          <a:effectLst>
            <a:outerShdw dist="38160" dir="5400000">
              <a:srgbClr val="000000">
                <a:alpha val="40000"/>
              </a:srgbClr>
            </a:outerShdw>
          </a:effectLst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Comparative Results – 2 std devs Threshold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07" name="Table 2"/>
          <p:cNvGraphicFramePr/>
          <p:nvPr/>
        </p:nvGraphicFramePr>
        <p:xfrm>
          <a:off x="0" y="1493640"/>
          <a:ext cx="12191760" cy="5364000"/>
        </p:xfrm>
        <a:graphic>
          <a:graphicData uri="http://schemas.openxmlformats.org/drawingml/2006/table">
            <a:tbl>
              <a:tblPr/>
              <a:tblGrid>
                <a:gridCol w="1416960"/>
                <a:gridCol w="745560"/>
                <a:gridCol w="1724040"/>
                <a:gridCol w="942840"/>
                <a:gridCol w="1724040"/>
                <a:gridCol w="942840"/>
                <a:gridCol w="1724040"/>
                <a:gridCol w="910080"/>
                <a:gridCol w="2061360"/>
              </a:tblGrid>
              <a:tr h="7095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Dataset\ Method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STL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gridSpan="2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ARIMA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9255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Raw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Standardized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Raw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Standardized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Raw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Standardized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Raw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Standardized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1864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Yahoo S5 – Synthetic Dataset: A2 folder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1864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NASA Shuttle Dataset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Plots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F1 for STL, MA, AR, ARIMA on one plot.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 u="sng">
                <a:solidFill>
                  <a:srgbClr val="0563c1"/>
                </a:solidFill>
                <a:uFillTx/>
                <a:latin typeface="Calibri Light"/>
                <a:ea typeface="DejaVu Sans"/>
                <a:hlinkClick r:id="rId1"/>
              </a:rPr>
              <a:t>One-Class SVM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Data Preprocessing [2]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62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Next to data operations like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scaling, detrending, log-transformation and normalization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[2,5,29] we conducted another experiment where we computed the first order differences of the time series and used these as inputs. However, this did not improve the F1 scores so no pre-processing was applied for our final results in Chapter 4.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To analyze the sensitivity of the approach based on w, we tested the window sizes w ∈ {5, 10, 15, 20} and found that the results are insensitive to a choice from those four values. However, to provide a consistent learning window, we use w = 10 in the following.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Ref: Anomaly Detection in Univariate Time Series: An Empirical Comparison of Machine Learning Algorithms Sina Daubener1 , Sebastian Schmitt2 , Hao Wang3, Peter Krause1 , and Thomas Back3 </a:t>
            </a:r>
            <a:r>
              <a:rPr b="0" lang="en-US" sz="1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https://www.honda-ri.de/pubs/pdf/4015.pdf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TODO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K-fold cross validation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Consistent Standardization across STL, MA and AR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Try Results with Normalization differently. i.e. three diff results: Raw Data, Normalized and Standardized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Diff results: manual threshold, 2 std devs, IQR and MAD.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TODO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Isolation trees/forests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One class SVM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Holt Winters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Pre-processing Time Series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Self Lag Differencing —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 It can be taken as the 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difference between the present series and a lagged version of the series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. The shift can be of the order 1,2,3,4, etc. For items where we don’t have any lagged version item, take them as NULL.</a:t>
            </a:r>
            <a:endParaRPr b="0" lang="en-US" sz="24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Log Self Differencing —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 It can be taken as the difference between present series and a lagged version of the series. But you can just 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apply log transformation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 over the actual series.</a:t>
            </a:r>
            <a:endParaRPr b="0" lang="en-US" sz="24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292929"/>
              </a:buClr>
              <a:buFont typeface="Calibri Light"/>
              <a:buAutoNum type="arabicPeriod"/>
            </a:pPr>
            <a:r>
              <a:rPr b="1" lang="en-US" sz="2400" spc="-1" strike="noStrike">
                <a:solidFill>
                  <a:srgbClr val="292929"/>
                </a:solidFill>
                <a:latin typeface="medium-content-serif-font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292929"/>
                </a:solidFill>
                <a:latin typeface="medium-content-serif-font"/>
                <a:ea typeface="DejaVu Sans"/>
              </a:rPr>
              <a:t>And the best method to follow up is using:</a:t>
            </a:r>
            <a:endParaRPr b="0" lang="en-US" sz="2400" spc="-1" strike="noStrike"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292929"/>
              </a:buClr>
              <a:buFont typeface="Calibri Light"/>
              <a:buAutoNum type="alphaLcParenR"/>
            </a:pPr>
            <a:r>
              <a:rPr b="1" lang="en-US" sz="1800" spc="-1" strike="noStrike">
                <a:solidFill>
                  <a:srgbClr val="292929"/>
                </a:solidFill>
                <a:latin typeface="Menlo"/>
                <a:ea typeface="DejaVu Sans"/>
              </a:rPr>
              <a:t>from statsmodels.tsa.seasonal import seasonal_decompose</a:t>
            </a:r>
            <a:endParaRPr b="0" lang="en-US" sz="1800" spc="-1" strike="noStrike">
              <a:latin typeface="Arial"/>
            </a:endParaRPr>
          </a:p>
          <a:p>
            <a:pPr lvl="1" marL="914400" indent="-456480">
              <a:lnSpc>
                <a:spcPct val="100000"/>
              </a:lnSpc>
              <a:buClr>
                <a:srgbClr val="292929"/>
              </a:buClr>
              <a:buFont typeface="Calibri Light"/>
              <a:buAutoNum type="alphaLcParenR"/>
            </a:pPr>
            <a:r>
              <a:rPr b="1" lang="en-US" sz="1800" spc="-1" strike="noStrike">
                <a:solidFill>
                  <a:srgbClr val="292929"/>
                </a:solidFill>
                <a:latin typeface="medium-content-serif-font"/>
                <a:ea typeface="DejaVu Sans"/>
              </a:rPr>
              <a:t>Use seasonal_decompose</a:t>
            </a:r>
            <a:r>
              <a:rPr b="0" lang="en-US" sz="1800" spc="-1" strike="noStrike">
                <a:solidFill>
                  <a:srgbClr val="292929"/>
                </a:solidFill>
                <a:latin typeface="medium-content-serif-font"/>
                <a:ea typeface="DejaVu Sans"/>
              </a:rPr>
              <a:t> </a:t>
            </a:r>
            <a:r>
              <a:rPr b="1" lang="en-US" sz="1800" spc="-1" strike="noStrike">
                <a:solidFill>
                  <a:srgbClr val="292929"/>
                </a:solidFill>
                <a:latin typeface="medium-content-serif-font"/>
                <a:ea typeface="DejaVu Sans"/>
              </a:rPr>
              <a:t>and it will give you three components-Trend, Seasonality and Residuals. </a:t>
            </a:r>
            <a:r>
              <a:rPr b="0" lang="en-US" sz="1800" spc="-1" strike="noStrike">
                <a:solidFill>
                  <a:srgbClr val="292929"/>
                </a:solidFill>
                <a:latin typeface="medium-content-serif-font"/>
                <a:ea typeface="DejaVu Sans"/>
              </a:rPr>
              <a:t>Take these </a:t>
            </a:r>
            <a:r>
              <a:rPr b="1" lang="en-US" sz="1800" spc="-1" strike="noStrike">
                <a:solidFill>
                  <a:srgbClr val="292929"/>
                </a:solidFill>
                <a:latin typeface="medium-content-serif-font"/>
                <a:ea typeface="DejaVu Sans"/>
              </a:rPr>
              <a:t>residuals </a:t>
            </a:r>
            <a:r>
              <a:rPr b="0" lang="en-US" sz="1800" spc="-1" strike="noStrike">
                <a:solidFill>
                  <a:srgbClr val="292929"/>
                </a:solidFill>
                <a:latin typeface="medium-content-serif-font"/>
                <a:ea typeface="DejaVu Sans"/>
              </a:rPr>
              <a:t>and it will be our stationary time series for forecasting.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414720" y="6410880"/>
            <a:ext cx="9504720" cy="7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Ref: </a:t>
            </a:r>
            <a:r>
              <a:rPr b="0" lang="en-US" sz="1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https://medium.com/data-science-in-your-pocket/preprocessing-for-time-series-forecasting-3a331dbfb9c2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NA Values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Lagged values in MA are NAN -&gt; Dropped them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AR model – model trained with lag = 30 ~ =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AR predictions – tutorial followed from 1 – len(df) - 1 ~ few nan values -&gt; replaced with 0 to be able to calculate MSE.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Differencing with time series with t-1 lag would make it lose that one value.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Performance Measures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1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1.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True positives (TP):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number of anomalies correctly detected as such.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2.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False positives (FP):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number of data points labeled by the underlying algorithm as anomalies even though they are normal instances.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3.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False negatives (FN)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: The number of anomalies that are not detected.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4.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Precision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: The ratio of correctly labeled anomalies over all anomalies which are detected, i.e.: precision = TP /TP + FP 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5.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Recall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: The ratio of all correctly labeled anomalies over all actual anomalies, i.e.: recall = TP/ TP + FN 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6.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F1 score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: The harmonic mean between precision and recall, i.e. F1 = 2 · precision·recall /precision+recall . This is the most reliable score since maximizing precision and recall are often conflicting goals.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Anomalous Record Detection Approaches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STL Decomposition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AR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MA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ARIMA and SARIMA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SVM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SANN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MLPs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LSTM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STL Decomposition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STL Decomposition on Yahoo S5 Dataset</a:t>
            </a:r>
            <a:endParaRPr b="0" lang="en-US" sz="2800" spc="-1" strike="noStrike">
              <a:latin typeface="Arial"/>
            </a:endParaRPr>
          </a:p>
          <a:p>
            <a:pPr lvl="1" marL="971640" indent="-513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Manual Threshold setting</a:t>
            </a:r>
            <a:endParaRPr b="0" lang="en-US" sz="2400" spc="-1" strike="noStrike">
              <a:latin typeface="Arial"/>
            </a:endParaRPr>
          </a:p>
          <a:p>
            <a:pPr lvl="1" marL="971640" indent="-513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 Std Deviations threshold</a:t>
            </a:r>
            <a:endParaRPr b="0" lang="en-US" sz="2400" spc="-1" strike="noStrike">
              <a:latin typeface="Arial"/>
            </a:endParaRPr>
          </a:p>
          <a:p>
            <a:pPr lvl="1" marL="971640" indent="-513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IQR</a:t>
            </a:r>
            <a:endParaRPr b="0" lang="en-US" sz="2400" spc="-1" strike="noStrike">
              <a:latin typeface="Arial"/>
            </a:endParaRPr>
          </a:p>
          <a:p>
            <a:pPr lvl="1" marL="971640" indent="-513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STL Decomposition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 the Additive Decomposition of the Time Series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Focus on Residuals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Set Manual threshold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If residual value &gt; threshold, then outlier.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8946</TotalTime>
  <Application>LibreOffice/6.4.5.2$Linux_X86_64 LibreOffice_project/40$Build-2</Application>
  <Words>1269</Words>
  <Paragraphs>169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2020-07-24T19:24:14Z</dcterms:created>
  <dc:creator>Mehrotra,Sanket</dc:creator>
  <dc:description/>
  <dc:language>en-US</dc:language>
  <cp:lastModifiedBy/>
  <dcterms:modified xsi:type="dcterms:W3CDTF">2020-09-04T16:02:28Z</dcterms:modified>
  <cp:revision>47</cp:revision>
  <dc:subject/>
  <dc:title>Time – Series Outlier Detection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31</vt:i4>
  </property>
</Properties>
</file>