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4" r:id="rId10"/>
    <p:sldId id="265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59595B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713C8DB7-0467-4131-8F5F-93ECAF3D75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DC8B008-EF5E-4A5E-84B5-B67724F421D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8;p3"/>
          <p:cNvPicPr/>
          <p:nvPr/>
        </p:nvPicPr>
        <p:blipFill>
          <a:blip r:embed="rId14">
            <a:alphaModFix amt="8000"/>
          </a:blip>
          <a:srcRect t="14708" r="30635" b="6932"/>
          <a:stretch/>
        </p:blipFill>
        <p:spPr>
          <a:xfrm>
            <a:off x="6121440" y="0"/>
            <a:ext cx="6070320" cy="6857640"/>
          </a:xfrm>
          <a:prstGeom prst="rect">
            <a:avLst/>
          </a:prstGeom>
          <a:ln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473400" y="283680"/>
            <a:ext cx="11083320" cy="171972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53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CustomShape 2"/>
          <p:cNvSpPr/>
          <p:nvPr/>
        </p:nvSpPr>
        <p:spPr>
          <a:xfrm>
            <a:off x="643680" y="4519440"/>
            <a:ext cx="803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Google Shape;21;p3"/>
          <p:cNvPicPr/>
          <p:nvPr/>
        </p:nvPicPr>
        <p:blipFill>
          <a:blip r:embed="rId15"/>
          <a:stretch/>
        </p:blipFill>
        <p:spPr>
          <a:xfrm>
            <a:off x="5826240" y="5265360"/>
            <a:ext cx="6151680" cy="12603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59595B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E024FF8-58DE-40D9-ABED-CEE1C433CF6F}" type="datetime1">
              <a:rPr lang="en-US" sz="900" b="0" strike="noStrike" spc="-1">
                <a:solidFill>
                  <a:srgbClr val="FFFFFF"/>
                </a:solidFill>
                <a:latin typeface="Calibri"/>
              </a:rPr>
              <a:t>10/23/2020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DE1F757-E913-48EF-AE33-83D7383CB0EC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6335640"/>
            <a:ext cx="12191760" cy="5529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54040" y="798840"/>
            <a:ext cx="11083320" cy="89568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770" b="0" strike="noStrike" spc="-1">
                <a:solidFill>
                  <a:srgbClr val="59595B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54040" y="2195280"/>
            <a:ext cx="11083320" cy="1778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9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88" name="Google Shape;16;p2"/>
          <p:cNvPicPr/>
          <p:nvPr/>
        </p:nvPicPr>
        <p:blipFill>
          <a:blip r:embed="rId14"/>
          <a:stretch/>
        </p:blipFill>
        <p:spPr>
          <a:xfrm>
            <a:off x="134640" y="6240960"/>
            <a:ext cx="3011040" cy="6166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43680" y="3705120"/>
            <a:ext cx="11083320" cy="97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0640" tIns="80640" rIns="80640" bIns="806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5300" b="0" strike="noStrike" spc="-1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 lang="en-US" sz="53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77960" y="5238360"/>
            <a:ext cx="803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l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Google Shape;68;p14"/>
          <p:cNvPicPr/>
          <p:nvPr/>
        </p:nvPicPr>
        <p:blipFill>
          <a:blip r:embed="rId14">
            <a:alphaModFix amt="8000"/>
          </a:blip>
          <a:srcRect t="14708" r="30635" b="6932"/>
          <a:stretch/>
        </p:blipFill>
        <p:spPr>
          <a:xfrm>
            <a:off x="6121440" y="0"/>
            <a:ext cx="6070320" cy="6857640"/>
          </a:xfrm>
          <a:prstGeom prst="rect">
            <a:avLst/>
          </a:prstGeom>
          <a:ln>
            <a:noFill/>
          </a:ln>
        </p:spPr>
      </p:pic>
      <p:pic>
        <p:nvPicPr>
          <p:cNvPr id="128" name="Google Shape;69;p14"/>
          <p:cNvPicPr/>
          <p:nvPr/>
        </p:nvPicPr>
        <p:blipFill>
          <a:blip r:embed="rId15"/>
          <a:stretch/>
        </p:blipFill>
        <p:spPr>
          <a:xfrm>
            <a:off x="643680" y="5467320"/>
            <a:ext cx="6151680" cy="1260360"/>
          </a:xfrm>
          <a:prstGeom prst="rect">
            <a:avLst/>
          </a:prstGeom>
          <a:ln>
            <a:noFill/>
          </a:ln>
        </p:spPr>
      </p:pic>
      <p:sp>
        <p:nvSpPr>
          <p:cNvPr id="12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59595B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4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4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4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4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25160" y="1532880"/>
            <a:ext cx="11083320" cy="2944440"/>
          </a:xfrm>
          <a:prstGeom prst="rect">
            <a:avLst/>
          </a:prstGeom>
          <a:noFill/>
          <a:ln>
            <a:noFill/>
          </a:ln>
        </p:spPr>
        <p:txBody>
          <a:bodyPr lIns="80640" tIns="80640" rIns="80640" bIns="806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400" b="1" strike="noStrike" spc="-1">
                <a:solidFill>
                  <a:srgbClr val="FFFFFF"/>
                </a:solidFill>
                <a:latin typeface="Calibri Light"/>
                <a:ea typeface="Arial"/>
              </a:rPr>
              <a:t>Anomaly Detection in Time-Series Data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FFFFFF"/>
                </a:solidFill>
                <a:latin typeface="Calibri Light"/>
                <a:ea typeface="Arial"/>
              </a:rPr>
              <a:t>Hajar Homayouni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i="1" strike="noStrike" spc="-1">
                <a:solidFill>
                  <a:srgbClr val="FFFFFF"/>
                </a:solidFill>
                <a:latin typeface="Calibri Light"/>
                <a:ea typeface="Arial"/>
              </a:rPr>
              <a:t>Hajar.Homayouni@colostate.edu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Light"/>
                <a:ea typeface="Arial"/>
              </a:rPr>
              <a:t>September 14, 2020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1078200" y="17640"/>
            <a:ext cx="10058040" cy="680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was the surprise in your research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if the input data is encrypted?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was the most critical anomaly your tool detected?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-Notion of completeness for constraints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is your hypothesis?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-how many level of hierarchy your constraints can explain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-why ml?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-deterministic methods do not scale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-how scalable is your approach?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-difference between anomalous, faulty, intrusion,...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can be done next?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 What are the other ML approaches for time series/regular data and why you chose these? TCN, HTM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-Autocorrelation finds linear associations between the past values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-How many GPUs you used?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-What was the constraints your approach could find?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-Different concepts: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--fraud detection, intrusion detection vs anomaly detection. Can our approach detect those?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fraud and intrusion are attacks that cause anomalies</a:t>
            </a:r>
          </a:p>
          <a:p>
            <a:pPr marL="91440" indent="-91080">
              <a:lnSpc>
                <a:spcPct val="12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900" b="0" strike="noStrike" spc="-1">
                <a:solidFill>
                  <a:srgbClr val="404040"/>
                </a:solidFill>
                <a:latin typeface="Calibri"/>
              </a:rPr>
              <a:t>-Why do you call it framework</a:t>
            </a:r>
          </a:p>
        </p:txBody>
      </p:sp>
      <p:sp>
        <p:nvSpPr>
          <p:cNvPr id="237" name="TextShape 2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962D097-EEF0-422B-834E-1362C6F8F6F6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10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52">
                <a:solidFill>
                  <a:srgbClr val="404040"/>
                </a:solidFill>
                <a:latin typeface="Calibri Light"/>
              </a:rPr>
              <a:t>Sequence Data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Sequence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(time series) dataset  is a sequence of -dimensional records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where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marL="230040" indent="-229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is a record 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marL="230040" indent="-2296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is  attribute of  record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6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38FB64-8163-472B-A660-66E454F9ADE9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2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082640" y="3941280"/>
            <a:ext cx="3126240" cy="572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90" b="0" strike="noStrike" spc="-1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1590" b="0" u="sng" strike="noStrike" spc="-1">
                <a:solidFill>
                  <a:srgbClr val="000000"/>
                </a:solidFill>
                <a:uFillTx/>
                <a:latin typeface="Calibri"/>
              </a:rPr>
              <a:t>univariate</a:t>
            </a:r>
            <a:r>
              <a:rPr lang="en-US" sz="1590" b="0" strike="noStrike" spc="-1">
                <a:solidFill>
                  <a:srgbClr val="000000"/>
                </a:solidFill>
                <a:latin typeface="Calibri"/>
              </a:rPr>
              <a:t> time series</a:t>
            </a:r>
            <a:endParaRPr lang="en-US" sz="159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90" b="0" strike="noStrike" spc="-1">
                <a:solidFill>
                  <a:srgbClr val="000000"/>
                </a:solidFill>
                <a:latin typeface="Calibri"/>
              </a:rPr>
              <a:t> for </a:t>
            </a:r>
            <a:r>
              <a:rPr lang="en-US" sz="1590" b="0" u="sng" strike="noStrike" spc="-1">
                <a:solidFill>
                  <a:srgbClr val="000000"/>
                </a:solidFill>
                <a:uFillTx/>
                <a:latin typeface="Calibri"/>
              </a:rPr>
              <a:t>multivariate</a:t>
            </a:r>
            <a:r>
              <a:rPr lang="en-US" sz="1590" b="0" strike="noStrike" spc="-1">
                <a:solidFill>
                  <a:srgbClr val="000000"/>
                </a:solidFill>
                <a:latin typeface="Calibri"/>
              </a:rPr>
              <a:t> time series</a:t>
            </a:r>
            <a:endParaRPr lang="en-US" sz="1590" b="0" strike="noStrike" spc="-1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158560" y="2709000"/>
            <a:ext cx="8050320" cy="638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climate dataset that contains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wind speed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snow depth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temperature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over time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9" name="Picture 12" descr="Local weather"/>
          <p:cNvPicPr/>
          <p:nvPr/>
        </p:nvPicPr>
        <p:blipFill>
          <a:blip r:embed="rId2"/>
          <a:stretch/>
        </p:blipFill>
        <p:spPr>
          <a:xfrm>
            <a:off x="1673280" y="2675880"/>
            <a:ext cx="442440" cy="4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52">
                <a:solidFill>
                  <a:srgbClr val="404040"/>
                </a:solidFill>
                <a:latin typeface="Calibri Light"/>
              </a:rPr>
              <a:t>Different Anomalies in Sequence Data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1453320" y="186408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2D050"/>
              </a:buClr>
              <a:buSzPct val="80000"/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Anomalous records: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Given a time series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an anomalous record is one that its observed value is significantly different from expected value of  at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92D050"/>
              </a:buClr>
              <a:buSzPct val="80000"/>
              <a:buFont typeface="Wingdings" charset="2"/>
              <a:buChar char="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Anomalous sequences: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Given a set of time series , an anomalous sequence  is one whose behavior is significantly different from majority of time series in 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4FF5665-01DA-4BB0-85F8-92B6F0D5EBCC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3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721160" y="2862720"/>
            <a:ext cx="9507600" cy="63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An infant patient record with a weight value outside a specific range must be reported as anomalous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4" name="Picture 5"/>
          <p:cNvPicPr/>
          <p:nvPr/>
        </p:nvPicPr>
        <p:blipFill>
          <a:blip r:embed="rId2"/>
          <a:stretch/>
        </p:blipFill>
        <p:spPr>
          <a:xfrm>
            <a:off x="1097280" y="2834640"/>
            <a:ext cx="564120" cy="425880"/>
          </a:xfrm>
          <a:prstGeom prst="rect">
            <a:avLst/>
          </a:prstGeom>
          <a:ln>
            <a:noFill/>
          </a:ln>
        </p:spPr>
      </p:pic>
      <p:sp>
        <p:nvSpPr>
          <p:cNvPr id="185" name="CustomShape 5"/>
          <p:cNvSpPr/>
          <p:nvPr/>
        </p:nvSpPr>
        <p:spPr>
          <a:xfrm>
            <a:off x="1721160" y="4697640"/>
            <a:ext cx="9507600" cy="639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change in upward trend for number of cars passing every second at an intersection from 6 to 7 am on weekdays must be reported as anomalous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6" name="Picture 2" descr="Intersection, junction, light, signal, traffic icon"/>
          <p:cNvPicPr/>
          <p:nvPr/>
        </p:nvPicPr>
        <p:blipFill>
          <a:blip r:embed="rId3"/>
          <a:stretch/>
        </p:blipFill>
        <p:spPr>
          <a:xfrm>
            <a:off x="1189440" y="4788360"/>
            <a:ext cx="471960" cy="47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55120" y="18000"/>
            <a:ext cx="11083320" cy="611640"/>
          </a:xfrm>
          <a:prstGeom prst="rect">
            <a:avLst/>
          </a:prstGeom>
          <a:noFill/>
          <a:ln>
            <a:noFill/>
          </a:ln>
        </p:spPr>
        <p:txBody>
          <a:bodyPr lIns="80640" tIns="80640" rIns="80640" bIns="806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30" b="0" strike="noStrike" spc="-1">
                <a:solidFill>
                  <a:srgbClr val="1E4D2B"/>
                </a:solidFill>
                <a:latin typeface="Calibri"/>
                <a:ea typeface="Arial"/>
              </a:rPr>
              <a:t>Existing Data Quality Test Approaches for Time Series</a:t>
            </a:r>
            <a:endParaRPr lang="en-US" sz="2830" b="0" strike="noStrike" spc="-1">
              <a:solidFill>
                <a:srgbClr val="59595B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025320" y="630000"/>
            <a:ext cx="1669320" cy="65232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Anomaly Detection </a:t>
            </a:r>
            <a:endParaRPr lang="en-US" sz="124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in </a:t>
            </a:r>
            <a:endParaRPr lang="en-US" sz="124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Time-series Data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4217760" y="1453320"/>
            <a:ext cx="1895040" cy="503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Anomalous Record Detection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7791840" y="1453320"/>
            <a:ext cx="1993320" cy="50364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Anomalous Sequence Detection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541600" y="2193480"/>
            <a:ext cx="2053080" cy="5839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Time Series Modeling Techniques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5536080" y="2180160"/>
            <a:ext cx="2053080" cy="5839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Time Series Decomposition Techniques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1603080" y="3013560"/>
            <a:ext cx="1345320" cy="5839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Stochastic</a:t>
            </a:r>
            <a:endParaRPr lang="en-US" sz="124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Techniques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3911760" y="3013560"/>
            <a:ext cx="1365840" cy="5839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Machine Learning</a:t>
            </a:r>
            <a:endParaRPr lang="en-US" sz="124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Techniques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195" name="CustomShape 9"/>
          <p:cNvSpPr/>
          <p:nvPr/>
        </p:nvSpPr>
        <p:spPr>
          <a:xfrm rot="10800000">
            <a:off x="146069" y="4113360"/>
            <a:ext cx="994109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Autoregressive </a:t>
            </a:r>
            <a:endParaRPr lang="en-US" sz="12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Models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6" name="CustomShape 10"/>
          <p:cNvSpPr/>
          <p:nvPr/>
        </p:nvSpPr>
        <p:spPr>
          <a:xfrm rot="10800000">
            <a:off x="1240104" y="4113360"/>
            <a:ext cx="733055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Moving Average </a:t>
            </a:r>
            <a:endParaRPr lang="en-US" sz="12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Models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 rot="10800000">
            <a:off x="2026800" y="411336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ARIMA</a:t>
            </a:r>
            <a:endParaRPr lang="en-US" sz="124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Models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198" name="CustomShape 12"/>
          <p:cNvSpPr/>
          <p:nvPr/>
        </p:nvSpPr>
        <p:spPr>
          <a:xfrm rot="10800000">
            <a:off x="3328560" y="411336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MLPs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 rot="10800000">
            <a:off x="3932640" y="411336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SANN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 rot="10800000">
            <a:off x="4536720" y="411336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LSTM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 rot="10800000">
            <a:off x="5140799" y="4113360"/>
            <a:ext cx="573749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SVM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 rot="10800000">
            <a:off x="6287400" y="287874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STL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 rot="10800000">
            <a:off x="8659439" y="2285100"/>
            <a:ext cx="73331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Clustering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 rot="10800000">
            <a:off x="9467529" y="2302020"/>
            <a:ext cx="910189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Autoencoder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 rot="10800000">
            <a:off x="10452498" y="2302019"/>
            <a:ext cx="967614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LSTM-Autoencoder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206" name="CustomShape 20"/>
          <p:cNvSpPr/>
          <p:nvPr/>
        </p:nvSpPr>
        <p:spPr>
          <a:xfrm flipH="1">
            <a:off x="5164560" y="1282680"/>
            <a:ext cx="1694520" cy="17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1"/>
          <p:cNvSpPr/>
          <p:nvPr/>
        </p:nvSpPr>
        <p:spPr>
          <a:xfrm>
            <a:off x="6860160" y="1282680"/>
            <a:ext cx="1927800" cy="170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2"/>
          <p:cNvSpPr/>
          <p:nvPr/>
        </p:nvSpPr>
        <p:spPr>
          <a:xfrm flipH="1">
            <a:off x="3567600" y="1957320"/>
            <a:ext cx="159660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3"/>
          <p:cNvSpPr/>
          <p:nvPr/>
        </p:nvSpPr>
        <p:spPr>
          <a:xfrm>
            <a:off x="5165280" y="1957320"/>
            <a:ext cx="1397160" cy="22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4"/>
          <p:cNvSpPr/>
          <p:nvPr/>
        </p:nvSpPr>
        <p:spPr>
          <a:xfrm>
            <a:off x="8788320" y="1957320"/>
            <a:ext cx="220340" cy="3277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5"/>
          <p:cNvSpPr/>
          <p:nvPr/>
        </p:nvSpPr>
        <p:spPr>
          <a:xfrm>
            <a:off x="8788680" y="1957320"/>
            <a:ext cx="1026720" cy="3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6"/>
          <p:cNvSpPr/>
          <p:nvPr/>
        </p:nvSpPr>
        <p:spPr>
          <a:xfrm>
            <a:off x="8788680" y="1957320"/>
            <a:ext cx="2225880" cy="3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7"/>
          <p:cNvSpPr/>
          <p:nvPr/>
        </p:nvSpPr>
        <p:spPr>
          <a:xfrm flipH="1">
            <a:off x="2275200" y="2777760"/>
            <a:ext cx="129204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28"/>
          <p:cNvSpPr/>
          <p:nvPr/>
        </p:nvSpPr>
        <p:spPr>
          <a:xfrm>
            <a:off x="3568320" y="2777760"/>
            <a:ext cx="1026360" cy="235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29"/>
          <p:cNvSpPr/>
          <p:nvPr/>
        </p:nvSpPr>
        <p:spPr>
          <a:xfrm flipH="1">
            <a:off x="6562080" y="2764800"/>
            <a:ext cx="360" cy="1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0"/>
          <p:cNvSpPr/>
          <p:nvPr/>
        </p:nvSpPr>
        <p:spPr>
          <a:xfrm flipH="1">
            <a:off x="629280" y="3598200"/>
            <a:ext cx="164520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1"/>
          <p:cNvSpPr/>
          <p:nvPr/>
        </p:nvSpPr>
        <p:spPr>
          <a:xfrm flipH="1">
            <a:off x="1697400" y="3598200"/>
            <a:ext cx="57708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32"/>
          <p:cNvSpPr/>
          <p:nvPr/>
        </p:nvSpPr>
        <p:spPr>
          <a:xfrm>
            <a:off x="2275920" y="3598200"/>
            <a:ext cx="2628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3"/>
          <p:cNvSpPr/>
          <p:nvPr/>
        </p:nvSpPr>
        <p:spPr>
          <a:xfrm flipH="1">
            <a:off x="3603960" y="3598200"/>
            <a:ext cx="99072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4"/>
          <p:cNvSpPr/>
          <p:nvPr/>
        </p:nvSpPr>
        <p:spPr>
          <a:xfrm flipH="1">
            <a:off x="4208040" y="3598200"/>
            <a:ext cx="38664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5"/>
          <p:cNvSpPr/>
          <p:nvPr/>
        </p:nvSpPr>
        <p:spPr>
          <a:xfrm>
            <a:off x="4595040" y="3598200"/>
            <a:ext cx="21672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36"/>
          <p:cNvSpPr/>
          <p:nvPr/>
        </p:nvSpPr>
        <p:spPr>
          <a:xfrm>
            <a:off x="4595040" y="3598200"/>
            <a:ext cx="82080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37"/>
          <p:cNvSpPr/>
          <p:nvPr/>
        </p:nvSpPr>
        <p:spPr>
          <a:xfrm rot="10800000">
            <a:off x="5744880" y="411336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HTM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24" name="CustomShape 38"/>
          <p:cNvSpPr/>
          <p:nvPr/>
        </p:nvSpPr>
        <p:spPr>
          <a:xfrm rot="10800000">
            <a:off x="2630520" y="4113360"/>
            <a:ext cx="534961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 dirty="0">
                <a:solidFill>
                  <a:srgbClr val="59595B"/>
                </a:solidFill>
                <a:latin typeface="Arial"/>
              </a:rPr>
              <a:t>HW</a:t>
            </a:r>
            <a:endParaRPr lang="en-US" sz="1240" b="0" strike="noStrike" spc="-1" dirty="0">
              <a:latin typeface="Arial"/>
            </a:endParaRPr>
          </a:p>
        </p:txBody>
      </p:sp>
      <p:sp>
        <p:nvSpPr>
          <p:cNvPr id="225" name="CustomShape 39"/>
          <p:cNvSpPr/>
          <p:nvPr/>
        </p:nvSpPr>
        <p:spPr>
          <a:xfrm>
            <a:off x="4595040" y="3598200"/>
            <a:ext cx="142488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8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6" name="CustomShape 40"/>
          <p:cNvSpPr/>
          <p:nvPr/>
        </p:nvSpPr>
        <p:spPr>
          <a:xfrm>
            <a:off x="2275920" y="3598200"/>
            <a:ext cx="629640" cy="51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8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7" name="CustomShape 41"/>
          <p:cNvSpPr/>
          <p:nvPr/>
        </p:nvSpPr>
        <p:spPr>
          <a:xfrm rot="10800000">
            <a:off x="8023690" y="2285100"/>
            <a:ext cx="550440" cy="1186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vert270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40" b="0" strike="noStrike" spc="-1">
                <a:solidFill>
                  <a:srgbClr val="59595B"/>
                </a:solidFill>
                <a:latin typeface="Arial"/>
              </a:rPr>
              <a:t>TCN</a:t>
            </a:r>
            <a:endParaRPr lang="en-US" sz="1240" b="0" strike="noStrike" spc="-1">
              <a:latin typeface="Arial"/>
            </a:endParaRPr>
          </a:p>
        </p:txBody>
      </p:sp>
      <p:sp>
        <p:nvSpPr>
          <p:cNvPr id="228" name="CustomShape 42"/>
          <p:cNvSpPr/>
          <p:nvPr/>
        </p:nvSpPr>
        <p:spPr>
          <a:xfrm flipH="1">
            <a:off x="8338680" y="1957320"/>
            <a:ext cx="449280" cy="3274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575758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12243-A541-482E-BF2F-2467EACF94B2}"/>
              </a:ext>
            </a:extLst>
          </p:cNvPr>
          <p:cNvSpPr/>
          <p:nvPr/>
        </p:nvSpPr>
        <p:spPr>
          <a:xfrm>
            <a:off x="146070" y="4113000"/>
            <a:ext cx="990720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D304E4-8502-47F0-8D43-504D1F3C763C}"/>
              </a:ext>
            </a:extLst>
          </p:cNvPr>
          <p:cNvSpPr/>
          <p:nvPr/>
        </p:nvSpPr>
        <p:spPr>
          <a:xfrm>
            <a:off x="1246585" y="4113000"/>
            <a:ext cx="726575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9F0C4-0760-4F97-A671-01F828574E79}"/>
              </a:ext>
            </a:extLst>
          </p:cNvPr>
          <p:cNvSpPr/>
          <p:nvPr/>
        </p:nvSpPr>
        <p:spPr>
          <a:xfrm>
            <a:off x="2026439" y="4113000"/>
            <a:ext cx="544321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82F18-D13F-4DF3-9522-F9819BE06EC6}"/>
              </a:ext>
            </a:extLst>
          </p:cNvPr>
          <p:cNvSpPr/>
          <p:nvPr/>
        </p:nvSpPr>
        <p:spPr>
          <a:xfrm>
            <a:off x="2639879" y="4113000"/>
            <a:ext cx="534961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08B6E-2DED-48CB-A927-2D97A6BC31DF}"/>
              </a:ext>
            </a:extLst>
          </p:cNvPr>
          <p:cNvSpPr/>
          <p:nvPr/>
        </p:nvSpPr>
        <p:spPr>
          <a:xfrm>
            <a:off x="6283799" y="2878380"/>
            <a:ext cx="554041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57D7A-BF7C-4918-92C4-99392554E570}"/>
              </a:ext>
            </a:extLst>
          </p:cNvPr>
          <p:cNvSpPr/>
          <p:nvPr/>
        </p:nvSpPr>
        <p:spPr>
          <a:xfrm>
            <a:off x="3313709" y="4104000"/>
            <a:ext cx="534961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08BE9-0598-42B7-B06A-D445DFBEB87D}"/>
              </a:ext>
            </a:extLst>
          </p:cNvPr>
          <p:cNvSpPr/>
          <p:nvPr/>
        </p:nvSpPr>
        <p:spPr>
          <a:xfrm>
            <a:off x="5141159" y="4104000"/>
            <a:ext cx="534961" cy="118728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D84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52">
                <a:solidFill>
                  <a:srgbClr val="404040"/>
                </a:solidFill>
                <a:latin typeface="Calibri Light"/>
              </a:rPr>
              <a:t>Datasets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Datasets with both known and injected anomalies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345960" indent="-34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SzPct val="8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Multivariate NASA Shuttle dataset from UCI ML repository (58,000 records and 8 attributes)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345960" indent="-34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SzPct val="80000"/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Univariate Yahoo Synthetic Servers datasets (1,420 records and 1 attribute)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Dataset with real-world anomalies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345960" indent="-3456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SzPct val="80000"/>
              <a:buFont typeface="Wingdings" charset="2"/>
              <a:buChar char="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Multivariate Energy data from CSU Energy Institute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638640" lvl="1" indent="-345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1,048,575 records and 2 attributes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 marL="638640" lvl="1" indent="-3456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99CB38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0.05% previously known anomalies</a:t>
            </a: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1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610420E-619A-4DBF-B469-FCA0FF17CA4A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5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48D-9FDB-432F-AC60-BFB176DB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Quick Comparison on Yahoo A2 Benchmark Dataset – 100 Time Series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869BF9-5D56-404C-9952-7E52C0015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99104"/>
              </p:ext>
            </p:extLst>
          </p:nvPr>
        </p:nvGraphicFramePr>
        <p:xfrm>
          <a:off x="1097281" y="1737000"/>
          <a:ext cx="10058040" cy="4584779"/>
        </p:xfrm>
        <a:graphic>
          <a:graphicData uri="http://schemas.openxmlformats.org/drawingml/2006/table">
            <a:tbl>
              <a:tblPr firstRow="1" bandRow="1"/>
              <a:tblGrid>
                <a:gridCol w="1902461">
                  <a:extLst>
                    <a:ext uri="{9D8B030D-6E8A-4147-A177-3AD203B41FA5}">
                      <a16:colId xmlns:a16="http://schemas.microsoft.com/office/drawing/2014/main" val="549638599"/>
                    </a:ext>
                  </a:extLst>
                </a:gridCol>
                <a:gridCol w="1447117">
                  <a:extLst>
                    <a:ext uri="{9D8B030D-6E8A-4147-A177-3AD203B41FA5}">
                      <a16:colId xmlns:a16="http://schemas.microsoft.com/office/drawing/2014/main" val="388096317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2056048235"/>
                    </a:ext>
                  </a:extLst>
                </a:gridCol>
                <a:gridCol w="1674789">
                  <a:extLst>
                    <a:ext uri="{9D8B030D-6E8A-4147-A177-3AD203B41FA5}">
                      <a16:colId xmlns:a16="http://schemas.microsoft.com/office/drawing/2014/main" val="2653049669"/>
                    </a:ext>
                  </a:extLst>
                </a:gridCol>
                <a:gridCol w="1679442">
                  <a:extLst>
                    <a:ext uri="{9D8B030D-6E8A-4147-A177-3AD203B41FA5}">
                      <a16:colId xmlns:a16="http://schemas.microsoft.com/office/drawing/2014/main" val="2807278400"/>
                    </a:ext>
                  </a:extLst>
                </a:gridCol>
                <a:gridCol w="1679442">
                  <a:extLst>
                    <a:ext uri="{9D8B030D-6E8A-4147-A177-3AD203B41FA5}">
                      <a16:colId xmlns:a16="http://schemas.microsoft.com/office/drawing/2014/main" val="3910885709"/>
                    </a:ext>
                  </a:extLst>
                </a:gridCol>
              </a:tblGrid>
              <a:tr h="85536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Metric\Model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HW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0887"/>
                  </a:ext>
                </a:extLst>
              </a:tr>
              <a:tr h="85536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Avg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0.5962 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0.1957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0.7922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0.7615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0.75792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12776"/>
                  </a:ext>
                </a:extLst>
              </a:tr>
              <a:tr h="85536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Avg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0.8214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0.9422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0.7251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0.82706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885085"/>
                  </a:ext>
                </a:extLst>
              </a:tr>
              <a:tr h="90670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Avg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0.5763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0.7036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0.7672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1(I’m checking this 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</a:rPr>
                        <a:t>0.7836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50477"/>
                  </a:ext>
                </a:extLst>
              </a:tr>
              <a:tr h="1111976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07min:01.409s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07min:01.409s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07min:01.409s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01min:44s</a:t>
                      </a:r>
                      <a:endParaRPr lang="en-US" sz="1800" b="0" i="0" u="none" strike="noStrike" kern="1200" cap="none" dirty="0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>
                          <a:latin typeface="Liberation Sans" pitchFamily="34"/>
                        </a:defRPr>
                      </a:pPr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latin typeface="Liberation Sans" pitchFamily="34"/>
                          <a:ea typeface="Noto Sans CJK SC" pitchFamily="2"/>
                          <a:cs typeface="Lohit Devanagari" pitchFamily="2"/>
                        </a:rPr>
                        <a:t>1hr:20min:06sec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5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99F-AE39-464C-9A74-05704370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New STL API – manual threshold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5A207F-C949-4F88-9057-914A4673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47022"/>
              </p:ext>
            </p:extLst>
          </p:nvPr>
        </p:nvGraphicFramePr>
        <p:xfrm>
          <a:off x="1097280" y="2119488"/>
          <a:ext cx="9931965" cy="35454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10655">
                  <a:extLst>
                    <a:ext uri="{9D8B030D-6E8A-4147-A177-3AD203B41FA5}">
                      <a16:colId xmlns:a16="http://schemas.microsoft.com/office/drawing/2014/main" val="3939864593"/>
                    </a:ext>
                  </a:extLst>
                </a:gridCol>
                <a:gridCol w="3310655">
                  <a:extLst>
                    <a:ext uri="{9D8B030D-6E8A-4147-A177-3AD203B41FA5}">
                      <a16:colId xmlns:a16="http://schemas.microsoft.com/office/drawing/2014/main" val="88453552"/>
                    </a:ext>
                  </a:extLst>
                </a:gridCol>
                <a:gridCol w="3310655">
                  <a:extLst>
                    <a:ext uri="{9D8B030D-6E8A-4147-A177-3AD203B41FA5}">
                      <a16:colId xmlns:a16="http://schemas.microsoft.com/office/drawing/2014/main" val="30573148"/>
                    </a:ext>
                  </a:extLst>
                </a:gridCol>
              </a:tblGrid>
              <a:tr h="709084">
                <a:tc>
                  <a:txBody>
                    <a:bodyPr/>
                    <a:lstStyle/>
                    <a:p>
                      <a:r>
                        <a:rPr lang="en-US" dirty="0"/>
                        <a:t>Across 50 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Seasonal_decompose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647773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306811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5115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77934"/>
                  </a:ext>
                </a:extLst>
              </a:tr>
              <a:tr h="709084">
                <a:tc>
                  <a:txBody>
                    <a:bodyPr/>
                    <a:lstStyle/>
                    <a:p>
                      <a:r>
                        <a:rPr lang="en-US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21.748s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43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spc="-52">
                <a:solidFill>
                  <a:srgbClr val="404040"/>
                </a:solidFill>
                <a:latin typeface="Calibri Light"/>
              </a:rPr>
              <a:t>Mutation Analysis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99CB38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Injects mutants as faulty records or sequences that mimic typical anomalies in time-series data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0B55CDE-60F6-4C8C-8573-352A3E70499D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8</a:t>
            </a:fld>
            <a:endParaRPr lang="en-US" sz="1050" b="0" strike="noStrike" spc="-1">
              <a:latin typeface="Times New Roman"/>
            </a:endParaRPr>
          </a:p>
        </p:txBody>
      </p:sp>
      <p:graphicFrame>
        <p:nvGraphicFramePr>
          <p:cNvPr id="235" name="Table 4"/>
          <p:cNvGraphicFramePr/>
          <p:nvPr/>
        </p:nvGraphicFramePr>
        <p:xfrm>
          <a:off x="1500840" y="2480400"/>
          <a:ext cx="9250920" cy="3224520"/>
        </p:xfrm>
        <a:graphic>
          <a:graphicData uri="http://schemas.openxmlformats.org/drawingml/2006/table">
            <a:tbl>
              <a:tblPr/>
              <a:tblGrid>
                <a:gridCol w="20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Mutation Operator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𝑀</a:t>
                      </a:r>
                      <a:r>
                        <a:rPr lang="en-US" sz="1600" b="0" strike="noStrike" spc="-1" baseline="-2500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–Add noise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Adds random noise to an attribute of randomly selected records from entire dataset.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𝑀</a:t>
                      </a:r>
                      <a:r>
                        <a:rPr lang="en-US" sz="1600" b="0" strike="noStrike" spc="-1" baseline="-2500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–Horizontal shift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Shifts attribute values of records in a subset of records along time axis.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𝑀</a:t>
                      </a:r>
                      <a:r>
                        <a:rPr lang="en-US" sz="1600" b="0" strike="noStrike" spc="-1" baseline="-2500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–Vertical shift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Adds a random value to all attribute values in a subset of records.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𝑀</a:t>
                      </a:r>
                      <a:r>
                        <a:rPr lang="en-US" sz="1600" b="0" strike="noStrike" spc="-1" baseline="-2500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–Re-scale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Multiplies all the attribute values in a subset of records with a random number.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𝑀</a:t>
                      </a:r>
                      <a:r>
                        <a:rPr lang="en-US" sz="1600" b="0" strike="noStrike" spc="-1" baseline="-2500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–Add dense noise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Changes all attribute values in a subset of records to randomly selected values.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354F12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4177</TotalTime>
  <Words>651</Words>
  <Application>Microsoft Office PowerPoint</Application>
  <PresentationFormat>Widescreen</PresentationFormat>
  <Paragraphs>147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Liberation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Comparison on Yahoo A2 Benchmark Dataset – 100 Time Series</vt:lpstr>
      <vt:lpstr>New STL API – manual threshold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Homayouni,Hajar</dc:creator>
  <dc:description/>
  <cp:lastModifiedBy>Mehrotra,Sanket</cp:lastModifiedBy>
  <cp:revision>654</cp:revision>
  <dcterms:created xsi:type="dcterms:W3CDTF">2020-09-01T15:56:38Z</dcterms:created>
  <dcterms:modified xsi:type="dcterms:W3CDTF">2020-10-23T18:46:02Z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0x01010090E691CFF701344A8CBCB08EF1D2F777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