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6" r:id="rId3"/>
    <p:sldId id="268" r:id="rId4"/>
    <p:sldId id="263" r:id="rId5"/>
    <p:sldId id="264" r:id="rId6"/>
    <p:sldId id="265" r:id="rId7"/>
    <p:sldId id="261" r:id="rId8"/>
    <p:sldId id="257" r:id="rId9"/>
    <p:sldId id="258" r:id="rId1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238C490-6FC5-45BF-8602-39B36D2FA802}"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BD65F8-B7E5-41C1-9BA0-CEDC377D583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a:extLst>
              <a:ext uri="{FF2B5EF4-FFF2-40B4-BE49-F238E27FC236}">
                <a16:creationId xmlns:a16="http://schemas.microsoft.com/office/drawing/2014/main" id="{04ADBA07-3006-462D-B668-D7C6479A1BCD}"/>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a:extLst>
              <a:ext uri="{FF2B5EF4-FFF2-40B4-BE49-F238E27FC236}">
                <a16:creationId xmlns:a16="http://schemas.microsoft.com/office/drawing/2014/main" id="{129E9A1E-738D-4FFA-A52B-18F60C7E76C7}"/>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a:extLst>
              <a:ext uri="{FF2B5EF4-FFF2-40B4-BE49-F238E27FC236}">
                <a16:creationId xmlns:a16="http://schemas.microsoft.com/office/drawing/2014/main" id="{6DE33350-E431-4C1E-8CBE-C9CEEC6D2810}"/>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E4579A6-1786-4E39-984D-A4764BFDB028}"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496378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9C1CE-5485-40D8-8071-2676BA46A931}"/>
              </a:ext>
            </a:extLst>
          </p:cNvPr>
          <p:cNvSpPr>
            <a:spLocks noGrp="1" noRot="1" noChangeAspect="1"/>
          </p:cNvSpPr>
          <p:nvPr>
            <p:ph type="sldImg" idx="2"/>
          </p:nvPr>
        </p:nvSpPr>
        <p:spPr>
          <a:xfrm>
            <a:off x="533520" y="764280"/>
            <a:ext cx="6704640" cy="3771360"/>
          </a:xfrm>
          <a:prstGeom prst="rect">
            <a:avLst/>
          </a:prstGeom>
          <a:noFill/>
          <a:ln>
            <a:noFill/>
            <a:prstDash val="solid"/>
          </a:ln>
        </p:spPr>
      </p:sp>
      <p:sp>
        <p:nvSpPr>
          <p:cNvPr id="3" name="Notes Placeholder 2">
            <a:extLst>
              <a:ext uri="{FF2B5EF4-FFF2-40B4-BE49-F238E27FC236}">
                <a16:creationId xmlns:a16="http://schemas.microsoft.com/office/drawing/2014/main" id="{C2DE85CA-833E-412A-9210-6438654E2877}"/>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294D3B08-BE80-4736-92F7-387CA526AC25}"/>
              </a:ext>
            </a:extLst>
          </p:cNvPr>
          <p:cNvSpPr txBox="1">
            <a:spLocks noGrp="1"/>
          </p:cNvSpPr>
          <p:nvPr>
            <p:ph type="hdr" sz="quarter"/>
          </p:nvPr>
        </p:nvSpPr>
        <p:spPr>
          <a:xfrm>
            <a:off x="0" y="0"/>
            <a:ext cx="3372840" cy="50256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57E8661-AB3A-4BF3-8B33-B8CBC9599201}"/>
              </a:ext>
            </a:extLst>
          </p:cNvPr>
          <p:cNvSpPr txBox="1">
            <a:spLocks noGrp="1"/>
          </p:cNvSpPr>
          <p:nvPr>
            <p:ph type="dt" idx="1"/>
          </p:nvPr>
        </p:nvSpPr>
        <p:spPr>
          <a:xfrm>
            <a:off x="4399200" y="0"/>
            <a:ext cx="3372840" cy="50256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BB2B5C6A-E659-4709-8D3A-6992FF4C965B}"/>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D77FE57B-49B0-4538-B664-7C57AAA7AC8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F66218EC-A103-4DD6-90A4-132BA2ED3C36}" type="slidenum">
              <a:t>‹#›</a:t>
            </a:fld>
            <a:endParaRPr lang="en-US"/>
          </a:p>
        </p:txBody>
      </p:sp>
    </p:spTree>
    <p:extLst>
      <p:ext uri="{BB962C8B-B14F-4D97-AF65-F5344CB8AC3E}">
        <p14:creationId xmlns:p14="http://schemas.microsoft.com/office/powerpoint/2010/main" val="6840950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1</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2</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extLst>
      <p:ext uri="{BB962C8B-B14F-4D97-AF65-F5344CB8AC3E}">
        <p14:creationId xmlns:p14="http://schemas.microsoft.com/office/powerpoint/2010/main" val="116721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3</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extLst>
      <p:ext uri="{BB962C8B-B14F-4D97-AF65-F5344CB8AC3E}">
        <p14:creationId xmlns:p14="http://schemas.microsoft.com/office/powerpoint/2010/main" val="214206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CED16D-CF4F-4218-B9C9-BBA1781ECDFA}"/>
              </a:ext>
            </a:extLst>
          </p:cNvPr>
          <p:cNvSpPr txBox="1">
            <a:spLocks noGrp="1"/>
          </p:cNvSpPr>
          <p:nvPr>
            <p:ph type="sldNum" sz="quarter" idx="5"/>
          </p:nvPr>
        </p:nvSpPr>
        <p:spPr>
          <a:ln/>
        </p:spPr>
        <p:txBody>
          <a:bodyPr vert="horz" lIns="0" tIns="0" rIns="0" bIns="0" anchor="b" anchorCtr="0">
            <a:noAutofit/>
          </a:bodyPr>
          <a:lstStyle/>
          <a:p>
            <a:pPr lvl="0"/>
            <a:fld id="{B1735628-FC1A-4F43-B44E-46B901F62798}" type="slidenum">
              <a:t>8</a:t>
            </a:fld>
            <a:endParaRPr lang="en-US"/>
          </a:p>
        </p:txBody>
      </p:sp>
      <p:sp>
        <p:nvSpPr>
          <p:cNvPr id="2" name="Slide Image Placeholder 1">
            <a:extLst>
              <a:ext uri="{FF2B5EF4-FFF2-40B4-BE49-F238E27FC236}">
                <a16:creationId xmlns:a16="http://schemas.microsoft.com/office/drawing/2014/main" id="{661B74C4-2C25-47EE-998B-98B745290F21}"/>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626635-1D72-4350-B76B-A137D65D9855}"/>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20FF-EA5C-486D-B8DF-699179DA6279}"/>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9C294-8149-42D0-9537-3C4FED702A6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37074-1C15-4ED7-ACAF-8E68868C6A1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2B65965-5B5F-4C5E-92CC-9D52458A5BA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91CDF0B-5E5E-48AF-BD1F-33F8091AE6BD}"/>
              </a:ext>
            </a:extLst>
          </p:cNvPr>
          <p:cNvSpPr>
            <a:spLocks noGrp="1"/>
          </p:cNvSpPr>
          <p:nvPr>
            <p:ph type="sldNum" sz="quarter" idx="12"/>
          </p:nvPr>
        </p:nvSpPr>
        <p:spPr/>
        <p:txBody>
          <a:bodyPr/>
          <a:lstStyle/>
          <a:p>
            <a:pPr lvl="0"/>
            <a:fld id="{D3385902-347B-4AA8-89A5-C5DAC2C27EBE}" type="slidenum">
              <a:t>‹#›</a:t>
            </a:fld>
            <a:endParaRPr lang="en-US"/>
          </a:p>
        </p:txBody>
      </p:sp>
    </p:spTree>
    <p:extLst>
      <p:ext uri="{BB962C8B-B14F-4D97-AF65-F5344CB8AC3E}">
        <p14:creationId xmlns:p14="http://schemas.microsoft.com/office/powerpoint/2010/main" val="95742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4471-8641-4D0F-B05F-6F54575BE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C6250-D5D0-4787-B90B-E996AEEF2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6F94D-1620-4C09-B022-7048766099F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5507E6-C628-48AC-9A70-7FFE3B5CCC6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F1E7A61-A464-42CD-9ED7-2086AB1BBEFE}"/>
              </a:ext>
            </a:extLst>
          </p:cNvPr>
          <p:cNvSpPr>
            <a:spLocks noGrp="1"/>
          </p:cNvSpPr>
          <p:nvPr>
            <p:ph type="sldNum" sz="quarter" idx="12"/>
          </p:nvPr>
        </p:nvSpPr>
        <p:spPr/>
        <p:txBody>
          <a:bodyPr/>
          <a:lstStyle/>
          <a:p>
            <a:pPr lvl="0"/>
            <a:fld id="{2E583539-7E08-46FA-BE7C-4E7704683179}" type="slidenum">
              <a:t>‹#›</a:t>
            </a:fld>
            <a:endParaRPr lang="en-US"/>
          </a:p>
        </p:txBody>
      </p:sp>
    </p:spTree>
    <p:extLst>
      <p:ext uri="{BB962C8B-B14F-4D97-AF65-F5344CB8AC3E}">
        <p14:creationId xmlns:p14="http://schemas.microsoft.com/office/powerpoint/2010/main" val="60109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C7CE8-369F-4530-BB5A-B07D80D483E2}"/>
              </a:ext>
            </a:extLst>
          </p:cNvPr>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79804-3C10-4F26-828F-824E6E057787}"/>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18652-753E-4DAA-88F5-014140363AE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D713E89-8E83-4486-B293-2D7275C97B3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F8D6E35-21FD-48CC-8E06-04A683C61217}"/>
              </a:ext>
            </a:extLst>
          </p:cNvPr>
          <p:cNvSpPr>
            <a:spLocks noGrp="1"/>
          </p:cNvSpPr>
          <p:nvPr>
            <p:ph type="sldNum" sz="quarter" idx="12"/>
          </p:nvPr>
        </p:nvSpPr>
        <p:spPr/>
        <p:txBody>
          <a:bodyPr/>
          <a:lstStyle/>
          <a:p>
            <a:pPr lvl="0"/>
            <a:fld id="{DEB74E82-EED1-4189-9BCE-2BEF8C225BEB}" type="slidenum">
              <a:t>‹#›</a:t>
            </a:fld>
            <a:endParaRPr lang="en-US"/>
          </a:p>
        </p:txBody>
      </p:sp>
    </p:spTree>
    <p:extLst>
      <p:ext uri="{BB962C8B-B14F-4D97-AF65-F5344CB8AC3E}">
        <p14:creationId xmlns:p14="http://schemas.microsoft.com/office/powerpoint/2010/main" val="308942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ABE6-7F55-4785-8495-3DEA01B41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A9C5A-5FF4-4731-A7E2-78EB448A3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CCCA7-7D54-4E3D-A930-51B34309379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C1D68D-947A-40A5-AC26-726E6ED5392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2DF4D63-9264-452D-9756-DC2997287D07}"/>
              </a:ext>
            </a:extLst>
          </p:cNvPr>
          <p:cNvSpPr>
            <a:spLocks noGrp="1"/>
          </p:cNvSpPr>
          <p:nvPr>
            <p:ph type="sldNum" sz="quarter" idx="12"/>
          </p:nvPr>
        </p:nvSpPr>
        <p:spPr/>
        <p:txBody>
          <a:bodyPr/>
          <a:lstStyle/>
          <a:p>
            <a:pPr lvl="0"/>
            <a:fld id="{CF776B2D-D9FE-4EAE-A691-FA4AF814025F}" type="slidenum">
              <a:t>‹#›</a:t>
            </a:fld>
            <a:endParaRPr lang="en-US"/>
          </a:p>
        </p:txBody>
      </p:sp>
    </p:spTree>
    <p:extLst>
      <p:ext uri="{BB962C8B-B14F-4D97-AF65-F5344CB8AC3E}">
        <p14:creationId xmlns:p14="http://schemas.microsoft.com/office/powerpoint/2010/main" val="1042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7B2-AA81-4B5D-962F-6CBCB2EB5091}"/>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B7C6-3458-4A21-9E3A-3223804DBB0F}"/>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EF903-0EF9-4540-A1CB-0F4EDBB7A8C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9A77A85-6C0F-4D38-977B-C5F5C61D4C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A87FE8C-41BF-49B5-852C-EE127EA9F103}"/>
              </a:ext>
            </a:extLst>
          </p:cNvPr>
          <p:cNvSpPr>
            <a:spLocks noGrp="1"/>
          </p:cNvSpPr>
          <p:nvPr>
            <p:ph type="sldNum" sz="quarter" idx="12"/>
          </p:nvPr>
        </p:nvSpPr>
        <p:spPr/>
        <p:txBody>
          <a:bodyPr/>
          <a:lstStyle/>
          <a:p>
            <a:pPr lvl="0"/>
            <a:fld id="{890988ED-7E87-4150-B346-B77D4635F7DC}" type="slidenum">
              <a:t>‹#›</a:t>
            </a:fld>
            <a:endParaRPr lang="en-US"/>
          </a:p>
        </p:txBody>
      </p:sp>
    </p:spTree>
    <p:extLst>
      <p:ext uri="{BB962C8B-B14F-4D97-AF65-F5344CB8AC3E}">
        <p14:creationId xmlns:p14="http://schemas.microsoft.com/office/powerpoint/2010/main" val="244766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5554-FFB6-425A-ADF7-F68C31C2D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C1A75-9675-4AAC-80C2-17B1DC1C53CD}"/>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B619A-9B66-449C-9CAA-DD04E59D62C7}"/>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2E67F-7BBF-4CD3-A05D-2DEECA211A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8E754A8-378C-48CF-9E4E-BA191467619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4EB721B-E235-4024-B862-590557289DA2}"/>
              </a:ext>
            </a:extLst>
          </p:cNvPr>
          <p:cNvSpPr>
            <a:spLocks noGrp="1"/>
          </p:cNvSpPr>
          <p:nvPr>
            <p:ph type="sldNum" sz="quarter" idx="12"/>
          </p:nvPr>
        </p:nvSpPr>
        <p:spPr/>
        <p:txBody>
          <a:bodyPr/>
          <a:lstStyle/>
          <a:p>
            <a:pPr lvl="0"/>
            <a:fld id="{8597EE4E-D146-4E14-AD6F-777309E9F1B3}" type="slidenum">
              <a:t>‹#›</a:t>
            </a:fld>
            <a:endParaRPr lang="en-US"/>
          </a:p>
        </p:txBody>
      </p:sp>
    </p:spTree>
    <p:extLst>
      <p:ext uri="{BB962C8B-B14F-4D97-AF65-F5344CB8AC3E}">
        <p14:creationId xmlns:p14="http://schemas.microsoft.com/office/powerpoint/2010/main" val="199636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4BAF-290B-41E7-B50C-216D9FDF498C}"/>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45D47-45F7-4BB9-9DA2-40903A105D8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B229C-39A2-4DE5-940E-3972E5B85FF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67ED7-B35E-4D5F-90FA-765CD99EBD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D336-BDC1-43D9-9F25-F8A5DF548E76}"/>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9B2F1-88D9-4ECE-A216-00F13E3C17F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1AE13502-0E23-4512-BA93-10859E4448E0}"/>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41BBCE99-AB25-4851-8910-79BB4D0E0D1B}"/>
              </a:ext>
            </a:extLst>
          </p:cNvPr>
          <p:cNvSpPr>
            <a:spLocks noGrp="1"/>
          </p:cNvSpPr>
          <p:nvPr>
            <p:ph type="sldNum" sz="quarter" idx="12"/>
          </p:nvPr>
        </p:nvSpPr>
        <p:spPr/>
        <p:txBody>
          <a:bodyPr/>
          <a:lstStyle/>
          <a:p>
            <a:pPr lvl="0"/>
            <a:fld id="{77E35EB7-D017-419F-82C3-9B16934D3923}" type="slidenum">
              <a:t>‹#›</a:t>
            </a:fld>
            <a:endParaRPr lang="en-US"/>
          </a:p>
        </p:txBody>
      </p:sp>
    </p:spTree>
    <p:extLst>
      <p:ext uri="{BB962C8B-B14F-4D97-AF65-F5344CB8AC3E}">
        <p14:creationId xmlns:p14="http://schemas.microsoft.com/office/powerpoint/2010/main" val="349569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F2D1-18B8-48DC-8173-31225CB657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5E8F4-EA88-4A3F-BE50-1FFC4F7BDF2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DB5002F-8372-4728-8B27-45E2A3E8ACD5}"/>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36B8430D-E3FA-4B60-BF9E-C515FDB76B86}"/>
              </a:ext>
            </a:extLst>
          </p:cNvPr>
          <p:cNvSpPr>
            <a:spLocks noGrp="1"/>
          </p:cNvSpPr>
          <p:nvPr>
            <p:ph type="sldNum" sz="quarter" idx="12"/>
          </p:nvPr>
        </p:nvSpPr>
        <p:spPr/>
        <p:txBody>
          <a:bodyPr/>
          <a:lstStyle/>
          <a:p>
            <a:pPr lvl="0"/>
            <a:fld id="{BC4DFCC5-1994-4E3A-A9B1-1DC021FD2106}" type="slidenum">
              <a:t>‹#›</a:t>
            </a:fld>
            <a:endParaRPr lang="en-US"/>
          </a:p>
        </p:txBody>
      </p:sp>
    </p:spTree>
    <p:extLst>
      <p:ext uri="{BB962C8B-B14F-4D97-AF65-F5344CB8AC3E}">
        <p14:creationId xmlns:p14="http://schemas.microsoft.com/office/powerpoint/2010/main" val="291129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0DA0F-B6C7-41D0-BDF8-4B22E17764A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6E81057-FA54-4408-AD1E-242B13787312}"/>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07EC22A-F26F-4455-AA82-688EC06E4733}"/>
              </a:ext>
            </a:extLst>
          </p:cNvPr>
          <p:cNvSpPr>
            <a:spLocks noGrp="1"/>
          </p:cNvSpPr>
          <p:nvPr>
            <p:ph type="sldNum" sz="quarter" idx="12"/>
          </p:nvPr>
        </p:nvSpPr>
        <p:spPr/>
        <p:txBody>
          <a:bodyPr/>
          <a:lstStyle/>
          <a:p>
            <a:pPr lvl="0"/>
            <a:fld id="{3DB98B6B-4CAB-4B46-B5D5-CD7BDC4BE768}" type="slidenum">
              <a:t>‹#›</a:t>
            </a:fld>
            <a:endParaRPr lang="en-US"/>
          </a:p>
        </p:txBody>
      </p:sp>
    </p:spTree>
    <p:extLst>
      <p:ext uri="{BB962C8B-B14F-4D97-AF65-F5344CB8AC3E}">
        <p14:creationId xmlns:p14="http://schemas.microsoft.com/office/powerpoint/2010/main" val="4008536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B48C-7586-4B5F-B3E4-063DC459A78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1F9D5-3454-4DCA-B83C-AF96D8369A6C}"/>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957B9-3F5A-42D1-ACD5-FC9E5DC6101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C74DA-50D6-49CF-ACE5-0B2B4038113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0FE8234-C401-4D5D-874D-4063BB60E54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37BD105-779C-4ABF-A613-21B3FC1B4735}"/>
              </a:ext>
            </a:extLst>
          </p:cNvPr>
          <p:cNvSpPr>
            <a:spLocks noGrp="1"/>
          </p:cNvSpPr>
          <p:nvPr>
            <p:ph type="sldNum" sz="quarter" idx="12"/>
          </p:nvPr>
        </p:nvSpPr>
        <p:spPr/>
        <p:txBody>
          <a:bodyPr/>
          <a:lstStyle/>
          <a:p>
            <a:pPr lvl="0"/>
            <a:fld id="{3149BEBA-2F39-4228-98D3-5E267CFE38D5}" type="slidenum">
              <a:t>‹#›</a:t>
            </a:fld>
            <a:endParaRPr lang="en-US"/>
          </a:p>
        </p:txBody>
      </p:sp>
    </p:spTree>
    <p:extLst>
      <p:ext uri="{BB962C8B-B14F-4D97-AF65-F5344CB8AC3E}">
        <p14:creationId xmlns:p14="http://schemas.microsoft.com/office/powerpoint/2010/main" val="32833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C7A4-A7FB-466E-BDC9-3AD41B32491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C3703-CE13-40AD-AE13-23420EBDEFD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2D487-B643-4755-95DA-42B246BB9F8D}"/>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19BB1-7FC1-445A-926E-3FB66A052B5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F08D8FC-8BE3-4EBC-A22D-4756587F3A1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D784592-5559-43C2-8EC0-F83725584948}"/>
              </a:ext>
            </a:extLst>
          </p:cNvPr>
          <p:cNvSpPr>
            <a:spLocks noGrp="1"/>
          </p:cNvSpPr>
          <p:nvPr>
            <p:ph type="sldNum" sz="quarter" idx="12"/>
          </p:nvPr>
        </p:nvSpPr>
        <p:spPr/>
        <p:txBody>
          <a:bodyPr/>
          <a:lstStyle/>
          <a:p>
            <a:pPr lvl="0"/>
            <a:fld id="{7647FAEC-5BF1-47FE-825C-BC4D379F6F69}" type="slidenum">
              <a:t>‹#›</a:t>
            </a:fld>
            <a:endParaRPr lang="en-US"/>
          </a:p>
        </p:txBody>
      </p:sp>
    </p:spTree>
    <p:extLst>
      <p:ext uri="{BB962C8B-B14F-4D97-AF65-F5344CB8AC3E}">
        <p14:creationId xmlns:p14="http://schemas.microsoft.com/office/powerpoint/2010/main" val="421234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F94F4-0D85-4774-A2F4-CEA0E6D6DCF5}"/>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6A94BDA-EF96-4632-8059-8B38D875E19B}"/>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66B67-9B06-4560-93C2-90613C0EDA9B}"/>
              </a:ext>
            </a:extLst>
          </p:cNvPr>
          <p:cNvSpPr txBox="1">
            <a:spLocks noGrp="1"/>
          </p:cNvSpPr>
          <p:nvPr>
            <p:ph type="dt" sz="half" idx="2"/>
          </p:nvPr>
        </p:nvSpPr>
        <p:spPr>
          <a:xfrm>
            <a:off x="503999" y="5165280"/>
            <a:ext cx="2348280" cy="39060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998CA78F-4247-4399-871E-69353EAF2849}"/>
              </a:ext>
            </a:extLst>
          </p:cNvPr>
          <p:cNvSpPr txBox="1">
            <a:spLocks noGrp="1"/>
          </p:cNvSpPr>
          <p:nvPr>
            <p:ph type="ftr" sz="quarter" idx="3"/>
          </p:nvPr>
        </p:nvSpPr>
        <p:spPr>
          <a:xfrm>
            <a:off x="3447360" y="5165280"/>
            <a:ext cx="3195000" cy="39060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55F4DAFE-38B2-4687-BF07-999EC18C644D}"/>
              </a:ext>
            </a:extLst>
          </p:cNvPr>
          <p:cNvSpPr txBox="1">
            <a:spLocks noGrp="1"/>
          </p:cNvSpPr>
          <p:nvPr>
            <p:ph type="sldNum" sz="quarter" idx="4"/>
          </p:nvPr>
        </p:nvSpPr>
        <p:spPr>
          <a:xfrm>
            <a:off x="7227360" y="5165280"/>
            <a:ext cx="2348280" cy="39060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92258F9B-FB32-456B-9D31-7DD154FC0E3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Yahoo A2 Benchmark Dataset – 100 Time Series</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725930836"/>
              </p:ext>
            </p:extLst>
          </p:nvPr>
        </p:nvGraphicFramePr>
        <p:xfrm>
          <a:off x="410214" y="891136"/>
          <a:ext cx="9035444" cy="4739224"/>
        </p:xfrm>
        <a:graphic>
          <a:graphicData uri="http://schemas.openxmlformats.org/drawingml/2006/table">
            <a:tbl>
              <a:tblPr firstRow="1" bandRow="1">
                <a:tableStyleId>{E238C490-6FC5-45BF-8602-39B36D2FA802}</a:tableStyleId>
              </a:tblPr>
              <a:tblGrid>
                <a:gridCol w="1709039">
                  <a:extLst>
                    <a:ext uri="{9D8B030D-6E8A-4147-A177-3AD203B41FA5}">
                      <a16:colId xmlns:a16="http://schemas.microsoft.com/office/drawing/2014/main" val="549638599"/>
                    </a:ext>
                  </a:extLst>
                </a:gridCol>
                <a:gridCol w="1299989">
                  <a:extLst>
                    <a:ext uri="{9D8B030D-6E8A-4147-A177-3AD203B41FA5}">
                      <a16:colId xmlns:a16="http://schemas.microsoft.com/office/drawing/2014/main" val="388096317"/>
                    </a:ext>
                  </a:extLst>
                </a:gridCol>
                <a:gridCol w="1504514">
                  <a:extLst>
                    <a:ext uri="{9D8B030D-6E8A-4147-A177-3AD203B41FA5}">
                      <a16:colId xmlns:a16="http://schemas.microsoft.com/office/drawing/2014/main" val="2056048235"/>
                    </a:ext>
                  </a:extLst>
                </a:gridCol>
                <a:gridCol w="1504514">
                  <a:extLst>
                    <a:ext uri="{9D8B030D-6E8A-4147-A177-3AD203B41FA5}">
                      <a16:colId xmlns:a16="http://schemas.microsoft.com/office/drawing/2014/main" val="2653049669"/>
                    </a:ext>
                  </a:extLst>
                </a:gridCol>
                <a:gridCol w="1508694">
                  <a:extLst>
                    <a:ext uri="{9D8B030D-6E8A-4147-A177-3AD203B41FA5}">
                      <a16:colId xmlns:a16="http://schemas.microsoft.com/office/drawing/2014/main" val="2807278400"/>
                    </a:ext>
                  </a:extLst>
                </a:gridCol>
                <a:gridCol w="1508694">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0.5962 </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0.1957</a:t>
                      </a:r>
                      <a:endParaRPr lang="en-US" sz="1800" b="0" i="0" u="none" strike="noStrike" kern="1200" cap="none" dirty="0">
                        <a:ln>
                          <a:noFill/>
                        </a:ln>
                        <a:latin typeface="Liberation Sans" pitchFamily="18"/>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0.7922</a:t>
                      </a:r>
                    </a:p>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0.7615</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0.75792</a:t>
                      </a: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0.8214</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0.1632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0.9422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0.7251</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0.82706</a:t>
                      </a: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0.5763</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0.7036</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0.7672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1(I’m checking this out)</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0.7836</a:t>
                      </a: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01min:44s</a:t>
                      </a: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1hr:20min:06sec</a:t>
                      </a:r>
                    </a:p>
                  </a:txBody>
                  <a:tcPr/>
                </a:tc>
                <a:extLst>
                  <a:ext uri="{0D108BD9-81ED-4DB2-BD59-A6C34878D82A}">
                    <a16:rowId xmlns:a16="http://schemas.microsoft.com/office/drawing/2014/main" val="36900841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Yahoo A3 Benchmark Dataset – 100 Time Series</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2488951530"/>
              </p:ext>
            </p:extLst>
          </p:nvPr>
        </p:nvGraphicFramePr>
        <p:xfrm>
          <a:off x="410214" y="891136"/>
          <a:ext cx="9035444" cy="4503429"/>
        </p:xfrm>
        <a:graphic>
          <a:graphicData uri="http://schemas.openxmlformats.org/drawingml/2006/table">
            <a:tbl>
              <a:tblPr firstRow="1" bandRow="1">
                <a:tableStyleId>{E238C490-6FC5-45BF-8602-39B36D2FA802}</a:tableStyleId>
              </a:tblPr>
              <a:tblGrid>
                <a:gridCol w="1709039">
                  <a:extLst>
                    <a:ext uri="{9D8B030D-6E8A-4147-A177-3AD203B41FA5}">
                      <a16:colId xmlns:a16="http://schemas.microsoft.com/office/drawing/2014/main" val="549638599"/>
                    </a:ext>
                  </a:extLst>
                </a:gridCol>
                <a:gridCol w="1299989">
                  <a:extLst>
                    <a:ext uri="{9D8B030D-6E8A-4147-A177-3AD203B41FA5}">
                      <a16:colId xmlns:a16="http://schemas.microsoft.com/office/drawing/2014/main" val="388096317"/>
                    </a:ext>
                  </a:extLst>
                </a:gridCol>
                <a:gridCol w="1504514">
                  <a:extLst>
                    <a:ext uri="{9D8B030D-6E8A-4147-A177-3AD203B41FA5}">
                      <a16:colId xmlns:a16="http://schemas.microsoft.com/office/drawing/2014/main" val="2056048235"/>
                    </a:ext>
                  </a:extLst>
                </a:gridCol>
                <a:gridCol w="1504514">
                  <a:extLst>
                    <a:ext uri="{9D8B030D-6E8A-4147-A177-3AD203B41FA5}">
                      <a16:colId xmlns:a16="http://schemas.microsoft.com/office/drawing/2014/main" val="2653049669"/>
                    </a:ext>
                  </a:extLst>
                </a:gridCol>
                <a:gridCol w="1508694">
                  <a:extLst>
                    <a:ext uri="{9D8B030D-6E8A-4147-A177-3AD203B41FA5}">
                      <a16:colId xmlns:a16="http://schemas.microsoft.com/office/drawing/2014/main" val="2807278400"/>
                    </a:ext>
                  </a:extLst>
                </a:gridCol>
                <a:gridCol w="1508694">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3690084186"/>
                  </a:ext>
                </a:extLst>
              </a:tr>
            </a:tbl>
          </a:graphicData>
        </a:graphic>
      </p:graphicFrame>
    </p:spTree>
    <p:extLst>
      <p:ext uri="{BB962C8B-B14F-4D97-AF65-F5344CB8AC3E}">
        <p14:creationId xmlns:p14="http://schemas.microsoft.com/office/powerpoint/2010/main" val="421583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Yahoo A4 Benchmark Dataset – 100 Time Series</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nvGraphicFramePr>
        <p:xfrm>
          <a:off x="410214" y="891136"/>
          <a:ext cx="9035444" cy="4503429"/>
        </p:xfrm>
        <a:graphic>
          <a:graphicData uri="http://schemas.openxmlformats.org/drawingml/2006/table">
            <a:tbl>
              <a:tblPr firstRow="1" bandRow="1">
                <a:tableStyleId>{E238C490-6FC5-45BF-8602-39B36D2FA802}</a:tableStyleId>
              </a:tblPr>
              <a:tblGrid>
                <a:gridCol w="1709039">
                  <a:extLst>
                    <a:ext uri="{9D8B030D-6E8A-4147-A177-3AD203B41FA5}">
                      <a16:colId xmlns:a16="http://schemas.microsoft.com/office/drawing/2014/main" val="549638599"/>
                    </a:ext>
                  </a:extLst>
                </a:gridCol>
                <a:gridCol w="1299989">
                  <a:extLst>
                    <a:ext uri="{9D8B030D-6E8A-4147-A177-3AD203B41FA5}">
                      <a16:colId xmlns:a16="http://schemas.microsoft.com/office/drawing/2014/main" val="388096317"/>
                    </a:ext>
                  </a:extLst>
                </a:gridCol>
                <a:gridCol w="1504514">
                  <a:extLst>
                    <a:ext uri="{9D8B030D-6E8A-4147-A177-3AD203B41FA5}">
                      <a16:colId xmlns:a16="http://schemas.microsoft.com/office/drawing/2014/main" val="2056048235"/>
                    </a:ext>
                  </a:extLst>
                </a:gridCol>
                <a:gridCol w="1504514">
                  <a:extLst>
                    <a:ext uri="{9D8B030D-6E8A-4147-A177-3AD203B41FA5}">
                      <a16:colId xmlns:a16="http://schemas.microsoft.com/office/drawing/2014/main" val="2653049669"/>
                    </a:ext>
                  </a:extLst>
                </a:gridCol>
                <a:gridCol w="1508694">
                  <a:extLst>
                    <a:ext uri="{9D8B030D-6E8A-4147-A177-3AD203B41FA5}">
                      <a16:colId xmlns:a16="http://schemas.microsoft.com/office/drawing/2014/main" val="2807278400"/>
                    </a:ext>
                  </a:extLst>
                </a:gridCol>
                <a:gridCol w="1508694">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3690084186"/>
                  </a:ext>
                </a:extLst>
              </a:tr>
            </a:tbl>
          </a:graphicData>
        </a:graphic>
      </p:graphicFrame>
    </p:spTree>
    <p:extLst>
      <p:ext uri="{BB962C8B-B14F-4D97-AF65-F5344CB8AC3E}">
        <p14:creationId xmlns:p14="http://schemas.microsoft.com/office/powerpoint/2010/main" val="352914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651085660"/>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0.6495</a:t>
                      </a:r>
                    </a:p>
                  </a:txBody>
                  <a:tcPr/>
                </a:tc>
                <a:tc>
                  <a:txBody>
                    <a:bodyPr/>
                    <a:lstStyle/>
                    <a:p>
                      <a:pPr algn="ctr"/>
                      <a:r>
                        <a:rPr lang="en-US" dirty="0"/>
                        <a:t>0.5588</a:t>
                      </a:r>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1</a:t>
                      </a:r>
                    </a:p>
                  </a:txBody>
                  <a:tcPr/>
                </a:tc>
                <a:tc>
                  <a:txBody>
                    <a:bodyPr/>
                    <a:lstStyle/>
                    <a:p>
                      <a:pPr algn="ctr"/>
                      <a:r>
                        <a:rPr lang="en-US" dirty="0"/>
                        <a:t>0.9944</a:t>
                      </a:r>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0.7068</a:t>
                      </a:r>
                    </a:p>
                  </a:txBody>
                  <a:tcPr/>
                </a:tc>
                <a:tc>
                  <a:txBody>
                    <a:bodyPr/>
                    <a:lstStyle/>
                    <a:p>
                      <a:pPr algn="ctr"/>
                      <a:r>
                        <a:rPr lang="en-US" dirty="0"/>
                        <a:t>0.6069</a:t>
                      </a:r>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78s</a:t>
                      </a:r>
                    </a:p>
                  </a:txBody>
                  <a:tcPr/>
                </a:tc>
                <a:tc>
                  <a:txBody>
                    <a:bodyPr/>
                    <a:lstStyle/>
                    <a:p>
                      <a:pPr algn="ctr"/>
                      <a:r>
                        <a:rPr lang="en-US" dirty="0"/>
                        <a:t>7m:28s</a:t>
                      </a:r>
                    </a:p>
                  </a:txBody>
                  <a:tcPr/>
                </a:tc>
                <a:extLst>
                  <a:ext uri="{0D108BD9-81ED-4DB2-BD59-A6C34878D82A}">
                    <a16:rowId xmlns:a16="http://schemas.microsoft.com/office/drawing/2014/main" val="14402245"/>
                  </a:ext>
                </a:extLst>
              </a:tr>
            </a:tbl>
          </a:graphicData>
        </a:graphic>
      </p:graphicFrame>
      <p:sp>
        <p:nvSpPr>
          <p:cNvPr id="2" name="TextBox 1">
            <a:extLst>
              <a:ext uri="{FF2B5EF4-FFF2-40B4-BE49-F238E27FC236}">
                <a16:creationId xmlns:a16="http://schemas.microsoft.com/office/drawing/2014/main" id="{3672D049-FA6C-4FF7-A825-423DCA6831F6}"/>
              </a:ext>
            </a:extLst>
          </p:cNvPr>
          <p:cNvSpPr txBox="1"/>
          <p:nvPr/>
        </p:nvSpPr>
        <p:spPr>
          <a:xfrm>
            <a:off x="633046" y="140677"/>
            <a:ext cx="8002951" cy="523220"/>
          </a:xfrm>
          <a:prstGeom prst="rect">
            <a:avLst/>
          </a:prstGeom>
          <a:noFill/>
        </p:spPr>
        <p:txBody>
          <a:bodyPr wrap="square" rtlCol="0">
            <a:spAutoFit/>
          </a:bodyPr>
          <a:lstStyle/>
          <a:p>
            <a:r>
              <a:rPr lang="en-US" sz="2800" dirty="0"/>
              <a:t>STL Comparison for A2 (Stdzed,2 std dev threshold)</a:t>
            </a:r>
          </a:p>
        </p:txBody>
      </p:sp>
    </p:spTree>
    <p:extLst>
      <p:ext uri="{BB962C8B-B14F-4D97-AF65-F5344CB8AC3E}">
        <p14:creationId xmlns:p14="http://schemas.microsoft.com/office/powerpoint/2010/main" val="237810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2261079554"/>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0.6252</a:t>
                      </a:r>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0.4939</a:t>
                      </a:r>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0.4925</a:t>
                      </a:r>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1m:28s</a:t>
                      </a:r>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2" name="TextBox 1">
            <a:extLst>
              <a:ext uri="{FF2B5EF4-FFF2-40B4-BE49-F238E27FC236}">
                <a16:creationId xmlns:a16="http://schemas.microsoft.com/office/drawing/2014/main" id="{0CE0530C-C5BA-4C2F-BA50-0E3A7B32CF99}"/>
              </a:ext>
            </a:extLst>
          </p:cNvPr>
          <p:cNvSpPr txBox="1"/>
          <p:nvPr/>
        </p:nvSpPr>
        <p:spPr>
          <a:xfrm>
            <a:off x="1008185" y="140677"/>
            <a:ext cx="7627812" cy="523220"/>
          </a:xfrm>
          <a:prstGeom prst="rect">
            <a:avLst/>
          </a:prstGeom>
          <a:noFill/>
        </p:spPr>
        <p:txBody>
          <a:bodyPr wrap="square" rtlCol="0">
            <a:spAutoFit/>
          </a:bodyPr>
          <a:lstStyle/>
          <a:p>
            <a:r>
              <a:rPr lang="en-US" sz="2800" dirty="0"/>
              <a:t>STL Comparison for A3 (Stdzed,2 std dev threshold)</a:t>
            </a:r>
          </a:p>
        </p:txBody>
      </p:sp>
    </p:spTree>
    <p:extLst>
      <p:ext uri="{BB962C8B-B14F-4D97-AF65-F5344CB8AC3E}">
        <p14:creationId xmlns:p14="http://schemas.microsoft.com/office/powerpoint/2010/main" val="12096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3744019025"/>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0.4821</a:t>
                      </a:r>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0.8379</a:t>
                      </a:r>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0.5354</a:t>
                      </a:r>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1m:20s</a:t>
                      </a:r>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6" name="TextBox 5">
            <a:extLst>
              <a:ext uri="{FF2B5EF4-FFF2-40B4-BE49-F238E27FC236}">
                <a16:creationId xmlns:a16="http://schemas.microsoft.com/office/drawing/2014/main" id="{67203080-D80D-4342-BD87-9E9A8409BCFC}"/>
              </a:ext>
            </a:extLst>
          </p:cNvPr>
          <p:cNvSpPr txBox="1"/>
          <p:nvPr/>
        </p:nvSpPr>
        <p:spPr>
          <a:xfrm>
            <a:off x="1008185" y="140677"/>
            <a:ext cx="7627812" cy="523220"/>
          </a:xfrm>
          <a:prstGeom prst="rect">
            <a:avLst/>
          </a:prstGeom>
          <a:noFill/>
        </p:spPr>
        <p:txBody>
          <a:bodyPr wrap="square" rtlCol="0">
            <a:spAutoFit/>
          </a:bodyPr>
          <a:lstStyle/>
          <a:p>
            <a:r>
              <a:rPr lang="en-US" sz="2800" dirty="0"/>
              <a:t>STL Comparison for A4 (Stdzed,2 std dev threshold)</a:t>
            </a:r>
          </a:p>
        </p:txBody>
      </p:sp>
    </p:spTree>
    <p:extLst>
      <p:ext uri="{BB962C8B-B14F-4D97-AF65-F5344CB8AC3E}">
        <p14:creationId xmlns:p14="http://schemas.microsoft.com/office/powerpoint/2010/main" val="21101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547041478"/>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6" name="TextBox 5">
            <a:extLst>
              <a:ext uri="{FF2B5EF4-FFF2-40B4-BE49-F238E27FC236}">
                <a16:creationId xmlns:a16="http://schemas.microsoft.com/office/drawing/2014/main" id="{9C2F50DE-7537-4510-ACA0-AAF779F281A0}"/>
              </a:ext>
            </a:extLst>
          </p:cNvPr>
          <p:cNvSpPr txBox="1"/>
          <p:nvPr/>
        </p:nvSpPr>
        <p:spPr>
          <a:xfrm>
            <a:off x="1609969" y="140677"/>
            <a:ext cx="7026028" cy="523220"/>
          </a:xfrm>
          <a:prstGeom prst="rect">
            <a:avLst/>
          </a:prstGeom>
          <a:noFill/>
        </p:spPr>
        <p:txBody>
          <a:bodyPr wrap="square" rtlCol="0">
            <a:spAutoFit/>
          </a:bodyPr>
          <a:lstStyle/>
          <a:p>
            <a:r>
              <a:rPr lang="en-US" sz="2800" dirty="0"/>
              <a:t>STL Comparison for A1</a:t>
            </a:r>
          </a:p>
        </p:txBody>
      </p:sp>
    </p:spTree>
    <p:extLst>
      <p:ext uri="{BB962C8B-B14F-4D97-AF65-F5344CB8AC3E}">
        <p14:creationId xmlns:p14="http://schemas.microsoft.com/office/powerpoint/2010/main" val="110415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74C-A71C-40A6-BF8D-EF41DA01BFC7}"/>
              </a:ext>
            </a:extLst>
          </p:cNvPr>
          <p:cNvSpPr txBox="1">
            <a:spLocks noGrp="1"/>
          </p:cNvSpPr>
          <p:nvPr>
            <p:ph type="title" idx="4294967295"/>
          </p:nvPr>
        </p:nvSpPr>
        <p:spPr/>
        <p:txBody>
          <a:bodyPr vert="horz"/>
          <a:lstStyle/>
          <a:p>
            <a:pPr lvl="0"/>
            <a:r>
              <a:rPr lang="en-US"/>
              <a:t>Threshold Detection</a:t>
            </a:r>
          </a:p>
        </p:txBody>
      </p:sp>
      <p:sp>
        <p:nvSpPr>
          <p:cNvPr id="3" name="Text Placeholder 2">
            <a:extLst>
              <a:ext uri="{FF2B5EF4-FFF2-40B4-BE49-F238E27FC236}">
                <a16:creationId xmlns:a16="http://schemas.microsoft.com/office/drawing/2014/main" id="{7FE5A60B-2F28-4903-85C2-1F6C823B14B0}"/>
              </a:ext>
            </a:extLst>
          </p:cNvPr>
          <p:cNvSpPr txBox="1">
            <a:spLocks noGrp="1"/>
          </p:cNvSpPr>
          <p:nvPr>
            <p:ph type="body" idx="4294967295"/>
          </p:nvPr>
        </p:nvSpPr>
        <p:spPr/>
        <p:txBody>
          <a:bodyPr vert="horz">
            <a:normAutofit fontScale="40000" lnSpcReduction="20000"/>
          </a:bodyPr>
          <a:lstStyle/>
          <a:p>
            <a:pPr lvl="0">
              <a:buSzPct val="45000"/>
              <a:buFont typeface="StarSymbol"/>
              <a:buChar char="●"/>
            </a:pPr>
            <a:r>
              <a:rPr lang="en-US"/>
              <a:t>In threshold-based algorithms, the more a calculated value exceeds a threshold, the more anomalous the event will seem. It should be noted that each threshold value has direct impact on false alarm.</a:t>
            </a:r>
          </a:p>
          <a:p>
            <a:pPr lvl="0">
              <a:buSzPct val="45000"/>
              <a:buFont typeface="StarSymbol"/>
              <a:buChar char="●"/>
            </a:pPr>
            <a:r>
              <a:rPr lang="en-US"/>
              <a:t> If the threshold value is set low, most of training data may generate false alarms (False Positive) and on the other hand, if the threshold value is set high, most of anomalous data may be passed without any alarm (False Negative).</a:t>
            </a:r>
          </a:p>
          <a:p>
            <a:pPr lvl="0">
              <a:buSzPct val="45000"/>
              <a:buFont typeface="StarSymbol"/>
              <a:buChar char="●"/>
            </a:pPr>
            <a:r>
              <a:rPr lang="en-US"/>
              <a:t>Threshold setting in anomaly detection systems can be classified in two cases:</a:t>
            </a:r>
          </a:p>
          <a:p>
            <a:pPr lvl="0">
              <a:buSzPct val="45000"/>
              <a:buFont typeface="StarSymbol"/>
              <a:buChar char="●"/>
            </a:pPr>
            <a:r>
              <a:rPr lang="en-US"/>
              <a:t>(1) fixed threshold setting [26], [27], and</a:t>
            </a:r>
          </a:p>
          <a:p>
            <a:pPr lvl="0">
              <a:buSzPct val="45000"/>
              <a:buFont typeface="StarSymbol"/>
              <a:buChar char="●"/>
            </a:pPr>
            <a:r>
              <a:rPr lang="en-US"/>
              <a:t>(2) adaptive threshold setting [28], [29].</a:t>
            </a:r>
          </a:p>
          <a:p>
            <a:pPr lvl="0">
              <a:buSzPct val="45000"/>
              <a:buFont typeface="StarSymbol"/>
              <a:buChar char="●"/>
            </a:pPr>
            <a:r>
              <a:rPr lang="en-US"/>
              <a:t>In the former, one threshold is determined in training phase and used for all future data in testing phase. However, in the latter, threshold is renewed during run time because the input behavior of the systems may be changed dynamically. In the context of embedded systems, fixed thresholds have been used in related works since most of these systems are utilized in some known specified conditions whose inputs' behaviors are pre-defined [6], [24]. Therefore, the fixed threshold setting is used in this work like previous works in embedded systems [6], [24].</a:t>
            </a:r>
          </a:p>
        </p:txBody>
      </p:sp>
      <p:sp>
        <p:nvSpPr>
          <p:cNvPr id="4" name="TextBox 3">
            <a:extLst>
              <a:ext uri="{FF2B5EF4-FFF2-40B4-BE49-F238E27FC236}">
                <a16:creationId xmlns:a16="http://schemas.microsoft.com/office/drawing/2014/main" id="{D24A9D26-EE2E-468D-A70D-5F6B2282E64A}"/>
              </a:ext>
            </a:extLst>
          </p:cNvPr>
          <p:cNvSpPr txBox="1"/>
          <p:nvPr/>
        </p:nvSpPr>
        <p:spPr>
          <a:xfrm>
            <a:off x="640080" y="5303520"/>
            <a:ext cx="84124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https://www.sciencedirect.com/science/article/pii/S0026269211002369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1AD07-F698-49D0-8108-F46DE368DA87}"/>
              </a:ext>
            </a:extLst>
          </p:cNvPr>
          <p:cNvPicPr>
            <a:picLocks noChangeAspect="1"/>
          </p:cNvPicPr>
          <p:nvPr/>
        </p:nvPicPr>
        <p:blipFill>
          <a:blip r:embed="rId2"/>
          <a:stretch>
            <a:fillRect/>
          </a:stretch>
        </p:blipFill>
        <p:spPr>
          <a:xfrm>
            <a:off x="1241413" y="1600728"/>
            <a:ext cx="7597798" cy="2469094"/>
          </a:xfrm>
          <a:prstGeom prst="rect">
            <a:avLst/>
          </a:prstGeom>
        </p:spPr>
      </p:pic>
    </p:spTree>
    <p:extLst>
      <p:ext uri="{BB962C8B-B14F-4D97-AF65-F5344CB8AC3E}">
        <p14:creationId xmlns:p14="http://schemas.microsoft.com/office/powerpoint/2010/main" val="2030928268"/>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4980</TotalTime>
  <Words>480</Words>
  <Application>Microsoft Office PowerPoint</Application>
  <PresentationFormat>Custom</PresentationFormat>
  <Paragraphs>113</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Liberation Sans</vt:lpstr>
      <vt:lpstr>Liberation Serif</vt:lpstr>
      <vt:lpstr>StarSymbol</vt:lpstr>
      <vt:lpstr>Default</vt:lpstr>
      <vt:lpstr>Quick Comparison on Yahoo A2 Benchmark Dataset – 100 Time Series</vt:lpstr>
      <vt:lpstr>Quick Comparison on Yahoo A3 Benchmark Dataset – 100 Time Series</vt:lpstr>
      <vt:lpstr>Quick Comparison on Yahoo A4 Benchmark Dataset – 100 Time Series</vt:lpstr>
      <vt:lpstr>PowerPoint Presentation</vt:lpstr>
      <vt:lpstr>PowerPoint Presentation</vt:lpstr>
      <vt:lpstr>PowerPoint Presentation</vt:lpstr>
      <vt:lpstr>PowerPoint Presentation</vt:lpstr>
      <vt:lpstr>Threshold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Comparison on Yahoo A2 Benchmark Dataset – 100 Time Series</dc:title>
  <dc:creator>SanketM</dc:creator>
  <cp:lastModifiedBy>Mehrotra,Sanket</cp:lastModifiedBy>
  <cp:revision>65</cp:revision>
  <dcterms:created xsi:type="dcterms:W3CDTF">2020-10-11T10:36:26Z</dcterms:created>
  <dcterms:modified xsi:type="dcterms:W3CDTF">2020-12-06T02:30:59Z</dcterms:modified>
</cp:coreProperties>
</file>