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4" r:id="rId27"/>
    <p:sldId id="286" r:id="rId28"/>
    <p:sldId id="288" r:id="rId29"/>
    <p:sldId id="281" r:id="rId30"/>
    <p:sldId id="282" r:id="rId31"/>
    <p:sldId id="28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127F7A3E-C2D9-43C2-9619-825E7CA48BF3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7761883-D42E-440F-BD14-1B967D4506F7}" type="slidenum">
              <a:rPr lang="en-US" sz="1200" b="0" strike="noStrike" spc="-1">
                <a:latin typeface="Times New Roman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23E5C73C-68DD-4560-9D7B-E9E51E649D5E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8/9/2020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4B03AA0-F087-4BF0-AE9F-43C46681A10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onda-ri.de/pubs/pdf/4015.pdf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svm.OneClassSVM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onda-ri.de/pubs/pdf/4015.pdf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anomaly.io/anomaly-detection-moving-median-decomposition/index.htm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data-science-in-your-pocket/preprocessing-for-time-series-forecasting-3a331dbfb9c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Time – Series Outlier Detection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8" name="Content Placeholder 3"/>
          <p:cNvPicPr/>
          <p:nvPr/>
        </p:nvPicPr>
        <p:blipFill>
          <a:blip r:embed="rId3"/>
          <a:stretch/>
        </p:blipFill>
        <p:spPr>
          <a:xfrm>
            <a:off x="4523400" y="1539000"/>
            <a:ext cx="7422120" cy="3779640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49" name="CustomShape 2"/>
          <p:cNvSpPr/>
          <p:nvPr/>
        </p:nvSpPr>
        <p:spPr>
          <a:xfrm>
            <a:off x="8531640" y="3610080"/>
            <a:ext cx="514440" cy="1010520"/>
          </a:xfrm>
          <a:prstGeom prst="rect">
            <a:avLst/>
          </a:prstGeom>
          <a:noFill/>
          <a:ln w="2844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4722840" y="4234320"/>
            <a:ext cx="514440" cy="1010520"/>
          </a:xfrm>
          <a:prstGeom prst="rect">
            <a:avLst/>
          </a:prstGeom>
          <a:noFill/>
          <a:ln w="2844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5180040" y="4234320"/>
            <a:ext cx="514440" cy="1010520"/>
          </a:xfrm>
          <a:prstGeom prst="rect">
            <a:avLst/>
          </a:prstGeom>
          <a:noFill/>
          <a:ln w="2844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5675040" y="4234320"/>
            <a:ext cx="514440" cy="1010520"/>
          </a:xfrm>
          <a:prstGeom prst="rect">
            <a:avLst/>
          </a:prstGeom>
          <a:noFill/>
          <a:ln w="2844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6"/>
          <p:cNvSpPr/>
          <p:nvPr/>
        </p:nvSpPr>
        <p:spPr>
          <a:xfrm>
            <a:off x="319680" y="1539000"/>
            <a:ext cx="3965400" cy="59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Read, Parse and understand data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Run mutation scripts on data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Extraction of TS features using py2R and R with oddstream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Implement Decomposition technique for anomalous record detection</a:t>
            </a:r>
            <a:endParaRPr lang="en-US" sz="16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STL [refs 78,79,80]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Apply implemented decomposition techniques for outlier record detection on mutated data.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Implement Stochastic TS Modelling techniques</a:t>
            </a:r>
            <a:endParaRPr lang="en-US" sz="16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AR [ref 68]</a:t>
            </a:r>
            <a:endParaRPr lang="en-US" sz="16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MA [ref 67, other internet refs]</a:t>
            </a:r>
            <a:endParaRPr lang="en-US" sz="16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ARIMA [same source as 68]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ED7D31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ED7D31"/>
                </a:solidFill>
                <a:latin typeface="Calibri"/>
              </a:rPr>
              <a:t>Apply implemented modelling techniques for outlier record detection on mutated data. 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ED7D31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ED7D31"/>
                </a:solidFill>
                <a:latin typeface="Calibri"/>
              </a:rPr>
              <a:t>Implement ML techniques for TS modelling</a:t>
            </a:r>
            <a:endParaRPr lang="en-US" sz="16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ED7D31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ED7D31"/>
                </a:solidFill>
                <a:latin typeface="Calibri"/>
              </a:rPr>
              <a:t>SVM[ref 67 + more]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4" name="CustomShape 7"/>
          <p:cNvSpPr/>
          <p:nvPr/>
        </p:nvSpPr>
        <p:spPr>
          <a:xfrm>
            <a:off x="7757280" y="4234320"/>
            <a:ext cx="514440" cy="1010520"/>
          </a:xfrm>
          <a:prstGeom prst="rect">
            <a:avLst/>
          </a:prstGeom>
          <a:noFill/>
          <a:ln w="2844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STL 15 Runs – F1 Score – Raw Data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5826960" y="1690560"/>
            <a:ext cx="29523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Average F1 =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 0.553396558151993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0" y="90000"/>
            <a:ext cx="36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5" name="Picture 4"/>
          <p:cNvPicPr/>
          <p:nvPr/>
        </p:nvPicPr>
        <p:blipFill>
          <a:blip r:embed="rId2"/>
          <a:stretch/>
        </p:blipFill>
        <p:spPr>
          <a:xfrm>
            <a:off x="838080" y="1690560"/>
            <a:ext cx="450216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STL 30 Runs - F1 Score – Raw Data 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7" name="Picture 2"/>
          <p:cNvPicPr/>
          <p:nvPr/>
        </p:nvPicPr>
        <p:blipFill>
          <a:blip r:embed="rId2"/>
          <a:stretch/>
        </p:blipFill>
        <p:spPr>
          <a:xfrm>
            <a:off x="1388520" y="1690560"/>
            <a:ext cx="4502160" cy="4350960"/>
          </a:xfrm>
          <a:prstGeom prst="rect">
            <a:avLst/>
          </a:prstGeom>
          <a:ln>
            <a:noFill/>
          </a:ln>
        </p:spPr>
      </p:pic>
      <p:sp>
        <p:nvSpPr>
          <p:cNvPr id="78" name="CustomShape 2"/>
          <p:cNvSpPr/>
          <p:nvPr/>
        </p:nvSpPr>
        <p:spPr>
          <a:xfrm>
            <a:off x="144000" y="167040"/>
            <a:ext cx="31680" cy="12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6443280" y="2137320"/>
            <a:ext cx="33915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Avg F1 -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0.36248695501582145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STL 100 Runs - F1 Score – Raw Data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745240" y="1542960"/>
            <a:ext cx="3033000" cy="109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Threshold- Manually set to 1000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Average F1 Value : 0.3312458093234123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82" name="Picture 3"/>
          <p:cNvPicPr/>
          <p:nvPr/>
        </p:nvPicPr>
        <p:blipFill>
          <a:blip r:embed="rId2"/>
          <a:stretch/>
        </p:blipFill>
        <p:spPr>
          <a:xfrm>
            <a:off x="838080" y="1815120"/>
            <a:ext cx="450216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STL 15 Runs - F1 Score – Standardized Data 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6661440" y="2183760"/>
            <a:ext cx="2730600" cy="19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Threshold : Manually set to 0.5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Avg F1: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0.8418413561076604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 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0" y="90000"/>
            <a:ext cx="36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4"/>
          <p:cNvSpPr/>
          <p:nvPr/>
        </p:nvSpPr>
        <p:spPr>
          <a:xfrm>
            <a:off x="0" y="90000"/>
            <a:ext cx="36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5"/>
          <p:cNvSpPr/>
          <p:nvPr/>
        </p:nvSpPr>
        <p:spPr>
          <a:xfrm>
            <a:off x="0" y="90000"/>
            <a:ext cx="36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8" name="Picture 10"/>
          <p:cNvPicPr/>
          <p:nvPr/>
        </p:nvPicPr>
        <p:blipFill>
          <a:blip r:embed="rId2"/>
          <a:stretch/>
        </p:blipFill>
        <p:spPr>
          <a:xfrm>
            <a:off x="1027800" y="1872000"/>
            <a:ext cx="450216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STL 30 Runs - F1 Score – Standardized Data 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6693480" y="2194560"/>
            <a:ext cx="27306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Avg F1: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0.7463039210124452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 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0" y="90000"/>
            <a:ext cx="36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4"/>
          <p:cNvSpPr/>
          <p:nvPr/>
        </p:nvSpPr>
        <p:spPr>
          <a:xfrm>
            <a:off x="0" y="90000"/>
            <a:ext cx="36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3" name="Picture 6"/>
          <p:cNvPicPr/>
          <p:nvPr/>
        </p:nvPicPr>
        <p:blipFill>
          <a:blip r:embed="rId2"/>
          <a:stretch/>
        </p:blipFill>
        <p:spPr>
          <a:xfrm>
            <a:off x="838080" y="1791000"/>
            <a:ext cx="450216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2"/>
          <p:cNvPicPr/>
          <p:nvPr/>
        </p:nvPicPr>
        <p:blipFill>
          <a:blip r:embed="rId2"/>
          <a:stretch/>
        </p:blipFill>
        <p:spPr>
          <a:xfrm>
            <a:off x="838080" y="1868040"/>
            <a:ext cx="4502160" cy="4350960"/>
          </a:xfrm>
          <a:prstGeom prst="rect">
            <a:avLst/>
          </a:prstGeom>
          <a:ln>
            <a:noFill/>
          </a:ln>
        </p:spPr>
      </p:pic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STL 100 Runs- F1 Score – Standardized Data 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6693480" y="2194560"/>
            <a:ext cx="27306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Avg F1: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0.7615574683059201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0" y="90000"/>
            <a:ext cx="36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Auto Regression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Auto Regression on Yahoo S5 Dataset</a:t>
            </a:r>
          </a:p>
          <a:p>
            <a:pPr marL="971640" lvl="1" indent="-514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Manual Threshold setting</a:t>
            </a:r>
          </a:p>
          <a:p>
            <a:pPr marL="971640" lvl="1" indent="-514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2 Std Deviations threshold</a:t>
            </a:r>
          </a:p>
          <a:p>
            <a:pPr marL="971640" lvl="1" indent="-514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IQR</a:t>
            </a:r>
          </a:p>
          <a:p>
            <a:pPr marL="971640" lvl="1" indent="-514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MAD</a:t>
            </a:r>
          </a:p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Auto Regression Parameters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Model trained on len(series) * 0.66, tested on whole series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AR model fit on variable with 30 lags.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AR 15 runs – F1 Score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3" name="Picture 2"/>
          <p:cNvPicPr/>
          <p:nvPr/>
        </p:nvPicPr>
        <p:blipFill>
          <a:blip r:embed="rId2"/>
          <a:stretch/>
        </p:blipFill>
        <p:spPr>
          <a:xfrm>
            <a:off x="838080" y="1690560"/>
            <a:ext cx="4502160" cy="4350960"/>
          </a:xfrm>
          <a:prstGeom prst="rect">
            <a:avLst/>
          </a:prstGeom>
          <a:ln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5499360" y="1690560"/>
            <a:ext cx="26834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Average F1 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0.2420691966355849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0" y="90000"/>
            <a:ext cx="36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AR 100 runs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7" name="Picture 2"/>
          <p:cNvPicPr/>
          <p:nvPr/>
        </p:nvPicPr>
        <p:blipFill>
          <a:blip r:embed="rId2"/>
          <a:stretch/>
        </p:blipFill>
        <p:spPr>
          <a:xfrm>
            <a:off x="838080" y="2363400"/>
            <a:ext cx="4725000" cy="3150000"/>
          </a:xfrm>
          <a:prstGeom prst="rect">
            <a:avLst/>
          </a:prstGeom>
          <a:ln>
            <a:noFill/>
          </a:ln>
        </p:spPr>
      </p:pic>
      <p:sp>
        <p:nvSpPr>
          <p:cNvPr id="108" name="CustomShape 2"/>
          <p:cNvSpPr/>
          <p:nvPr/>
        </p:nvSpPr>
        <p:spPr>
          <a:xfrm>
            <a:off x="0" y="90000"/>
            <a:ext cx="36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3"/>
          <p:cNvSpPr/>
          <p:nvPr/>
        </p:nvSpPr>
        <p:spPr>
          <a:xfrm>
            <a:off x="5914800" y="2363400"/>
            <a:ext cx="259236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Average F1 -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0.07798339800940308</a:t>
            </a: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Data Preprocessing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6500" lnSpcReduction="1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One approach is to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decompose the time series into pattern and features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Therefore some kind of window size needs to be set.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However, since time series are often incorporated with seasonality, we used the partial auto correlation [9] to automatically determine a window size. We chose a value for the window size which was slightly higher than the highest correlated value at least 11 points away.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Ref: Anomaly Detection in Univariate Time Series: An Empirical Comparison of Machine Learning Algorithms Sina Daubener1 , Sebastian Schmitt2 , Hao Wang3, Peter Krause1 , and Thomas Back3 </a:t>
            </a:r>
            <a:r>
              <a:rPr lang="en-US" sz="1400" b="0" u="sng" strike="noStrike" spc="-1">
                <a:solidFill>
                  <a:srgbClr val="0563C1"/>
                </a:solidFill>
                <a:uFillTx/>
                <a:latin typeface="Calibri"/>
                <a:hlinkClick r:id="rId2"/>
              </a:rPr>
              <a:t>https://www.honda-ri.de/pubs/pdf/4015.pdf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AR Limitations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Model overfits on training data, does not capture rest of model properly at all.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Moving Average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Moving Average on Yahoo S5 Dataset</a:t>
            </a:r>
          </a:p>
          <a:p>
            <a:pPr marL="971640" lvl="1" indent="-514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Manual Threshold setting</a:t>
            </a:r>
          </a:p>
          <a:p>
            <a:pPr marL="971640" lvl="1" indent="-514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2 Std Deviations threshold</a:t>
            </a:r>
          </a:p>
          <a:p>
            <a:pPr marL="971640" lvl="1" indent="-514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IQR</a:t>
            </a:r>
          </a:p>
          <a:p>
            <a:pPr marL="971640" lvl="1" indent="-514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MAD</a:t>
            </a:r>
          </a:p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Moving Average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Calculate Exponentially weighted Moving Average of Time series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Set manual threshold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If real value &gt; threshold  = outlier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MA – 30 runs – Raw Data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7" name="Picture 2"/>
          <p:cNvPicPr/>
          <p:nvPr/>
        </p:nvPicPr>
        <p:blipFill>
          <a:blip r:embed="rId2"/>
          <a:stretch/>
        </p:blipFill>
        <p:spPr>
          <a:xfrm>
            <a:off x="838080" y="2275200"/>
            <a:ext cx="4725000" cy="3150000"/>
          </a:xfrm>
          <a:prstGeom prst="rect">
            <a:avLst/>
          </a:prstGeom>
          <a:ln>
            <a:noFill/>
          </a:ln>
        </p:spPr>
      </p:pic>
      <p:sp>
        <p:nvSpPr>
          <p:cNvPr id="118" name="CustomShape 2"/>
          <p:cNvSpPr/>
          <p:nvPr/>
        </p:nvSpPr>
        <p:spPr>
          <a:xfrm>
            <a:off x="6467400" y="2275200"/>
            <a:ext cx="3142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Avg F1: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0.8994407890959615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0" y="90000"/>
            <a:ext cx="36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MA – 30 runs – Standardized Data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6095880" y="1522440"/>
            <a:ext cx="3142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Avg F1: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0.9251010893868037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 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0" y="90000"/>
            <a:ext cx="36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3" name="Picture 4"/>
          <p:cNvPicPr/>
          <p:nvPr/>
        </p:nvPicPr>
        <p:blipFill>
          <a:blip r:embed="rId2"/>
          <a:stretch/>
        </p:blipFill>
        <p:spPr>
          <a:xfrm>
            <a:off x="838080" y="1373400"/>
            <a:ext cx="4725000" cy="3150000"/>
          </a:xfrm>
          <a:prstGeom prst="rect">
            <a:avLst/>
          </a:prstGeom>
          <a:ln>
            <a:noFill/>
          </a:ln>
        </p:spPr>
      </p:pic>
      <p:sp>
        <p:nvSpPr>
          <p:cNvPr id="124" name="CustomShape 4"/>
          <p:cNvSpPr/>
          <p:nvPr/>
        </p:nvSpPr>
        <p:spPr>
          <a:xfrm>
            <a:off x="5517360" y="4789080"/>
            <a:ext cx="6274080" cy="149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Avg F1: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0.8932010518217415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</a:rPr>
              <a:t>(if precision and recall are = 0 i.e. true positives = 0 and therefore the f1 score generated is taken as zero instead of infinity)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  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0" y="90000"/>
            <a:ext cx="36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6" name="Picture 12"/>
          <p:cNvPicPr/>
          <p:nvPr/>
        </p:nvPicPr>
        <p:blipFill>
          <a:blip r:embed="rId3"/>
          <a:stretch/>
        </p:blipFill>
        <p:spPr>
          <a:xfrm>
            <a:off x="1559880" y="4616280"/>
            <a:ext cx="3543120" cy="2361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2"/>
          <p:cNvPicPr/>
          <p:nvPr/>
        </p:nvPicPr>
        <p:blipFill>
          <a:blip r:embed="rId2"/>
          <a:stretch/>
        </p:blipFill>
        <p:spPr>
          <a:xfrm>
            <a:off x="1022040" y="2224080"/>
            <a:ext cx="4725000" cy="3150000"/>
          </a:xfrm>
          <a:prstGeom prst="rect">
            <a:avLst/>
          </a:prstGeom>
          <a:ln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0" y="90000"/>
            <a:ext cx="36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2"/>
          <p:cNvSpPr/>
          <p:nvPr/>
        </p:nvSpPr>
        <p:spPr>
          <a:xfrm>
            <a:off x="6632280" y="2326680"/>
            <a:ext cx="31363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Avg F1: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0.9432602858134772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MA – 100 runs – Standardized Data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43ED-E788-4014-B795-F08A1C962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160"/>
          </a:xfr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Comparative Results – Manual Threshold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25B9010-A214-4132-86D2-35DCD3501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111956"/>
              </p:ext>
            </p:extLst>
          </p:nvPr>
        </p:nvGraphicFramePr>
        <p:xfrm>
          <a:off x="1" y="1493650"/>
          <a:ext cx="12191999" cy="536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13">
                  <a:extLst>
                    <a:ext uri="{9D8B030D-6E8A-4147-A177-3AD203B41FA5}">
                      <a16:colId xmlns:a16="http://schemas.microsoft.com/office/drawing/2014/main" val="1117720856"/>
                    </a:ext>
                  </a:extLst>
                </a:gridCol>
                <a:gridCol w="745748">
                  <a:extLst>
                    <a:ext uri="{9D8B030D-6E8A-4147-A177-3AD203B41FA5}">
                      <a16:colId xmlns:a16="http://schemas.microsoft.com/office/drawing/2014/main" val="3150580962"/>
                    </a:ext>
                  </a:extLst>
                </a:gridCol>
                <a:gridCol w="1724222">
                  <a:extLst>
                    <a:ext uri="{9D8B030D-6E8A-4147-A177-3AD203B41FA5}">
                      <a16:colId xmlns:a16="http://schemas.microsoft.com/office/drawing/2014/main" val="1585615851"/>
                    </a:ext>
                  </a:extLst>
                </a:gridCol>
                <a:gridCol w="942987">
                  <a:extLst>
                    <a:ext uri="{9D8B030D-6E8A-4147-A177-3AD203B41FA5}">
                      <a16:colId xmlns:a16="http://schemas.microsoft.com/office/drawing/2014/main" val="1119804487"/>
                    </a:ext>
                  </a:extLst>
                </a:gridCol>
                <a:gridCol w="1724222">
                  <a:extLst>
                    <a:ext uri="{9D8B030D-6E8A-4147-A177-3AD203B41FA5}">
                      <a16:colId xmlns:a16="http://schemas.microsoft.com/office/drawing/2014/main" val="1735429012"/>
                    </a:ext>
                  </a:extLst>
                </a:gridCol>
                <a:gridCol w="942987">
                  <a:extLst>
                    <a:ext uri="{9D8B030D-6E8A-4147-A177-3AD203B41FA5}">
                      <a16:colId xmlns:a16="http://schemas.microsoft.com/office/drawing/2014/main" val="1946681850"/>
                    </a:ext>
                  </a:extLst>
                </a:gridCol>
                <a:gridCol w="1724222">
                  <a:extLst>
                    <a:ext uri="{9D8B030D-6E8A-4147-A177-3AD203B41FA5}">
                      <a16:colId xmlns:a16="http://schemas.microsoft.com/office/drawing/2014/main" val="4167796086"/>
                    </a:ext>
                  </a:extLst>
                </a:gridCol>
                <a:gridCol w="910147">
                  <a:extLst>
                    <a:ext uri="{9D8B030D-6E8A-4147-A177-3AD203B41FA5}">
                      <a16:colId xmlns:a16="http://schemas.microsoft.com/office/drawing/2014/main" val="2928750545"/>
                    </a:ext>
                  </a:extLst>
                </a:gridCol>
                <a:gridCol w="2060151">
                  <a:extLst>
                    <a:ext uri="{9D8B030D-6E8A-4147-A177-3AD203B41FA5}">
                      <a16:colId xmlns:a16="http://schemas.microsoft.com/office/drawing/2014/main" val="3968107930"/>
                    </a:ext>
                  </a:extLst>
                </a:gridCol>
              </a:tblGrid>
              <a:tr h="709682">
                <a:tc>
                  <a:txBody>
                    <a:bodyPr/>
                    <a:lstStyle/>
                    <a:p>
                      <a:r>
                        <a:rPr lang="en-US" sz="2000" dirty="0"/>
                        <a:t>Dataset\ Method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STL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AR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MA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ARIMA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852452"/>
                  </a:ext>
                </a:extLst>
              </a:tr>
              <a:tr h="9256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071858"/>
                  </a:ext>
                </a:extLst>
              </a:tr>
              <a:tr h="1864497">
                <a:tc>
                  <a:txBody>
                    <a:bodyPr/>
                    <a:lstStyle/>
                    <a:p>
                      <a:r>
                        <a:rPr lang="en-US" dirty="0"/>
                        <a:t>Yahoo S5 – Synthetic Dataset: A2 folder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249092"/>
                  </a:ext>
                </a:extLst>
              </a:tr>
              <a:tr h="1864497">
                <a:tc>
                  <a:txBody>
                    <a:bodyPr/>
                    <a:lstStyle/>
                    <a:p>
                      <a:r>
                        <a:rPr lang="en-US" dirty="0"/>
                        <a:t>NASA Shuttle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002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435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43ED-E788-4014-B795-F08A1C962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160"/>
          </a:xfr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Comparative Results – 2 std </a:t>
            </a:r>
            <a:r>
              <a:rPr lang="en-US" dirty="0" err="1"/>
              <a:t>devs</a:t>
            </a:r>
            <a:r>
              <a:rPr lang="en-US" dirty="0"/>
              <a:t> Threshold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25B9010-A214-4132-86D2-35DCD35019BD}"/>
              </a:ext>
            </a:extLst>
          </p:cNvPr>
          <p:cNvGraphicFramePr>
            <a:graphicFrameLocks noGrp="1"/>
          </p:cNvGraphicFramePr>
          <p:nvPr/>
        </p:nvGraphicFramePr>
        <p:xfrm>
          <a:off x="1" y="1493650"/>
          <a:ext cx="12191999" cy="536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13">
                  <a:extLst>
                    <a:ext uri="{9D8B030D-6E8A-4147-A177-3AD203B41FA5}">
                      <a16:colId xmlns:a16="http://schemas.microsoft.com/office/drawing/2014/main" val="1117720856"/>
                    </a:ext>
                  </a:extLst>
                </a:gridCol>
                <a:gridCol w="745748">
                  <a:extLst>
                    <a:ext uri="{9D8B030D-6E8A-4147-A177-3AD203B41FA5}">
                      <a16:colId xmlns:a16="http://schemas.microsoft.com/office/drawing/2014/main" val="3150580962"/>
                    </a:ext>
                  </a:extLst>
                </a:gridCol>
                <a:gridCol w="1724222">
                  <a:extLst>
                    <a:ext uri="{9D8B030D-6E8A-4147-A177-3AD203B41FA5}">
                      <a16:colId xmlns:a16="http://schemas.microsoft.com/office/drawing/2014/main" val="1585615851"/>
                    </a:ext>
                  </a:extLst>
                </a:gridCol>
                <a:gridCol w="942987">
                  <a:extLst>
                    <a:ext uri="{9D8B030D-6E8A-4147-A177-3AD203B41FA5}">
                      <a16:colId xmlns:a16="http://schemas.microsoft.com/office/drawing/2014/main" val="1119804487"/>
                    </a:ext>
                  </a:extLst>
                </a:gridCol>
                <a:gridCol w="1724222">
                  <a:extLst>
                    <a:ext uri="{9D8B030D-6E8A-4147-A177-3AD203B41FA5}">
                      <a16:colId xmlns:a16="http://schemas.microsoft.com/office/drawing/2014/main" val="1735429012"/>
                    </a:ext>
                  </a:extLst>
                </a:gridCol>
                <a:gridCol w="942987">
                  <a:extLst>
                    <a:ext uri="{9D8B030D-6E8A-4147-A177-3AD203B41FA5}">
                      <a16:colId xmlns:a16="http://schemas.microsoft.com/office/drawing/2014/main" val="1946681850"/>
                    </a:ext>
                  </a:extLst>
                </a:gridCol>
                <a:gridCol w="1724222">
                  <a:extLst>
                    <a:ext uri="{9D8B030D-6E8A-4147-A177-3AD203B41FA5}">
                      <a16:colId xmlns:a16="http://schemas.microsoft.com/office/drawing/2014/main" val="4167796086"/>
                    </a:ext>
                  </a:extLst>
                </a:gridCol>
                <a:gridCol w="910147">
                  <a:extLst>
                    <a:ext uri="{9D8B030D-6E8A-4147-A177-3AD203B41FA5}">
                      <a16:colId xmlns:a16="http://schemas.microsoft.com/office/drawing/2014/main" val="2928750545"/>
                    </a:ext>
                  </a:extLst>
                </a:gridCol>
                <a:gridCol w="2060151">
                  <a:extLst>
                    <a:ext uri="{9D8B030D-6E8A-4147-A177-3AD203B41FA5}">
                      <a16:colId xmlns:a16="http://schemas.microsoft.com/office/drawing/2014/main" val="3968107930"/>
                    </a:ext>
                  </a:extLst>
                </a:gridCol>
              </a:tblGrid>
              <a:tr h="709682">
                <a:tc>
                  <a:txBody>
                    <a:bodyPr/>
                    <a:lstStyle/>
                    <a:p>
                      <a:r>
                        <a:rPr lang="en-US" sz="2000" dirty="0"/>
                        <a:t>Dataset\ Method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STL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AR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MA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ARIMA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852452"/>
                  </a:ext>
                </a:extLst>
              </a:tr>
              <a:tr h="9256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071858"/>
                  </a:ext>
                </a:extLst>
              </a:tr>
              <a:tr h="1864497">
                <a:tc>
                  <a:txBody>
                    <a:bodyPr/>
                    <a:lstStyle/>
                    <a:p>
                      <a:r>
                        <a:rPr lang="en-US" dirty="0"/>
                        <a:t>Yahoo S5 – Synthetic Dataset: A2 folder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249092"/>
                  </a:ext>
                </a:extLst>
              </a:tr>
              <a:tr h="1864497">
                <a:tc>
                  <a:txBody>
                    <a:bodyPr/>
                    <a:lstStyle/>
                    <a:p>
                      <a:r>
                        <a:rPr lang="en-US" dirty="0"/>
                        <a:t>NASA Shuttle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002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744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FD1E-E6F0-4B6B-81A9-30B5F51F0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A84B1-D925-43E2-93E9-5786D6A324FF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dirty="0"/>
              <a:t>F1 for STL, MA, AR, ARIMA on one plot.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2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u="sng" strike="noStrike" spc="-1">
                <a:solidFill>
                  <a:srgbClr val="0563C1"/>
                </a:solidFill>
                <a:uFillTx/>
                <a:latin typeface="Calibri Light"/>
                <a:hlinkClick r:id="rId2"/>
              </a:rPr>
              <a:t>One-Class SVM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Data Preprocessing [2]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5000" lnSpcReduction="1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Next to data operations like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scaling, detrending, log-transformation and normalization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[2,5,29] we conducted another experiment where we computed the first order differences of the time series and used these as inputs. However, this did not improve the F1 scores so no pre-processing was applied for our final results in Chapter 4.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To analyze the sensitivity of the approach based on w, we tested the window sizes w ∈ {5, 10, 15, 20} and found that the results are insensitive to a choice from those four values. However, to provide a consistent learning window, we use w = 10 in the following.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Ref: Anomaly Detection in Univariate Time Series: An Empirical Comparison of Machine Learning Algorithms Sina Daubener1 , Sebastian Schmitt2 , Hao Wang3, Peter Krause1 , and Thomas Back3 </a:t>
            </a:r>
            <a:r>
              <a:rPr lang="en-US" sz="1400" b="0" u="sng" strike="noStrike" spc="-1">
                <a:solidFill>
                  <a:srgbClr val="0563C1"/>
                </a:solidFill>
                <a:uFillTx/>
                <a:latin typeface="Calibri"/>
                <a:hlinkClick r:id="rId2"/>
              </a:rPr>
              <a:t>https://www.honda-ri.de/pubs/pdf/4015.pdf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TODO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K-fold cross validation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2 sets of results – with and without differencing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Consistent Standardization across STL, MA and AR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Try Results with Normalization differently. i.e. three diff results: Raw Data, Normalized and Standardized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Diff results: manual threshold, 2 std devs, IQR and MAD.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TODO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Moving Median </a:t>
            </a: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hlinkClick r:id="rId2"/>
              </a:rPr>
              <a:t>https://anomaly.io/anomaly-detection-moving-median-decomposition/index.html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SARIMA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Isolation trees/forests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One class SVM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SANN – Seasonal Artificial Neural Networks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ARCH and GARCH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Pre-processing Time Series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Self Lag Differencing —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 It can be taken as the </a:t>
            </a:r>
            <a:r>
              <a:rPr lang="en-US" sz="2400" b="1" i="1" strike="noStrike" spc="-1">
                <a:solidFill>
                  <a:srgbClr val="000000"/>
                </a:solidFill>
                <a:latin typeface="Calibri"/>
              </a:rPr>
              <a:t>difference between the present series and a lagged version of the series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. The shift can be of the order 1,2,3,4, etc. For items where we don’t have any lagged version item, take them as NULL.</a:t>
            </a: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Log Self Differencing —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 It can be taken as the difference between present series and a lagged version of the series. But you can just 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apply log transformation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 over the actual series.</a:t>
            </a:r>
          </a:p>
          <a:p>
            <a:pPr marL="514440" indent="-514080">
              <a:lnSpc>
                <a:spcPct val="100000"/>
              </a:lnSpc>
              <a:buClr>
                <a:srgbClr val="292929"/>
              </a:buClr>
              <a:buFont typeface="Calibri Light"/>
              <a:buAutoNum type="arabicPeriod"/>
            </a:pPr>
            <a:r>
              <a:rPr lang="en-US" sz="2400" b="1" strike="noStrike" spc="-1">
                <a:solidFill>
                  <a:srgbClr val="292929"/>
                </a:solidFill>
                <a:latin typeface="medium-content-serif-font"/>
              </a:rPr>
              <a:t> </a:t>
            </a:r>
            <a:r>
              <a:rPr lang="en-US" sz="2400" b="0" strike="noStrike" spc="-1">
                <a:solidFill>
                  <a:srgbClr val="292929"/>
                </a:solidFill>
                <a:latin typeface="medium-content-serif-font"/>
              </a:rPr>
              <a:t>And the best method to follow up is using: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914400" lvl="1" indent="-456840">
              <a:lnSpc>
                <a:spcPct val="100000"/>
              </a:lnSpc>
              <a:buClr>
                <a:srgbClr val="292929"/>
              </a:buClr>
              <a:buFont typeface="Calibri Light"/>
              <a:buAutoNum type="alphaLcParenR"/>
            </a:pPr>
            <a:r>
              <a:rPr lang="en-US" sz="1800" b="1" strike="noStrike" spc="-1">
                <a:solidFill>
                  <a:srgbClr val="292929"/>
                </a:solidFill>
                <a:latin typeface="Menlo"/>
              </a:rPr>
              <a:t>from statsmodels.tsa.seasonal import seasonal_decompose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914400" lvl="1" indent="-456840">
              <a:lnSpc>
                <a:spcPct val="100000"/>
              </a:lnSpc>
              <a:buClr>
                <a:srgbClr val="292929"/>
              </a:buClr>
              <a:buFont typeface="Calibri Light"/>
              <a:buAutoNum type="alphaLcParenR"/>
            </a:pPr>
            <a:r>
              <a:rPr lang="en-US" sz="1800" b="1" strike="noStrike" spc="-1">
                <a:solidFill>
                  <a:srgbClr val="292929"/>
                </a:solidFill>
                <a:latin typeface="medium-content-serif-font"/>
              </a:rPr>
              <a:t>Use seasonal_decompose</a:t>
            </a:r>
            <a:r>
              <a:rPr lang="en-US" sz="1800" b="0" strike="noStrike" spc="-1">
                <a:solidFill>
                  <a:srgbClr val="292929"/>
                </a:solidFill>
                <a:latin typeface="medium-content-serif-font"/>
              </a:rPr>
              <a:t> </a:t>
            </a:r>
            <a:r>
              <a:rPr lang="en-US" sz="1800" b="1" strike="noStrike" spc="-1">
                <a:solidFill>
                  <a:srgbClr val="292929"/>
                </a:solidFill>
                <a:latin typeface="medium-content-serif-font"/>
              </a:rPr>
              <a:t>and it will give you three components-Trend, Seasonality and Residuals. </a:t>
            </a:r>
            <a:r>
              <a:rPr lang="en-US" sz="1800" b="0" strike="noStrike" spc="-1">
                <a:solidFill>
                  <a:srgbClr val="292929"/>
                </a:solidFill>
                <a:latin typeface="medium-content-serif-font"/>
              </a:rPr>
              <a:t>Take these </a:t>
            </a:r>
            <a:r>
              <a:rPr lang="en-US" sz="1800" b="1" strike="noStrike" spc="-1">
                <a:solidFill>
                  <a:srgbClr val="292929"/>
                </a:solidFill>
                <a:latin typeface="medium-content-serif-font"/>
              </a:rPr>
              <a:t>residuals </a:t>
            </a:r>
            <a:r>
              <a:rPr lang="en-US" sz="1800" b="0" strike="noStrike" spc="-1">
                <a:solidFill>
                  <a:srgbClr val="292929"/>
                </a:solidFill>
                <a:latin typeface="medium-content-serif-font"/>
              </a:rPr>
              <a:t>and it will be our stationary time series for forecasting.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CustomShape 3"/>
          <p:cNvSpPr/>
          <p:nvPr/>
        </p:nvSpPr>
        <p:spPr>
          <a:xfrm>
            <a:off x="414720" y="6410880"/>
            <a:ext cx="9505080" cy="72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Ref: </a:t>
            </a:r>
            <a:r>
              <a:rPr lang="en-US" sz="1400" b="0" u="sng" strike="noStrike" spc="-1">
                <a:solidFill>
                  <a:srgbClr val="0563C1"/>
                </a:solidFill>
                <a:uFillTx/>
                <a:latin typeface="Calibri"/>
                <a:hlinkClick r:id="rId2"/>
              </a:rPr>
              <a:t>https://medium.com/data-science-in-your-pocket/preprocessing-for-time-series-forecasting-3a331dbfb9c2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NA Values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Lagged values in MA are NAN -&gt; Dropped them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AR model – model trained with lag = 30 ~ =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AR predictions – tutorial followed from 1 – len(df) - 1 ~ few nan values -&gt; replaced with 0 to be able to calculate MSE.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Differencing with time series with t-1 lag would make it lose that one value.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Performance Measures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8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1.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True positives (TP):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number of anomalies correctly detected as such.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2.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False positives (FP):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number of data points labeled by the underlying algorithm as anomalies even though they are normal instances.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3.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False negatives (FN)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: The number of anomalies that are not detected.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4.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Precision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: The ratio of correctly labeled anomalies over all anomalies which are detected, i.e.: precision = TP /TP + FP 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5.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Recall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: The ratio of all correctly labeled anomalies over all actual anomalies, i.e.: recall = TP/ TP + FN 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6.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F1 score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: The harmonic mean between precision and recall, i.e. F1 = 2 · precision·recall /precision+recall . This is the most reliable score since maximizing precision and recall are often conflicting goals.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Anomalous Record Detection Approaches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STL Decomposition</a:t>
            </a: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AR</a:t>
            </a: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MA</a:t>
            </a: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ARIMA and SARIMA</a:t>
            </a: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SVM</a:t>
            </a: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SANN</a:t>
            </a: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MLPs</a:t>
            </a: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LSTM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STL Decomposition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STL Decomposition on Yahoo S5 Dataset</a:t>
            </a:r>
          </a:p>
          <a:p>
            <a:pPr marL="971640" lvl="1" indent="-514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Manual Threshold setting</a:t>
            </a:r>
          </a:p>
          <a:p>
            <a:pPr marL="971640" lvl="1" indent="-514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2 Std Deviations threshold</a:t>
            </a:r>
          </a:p>
          <a:p>
            <a:pPr marL="971640" lvl="1" indent="-514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IQR</a:t>
            </a:r>
          </a:p>
          <a:p>
            <a:pPr marL="971640" lvl="1" indent="-514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MAD</a:t>
            </a:r>
          </a:p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STL Decomposition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Use the Additive Decomposition of the Time Series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Focus on Residuals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Set Manual threshold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If residual value &gt; threshold, then outlier.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8765</TotalTime>
  <Words>1269</Words>
  <Application>Microsoft Office PowerPoint</Application>
  <PresentationFormat>Widescreen</PresentationFormat>
  <Paragraphs>169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medium-content-serif-font</vt:lpstr>
      <vt:lpstr>Menlo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Comparative Results – Manual Threshold</vt:lpstr>
      <vt:lpstr>Comparative Results – 2 std devs Threshold</vt:lpstr>
      <vt:lpstr>Plots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– Series Outlier Detection</dc:title>
  <dc:subject/>
  <dc:creator>Mehrotra,Sanket</dc:creator>
  <dc:description/>
  <cp:lastModifiedBy>Mehrotra,Sanket</cp:lastModifiedBy>
  <cp:revision>44</cp:revision>
  <dcterms:created xsi:type="dcterms:W3CDTF">2020-07-24T19:24:14Z</dcterms:created>
  <dcterms:modified xsi:type="dcterms:W3CDTF">2020-08-09T21:54:15Z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28</vt:i4>
  </property>
</Properties>
</file>