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30" r:id="rId2"/>
    <p:sldId id="257" r:id="rId3"/>
    <p:sldId id="332" r:id="rId4"/>
    <p:sldId id="267" r:id="rId5"/>
    <p:sldId id="311" r:id="rId6"/>
    <p:sldId id="309" r:id="rId7"/>
    <p:sldId id="327" r:id="rId8"/>
    <p:sldId id="333" r:id="rId9"/>
    <p:sldId id="335" r:id="rId10"/>
    <p:sldId id="337" r:id="rId11"/>
    <p:sldId id="339" r:id="rId12"/>
    <p:sldId id="3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C9EC0-B924-4A82-B83B-367A91F17B8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F95FB-1A10-4F21-9BD6-82D0B09F153F}" type="slidenum">
              <a:rPr lang="en-US" smtClean="0"/>
              <a:t>‹#›</a:t>
            </a:fld>
            <a:endParaRPr lang="en-US"/>
          </a:p>
        </p:txBody>
      </p:sp>
    </p:spTree>
    <p:extLst>
      <p:ext uri="{BB962C8B-B14F-4D97-AF65-F5344CB8AC3E}">
        <p14:creationId xmlns:p14="http://schemas.microsoft.com/office/powerpoint/2010/main" val="137436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4EA5E8-0C81-4A68-B421-8161BAC70CD9}" type="slidenum">
              <a:rPr lang="en-US" smtClean="0"/>
              <a:t>6</a:t>
            </a:fld>
            <a:endParaRPr lang="en-US"/>
          </a:p>
        </p:txBody>
      </p:sp>
    </p:spTree>
    <p:extLst>
      <p:ext uri="{BB962C8B-B14F-4D97-AF65-F5344CB8AC3E}">
        <p14:creationId xmlns:p14="http://schemas.microsoft.com/office/powerpoint/2010/main" val="401178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FCA7-028A-864A-317A-AB456EB41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9709B-AEA8-D775-2D69-62118A2B5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F5917F-208C-46A0-1ED9-65C85C9B46C7}"/>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5" name="Footer Placeholder 4">
            <a:extLst>
              <a:ext uri="{FF2B5EF4-FFF2-40B4-BE49-F238E27FC236}">
                <a16:creationId xmlns:a16="http://schemas.microsoft.com/office/drawing/2014/main" id="{7753D854-01E4-71A4-DC2A-C7243C248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3FD04-A224-86B7-099E-B2B9E96CC336}"/>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271157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EC2-8D2A-DD5A-9643-E9AE7EF50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AE71C-E072-7289-9FD9-4B01D68CE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C7DC-7207-7128-A44B-E5A435CC043C}"/>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5" name="Footer Placeholder 4">
            <a:extLst>
              <a:ext uri="{FF2B5EF4-FFF2-40B4-BE49-F238E27FC236}">
                <a16:creationId xmlns:a16="http://schemas.microsoft.com/office/drawing/2014/main" id="{3F9A6572-CB11-B084-A8DB-BF7F0D1D3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6BFE8-D078-8833-4B7E-467D56070C48}"/>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81052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8EB30-9ABB-916A-A735-997687EAC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3A2619-D040-5C0A-8E59-EA9FB7CB5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64458-2D3E-332D-BB1D-B159B0B60196}"/>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5" name="Footer Placeholder 4">
            <a:extLst>
              <a:ext uri="{FF2B5EF4-FFF2-40B4-BE49-F238E27FC236}">
                <a16:creationId xmlns:a16="http://schemas.microsoft.com/office/drawing/2014/main" id="{36382758-0C11-6234-C500-19333D62F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3A79F-A4C9-26BE-49E1-12794D06A9EE}"/>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19549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E00F-C9C6-20EC-647C-E22B747AF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8C81E-A71A-06A3-61D8-649E73B80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8EF36-69AA-F7E0-BA15-FD6490CE5135}"/>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5" name="Footer Placeholder 4">
            <a:extLst>
              <a:ext uri="{FF2B5EF4-FFF2-40B4-BE49-F238E27FC236}">
                <a16:creationId xmlns:a16="http://schemas.microsoft.com/office/drawing/2014/main" id="{891C4C43-38EF-B7FB-DC85-3DA4486F2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82BC2-4D70-81CC-D714-FE3D35140209}"/>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151800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0D6A-FECD-A79D-0DF9-6DA6180A0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CD8D2A-BF47-FB94-3AC9-9E8B02E30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FDF08B-B083-AA40-7CCB-9D8A64F02DAA}"/>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5" name="Footer Placeholder 4">
            <a:extLst>
              <a:ext uri="{FF2B5EF4-FFF2-40B4-BE49-F238E27FC236}">
                <a16:creationId xmlns:a16="http://schemas.microsoft.com/office/drawing/2014/main" id="{7C2869AF-C058-BD43-5BF6-5AF3C7A12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7CBB-6956-621B-5E8B-354F233D23FB}"/>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318604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31D2-E1C4-A811-A114-BC4556367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D855B-E2C7-DC1E-6768-471F363A7C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6A544E-AA1B-4AE8-9023-C717D6529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EB328-1E58-BBBE-B067-BC6B46D7A180}"/>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6" name="Footer Placeholder 5">
            <a:extLst>
              <a:ext uri="{FF2B5EF4-FFF2-40B4-BE49-F238E27FC236}">
                <a16:creationId xmlns:a16="http://schemas.microsoft.com/office/drawing/2014/main" id="{E7955F01-1B5F-571C-51F8-A1C5850F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497E4-54A2-6A5E-CFC6-3457EF267C0E}"/>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215185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1BFF-47F9-F118-DC30-665EB28E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0EA2A7-6F3E-8780-339E-E634FACF9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CE9D2F-7186-1652-3C23-3B96B6462E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E6ECC5-21CF-99F4-9932-6C57C3896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D345BB-F534-5F1C-348F-DE4C31225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77C5E3-50C9-0398-0F44-B16EEB8EB368}"/>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8" name="Footer Placeholder 7">
            <a:extLst>
              <a:ext uri="{FF2B5EF4-FFF2-40B4-BE49-F238E27FC236}">
                <a16:creationId xmlns:a16="http://schemas.microsoft.com/office/drawing/2014/main" id="{368A3A6A-6CE7-CDC6-2A65-0A5278D6AE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0C4FBD-1EE1-8E99-69CF-E14926BE1C7D}"/>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346529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489C-8188-784C-7304-55324D6BE5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1592DE-71A8-603E-8F2E-447BCAED1298}"/>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4" name="Footer Placeholder 3">
            <a:extLst>
              <a:ext uri="{FF2B5EF4-FFF2-40B4-BE49-F238E27FC236}">
                <a16:creationId xmlns:a16="http://schemas.microsoft.com/office/drawing/2014/main" id="{6C87655C-A414-CAAD-03FB-C5FF954D3B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B9F0F-4FB4-540C-8A4E-1893DD6487E3}"/>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172445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1F66A-EF95-57A4-3619-EF2F64D66E75}"/>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3" name="Footer Placeholder 2">
            <a:extLst>
              <a:ext uri="{FF2B5EF4-FFF2-40B4-BE49-F238E27FC236}">
                <a16:creationId xmlns:a16="http://schemas.microsoft.com/office/drawing/2014/main" id="{51C5AB39-DF5D-0412-E338-8C054E28F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26AA3-07AA-E223-0F66-DF273355FF3E}"/>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45621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C8-F282-22DD-E985-08C9FADAA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33E4E-BE71-EF8A-ED05-846C98EA9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54C7E-3C40-C58E-918F-60707F023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00089-AAB4-AE32-5E55-F5BA7A2BD78E}"/>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6" name="Footer Placeholder 5">
            <a:extLst>
              <a:ext uri="{FF2B5EF4-FFF2-40B4-BE49-F238E27FC236}">
                <a16:creationId xmlns:a16="http://schemas.microsoft.com/office/drawing/2014/main" id="{C13C50B6-5363-C318-E204-95C178BB7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AB83D-80FE-8D9D-4316-E055837F30E0}"/>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124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3BCA-3BCB-0FE6-9B47-DC97A05AF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81EF72-5B4F-E347-952A-BE63419C9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1D6E7E-7C9A-57D3-BAAC-0FD659A99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DF130-70B9-3AC0-D4A0-141E51EA9B85}"/>
              </a:ext>
            </a:extLst>
          </p:cNvPr>
          <p:cNvSpPr>
            <a:spLocks noGrp="1"/>
          </p:cNvSpPr>
          <p:nvPr>
            <p:ph type="dt" sz="half" idx="10"/>
          </p:nvPr>
        </p:nvSpPr>
        <p:spPr/>
        <p:txBody>
          <a:bodyPr/>
          <a:lstStyle/>
          <a:p>
            <a:fld id="{2BCA09B2-10FB-4252-9962-E9BB8DD4366A}" type="datetimeFigureOut">
              <a:rPr lang="en-US" smtClean="0"/>
              <a:t>1/27/2023</a:t>
            </a:fld>
            <a:endParaRPr lang="en-US"/>
          </a:p>
        </p:txBody>
      </p:sp>
      <p:sp>
        <p:nvSpPr>
          <p:cNvPr id="6" name="Footer Placeholder 5">
            <a:extLst>
              <a:ext uri="{FF2B5EF4-FFF2-40B4-BE49-F238E27FC236}">
                <a16:creationId xmlns:a16="http://schemas.microsoft.com/office/drawing/2014/main" id="{7803DB71-E2BA-A0F7-1F84-408D02BF3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66561-2BC9-4901-CDC5-D50EDC7E5E73}"/>
              </a:ext>
            </a:extLst>
          </p:cNvPr>
          <p:cNvSpPr>
            <a:spLocks noGrp="1"/>
          </p:cNvSpPr>
          <p:nvPr>
            <p:ph type="sldNum" sz="quarter" idx="12"/>
          </p:nvPr>
        </p:nvSpPr>
        <p:spPr/>
        <p:txBody>
          <a:bodyPr/>
          <a:lstStyle/>
          <a:p>
            <a:fld id="{67EE072A-D59D-456F-A1D9-14E114EBF7B0}" type="slidenum">
              <a:rPr lang="en-US" smtClean="0"/>
              <a:t>‹#›</a:t>
            </a:fld>
            <a:endParaRPr lang="en-US"/>
          </a:p>
        </p:txBody>
      </p:sp>
    </p:spTree>
    <p:extLst>
      <p:ext uri="{BB962C8B-B14F-4D97-AF65-F5344CB8AC3E}">
        <p14:creationId xmlns:p14="http://schemas.microsoft.com/office/powerpoint/2010/main" val="213883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8683F-03E5-0F40-F6E5-28E738C3C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ABA20-A5D4-7C4B-B53F-C15DAC80C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B41A9-291E-4E80-33DE-F3215DA9D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A09B2-10FB-4252-9962-E9BB8DD4366A}" type="datetimeFigureOut">
              <a:rPr lang="en-US" smtClean="0"/>
              <a:t>1/27/2023</a:t>
            </a:fld>
            <a:endParaRPr lang="en-US"/>
          </a:p>
        </p:txBody>
      </p:sp>
      <p:sp>
        <p:nvSpPr>
          <p:cNvPr id="5" name="Footer Placeholder 4">
            <a:extLst>
              <a:ext uri="{FF2B5EF4-FFF2-40B4-BE49-F238E27FC236}">
                <a16:creationId xmlns:a16="http://schemas.microsoft.com/office/drawing/2014/main" id="{AE751D08-F77F-B725-2438-333207793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17AC21-194F-5DF5-DFF9-87A7AEDF9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72A-D59D-456F-A1D9-14E114EBF7B0}" type="slidenum">
              <a:rPr lang="en-US" smtClean="0"/>
              <a:t>‹#›</a:t>
            </a:fld>
            <a:endParaRPr lang="en-US"/>
          </a:p>
        </p:txBody>
      </p:sp>
    </p:spTree>
    <p:extLst>
      <p:ext uri="{BB962C8B-B14F-4D97-AF65-F5344CB8AC3E}">
        <p14:creationId xmlns:p14="http://schemas.microsoft.com/office/powerpoint/2010/main" val="75625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4" y="1378324"/>
            <a:ext cx="10496841" cy="6804211"/>
          </a:xfrm>
        </p:spPr>
        <p:txBody>
          <a:bodyPr>
            <a:noAutofit/>
          </a:bodyPr>
          <a:lstStyle/>
          <a:p>
            <a:pPr marL="0" indent="0" algn="r">
              <a:lnSpc>
                <a:spcPct val="100000"/>
              </a:lnSpc>
              <a:buNone/>
            </a:pPr>
            <a:r>
              <a:rPr lang="fa-IR" sz="2000" b="1" dirty="0" smtClean="0">
                <a:cs typeface="B Nazanin" panose="00000400000000000000" pitchFamily="2" charset="-78"/>
              </a:rPr>
              <a:t>نام پروژه: پیش بینی ترافیک</a:t>
            </a:r>
          </a:p>
          <a:p>
            <a:pPr marL="0" indent="0" algn="r">
              <a:lnSpc>
                <a:spcPct val="100000"/>
              </a:lnSpc>
              <a:buNone/>
            </a:pPr>
            <a:r>
              <a:rPr lang="fa-IR" sz="2000" b="1" dirty="0" smtClean="0">
                <a:cs typeface="B Nazanin" panose="00000400000000000000" pitchFamily="2" charset="-78"/>
              </a:rPr>
              <a:t>نام استاد: آقای دکتر امیرحسین طباطبایی</a:t>
            </a:r>
          </a:p>
          <a:p>
            <a:pPr marL="0" indent="0" algn="r">
              <a:lnSpc>
                <a:spcPct val="100000"/>
              </a:lnSpc>
              <a:buNone/>
            </a:pPr>
            <a:r>
              <a:rPr lang="fa-IR" sz="2000" b="1" dirty="0" smtClean="0">
                <a:cs typeface="B Nazanin" panose="00000400000000000000" pitchFamily="2" charset="-78"/>
              </a:rPr>
              <a:t>نام اعضای گروه:</a:t>
            </a:r>
            <a:endParaRPr lang="fa-IR" sz="2000" b="1" dirty="0">
              <a:cs typeface="B Nazanin" panose="00000400000000000000" pitchFamily="2" charset="-78"/>
            </a:endParaRPr>
          </a:p>
          <a:p>
            <a:pPr marL="742950" indent="-742950" algn="r" rtl="1">
              <a:lnSpc>
                <a:spcPct val="100000"/>
              </a:lnSpc>
              <a:buFont typeface="+mj-lt"/>
              <a:buAutoNum type="arabicPeriod"/>
            </a:pPr>
            <a:r>
              <a:rPr lang="fa-IR" sz="2000" b="1" dirty="0">
                <a:cs typeface="B Nazanin" panose="00000400000000000000" pitchFamily="2" charset="-78"/>
              </a:rPr>
              <a:t>پانیذ تقی پور               </a:t>
            </a:r>
          </a:p>
          <a:p>
            <a:pPr marL="742950" indent="-742950" algn="r" rtl="1">
              <a:lnSpc>
                <a:spcPct val="100000"/>
              </a:lnSpc>
              <a:buFont typeface="+mj-lt"/>
              <a:buAutoNum type="arabicPeriod"/>
            </a:pPr>
            <a:r>
              <a:rPr lang="fa-IR" sz="2000" b="1" dirty="0">
                <a:cs typeface="B Nazanin" panose="00000400000000000000" pitchFamily="2" charset="-78"/>
              </a:rPr>
              <a:t>سارا مظاهری</a:t>
            </a:r>
          </a:p>
          <a:p>
            <a:pPr marL="742950" indent="-742950" algn="r" rtl="1">
              <a:lnSpc>
                <a:spcPct val="100000"/>
              </a:lnSpc>
              <a:buFont typeface="+mj-lt"/>
              <a:buAutoNum type="arabicPeriod"/>
            </a:pPr>
            <a:r>
              <a:rPr lang="fa-IR" sz="2000" b="1" dirty="0">
                <a:cs typeface="B Nazanin" panose="00000400000000000000" pitchFamily="2" charset="-78"/>
              </a:rPr>
              <a:t>وحید عقیل زاده </a:t>
            </a:r>
          </a:p>
          <a:p>
            <a:pPr marL="742950" indent="-742950" algn="r" rtl="1">
              <a:lnSpc>
                <a:spcPct val="100000"/>
              </a:lnSpc>
              <a:buFont typeface="+mj-lt"/>
              <a:buAutoNum type="arabicPeriod"/>
            </a:pPr>
            <a:r>
              <a:rPr lang="fa-IR" sz="2000" b="1" dirty="0">
                <a:cs typeface="B Nazanin" panose="00000400000000000000" pitchFamily="2" charset="-78"/>
              </a:rPr>
              <a:t>علی داداش </a:t>
            </a:r>
            <a:r>
              <a:rPr lang="fa-IR" sz="2000" b="1" dirty="0" smtClean="0">
                <a:cs typeface="B Nazanin" panose="00000400000000000000" pitchFamily="2" charset="-78"/>
              </a:rPr>
              <a:t>زاده</a:t>
            </a:r>
          </a:p>
          <a:p>
            <a:pPr marL="742950" indent="-742950" algn="r" rtl="1">
              <a:lnSpc>
                <a:spcPct val="100000"/>
              </a:lnSpc>
              <a:buFont typeface="+mj-lt"/>
              <a:buAutoNum type="arabicPeriod"/>
            </a:pPr>
            <a:endParaRPr lang="fa-IR" sz="2000" b="1" dirty="0">
              <a:cs typeface="B Nazanin" panose="00000400000000000000" pitchFamily="2" charset="-78"/>
            </a:endParaRPr>
          </a:p>
          <a:p>
            <a:pPr marL="742950" indent="-742950" algn="r" rtl="1">
              <a:lnSpc>
                <a:spcPct val="100000"/>
              </a:lnSpc>
              <a:buFont typeface="+mj-lt"/>
              <a:buAutoNum type="arabicPeriod"/>
            </a:pPr>
            <a:endParaRPr lang="fa-IR" sz="2000" b="1" dirty="0" smtClean="0">
              <a:cs typeface="B Nazanin" panose="00000400000000000000" pitchFamily="2" charset="-78"/>
            </a:endParaRPr>
          </a:p>
          <a:p>
            <a:pPr marL="742950" indent="-742950" algn="r" rtl="1">
              <a:lnSpc>
                <a:spcPct val="100000"/>
              </a:lnSpc>
              <a:buFont typeface="+mj-lt"/>
              <a:buAutoNum type="arabicPeriod"/>
            </a:pPr>
            <a:endParaRPr lang="fa-IR" sz="2000" b="1" dirty="0">
              <a:cs typeface="B Nazanin" panose="00000400000000000000" pitchFamily="2" charset="-78"/>
            </a:endParaRPr>
          </a:p>
          <a:p>
            <a:pPr marL="742950" indent="-742950" algn="r" rtl="1">
              <a:lnSpc>
                <a:spcPct val="100000"/>
              </a:lnSpc>
              <a:buFont typeface="+mj-lt"/>
              <a:buAutoNum type="arabicPeriod"/>
            </a:pPr>
            <a:endParaRPr lang="fa-IR" sz="2000" b="1" dirty="0" smtClean="0">
              <a:cs typeface="B Nazanin" panose="00000400000000000000" pitchFamily="2" charset="-78"/>
            </a:endParaRPr>
          </a:p>
          <a:p>
            <a:pPr marL="0" indent="0" rtl="1">
              <a:lnSpc>
                <a:spcPct val="100000"/>
              </a:lnSpc>
              <a:buNone/>
            </a:pPr>
            <a:r>
              <a:rPr lang="fa-IR" sz="2000" b="1" dirty="0" smtClean="0">
                <a:cs typeface="B Nazanin" panose="00000400000000000000" pitchFamily="2" charset="-78"/>
              </a:rPr>
              <a:t>زمستان 1401</a:t>
            </a:r>
            <a:endParaRPr lang="fa-IR" sz="2000" b="1" dirty="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200" b="1" dirty="0" smtClean="0">
                <a:solidFill>
                  <a:schemeClr val="bg1"/>
                </a:solidFill>
              </a:rPr>
              <a:t>Artificial Intelligence Project</a:t>
            </a:r>
            <a:endParaRPr lang="fa-IR" sz="3200" b="1" dirty="0">
              <a:solidFill>
                <a:schemeClr val="bg1"/>
              </a:solidFill>
            </a:endParaRPr>
          </a:p>
        </p:txBody>
      </p:sp>
      <p:pic>
        <p:nvPicPr>
          <p:cNvPr id="4098" name="Picture 2" descr="World of Classification in Machine Learning | by Data Science meets Cyber  Security | Towards A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6753" y="2017640"/>
            <a:ext cx="3343237" cy="215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04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CA" dirty="0"/>
          </a:p>
        </p:txBody>
      </p:sp>
      <p:sp>
        <p:nvSpPr>
          <p:cNvPr id="6" name="Text Placeholder 5"/>
          <p:cNvSpPr>
            <a:spLocks noGrp="1"/>
          </p:cNvSpPr>
          <p:nvPr>
            <p:ph type="body" idx="1"/>
          </p:nvPr>
        </p:nvSpPr>
        <p:spPr/>
        <p:txBody>
          <a:bodyPr/>
          <a:lstStyle/>
          <a:p>
            <a:r>
              <a:rPr lang="en-US" dirty="0"/>
              <a:t> </a:t>
            </a:r>
            <a:endParaRPr lang="en-CA" dirty="0"/>
          </a:p>
        </p:txBody>
      </p:sp>
      <p:sp>
        <p:nvSpPr>
          <p:cNvPr id="8" name="Text Placeholder 7"/>
          <p:cNvSpPr>
            <a:spLocks noGrp="1"/>
          </p:cNvSpPr>
          <p:nvPr>
            <p:ph type="body" sz="quarter" idx="3"/>
          </p:nvPr>
        </p:nvSpPr>
        <p:spPr/>
        <p:txBody>
          <a:bodyPr/>
          <a:lstStyle/>
          <a:p>
            <a:r>
              <a:rPr lang="en-US" dirty="0" smtClean="0"/>
              <a:t> </a:t>
            </a:r>
            <a:endParaRPr lang="en-CA" dirty="0"/>
          </a:p>
        </p:txBody>
      </p:sp>
      <p:sp>
        <p:nvSpPr>
          <p:cNvPr id="9" name="Content Placeholder 8"/>
          <p:cNvSpPr>
            <a:spLocks noGrp="1"/>
          </p:cNvSpPr>
          <p:nvPr>
            <p:ph sz="quarter" idx="4"/>
          </p:nvPr>
        </p:nvSpPr>
        <p:spPr>
          <a:xfrm>
            <a:off x="556591" y="1232453"/>
            <a:ext cx="10797209" cy="4897576"/>
          </a:xfrm>
        </p:spPr>
        <p:txBody>
          <a:bodyPr>
            <a:normAutofit/>
          </a:bodyPr>
          <a:lstStyle/>
          <a:p>
            <a:pPr algn="r" rtl="1"/>
            <a:r>
              <a:rPr lang="fa-IR" sz="2000" dirty="0">
                <a:cs typeface="B Nazanin" panose="00000400000000000000" pitchFamily="2" charset="-78"/>
              </a:rPr>
              <a:t>خطاها تفاوت بین داده های تاریخی واقعی و داده های پیش بینی شده پیش بینی شده توسط مدل هستند</a:t>
            </a:r>
            <a:r>
              <a:rPr lang="fa-IR" sz="2000" dirty="0" smtClean="0">
                <a:cs typeface="B Nazanin" panose="00000400000000000000" pitchFamily="2" charset="-78"/>
              </a:rPr>
              <a:t>.</a:t>
            </a:r>
            <a:endParaRPr lang="en-CA" sz="2000" dirty="0" smtClean="0">
              <a:cs typeface="B Nazanin" panose="00000400000000000000" pitchFamily="2" charset="-78"/>
            </a:endParaRPr>
          </a:p>
          <a:p>
            <a:pPr algn="r" rtl="1"/>
            <a:r>
              <a:rPr lang="en-CA" sz="2000" dirty="0" smtClean="0">
                <a:cs typeface="B Nazanin" panose="00000400000000000000" pitchFamily="2" charset="-78"/>
              </a:rPr>
              <a:t> MAE</a:t>
            </a:r>
            <a:r>
              <a:rPr lang="fa-IR" sz="2000" dirty="0" smtClean="0">
                <a:cs typeface="B Nazanin" panose="00000400000000000000" pitchFamily="2" charset="-78"/>
              </a:rPr>
              <a:t>یک </a:t>
            </a:r>
            <a:r>
              <a:rPr lang="fa-IR" sz="2000" dirty="0">
                <a:cs typeface="B Nazanin" panose="00000400000000000000" pitchFamily="2" charset="-78"/>
              </a:rPr>
              <a:t>آمار خطا است که فاصله (مقدار مطلق تفاوت بین داده های تاریخی واقعی و داده های پیش بینی شده برازش پیش بینی شده توسط مدل) را بین هر جفت نقطه داده های پیش بینی واقعی و برازش شده میانگین می کند</a:t>
            </a:r>
            <a:r>
              <a:rPr lang="fa-IR" sz="2000" dirty="0" smtClean="0">
                <a:cs typeface="B Nazanin" panose="00000400000000000000" pitchFamily="2" charset="-78"/>
              </a:rPr>
              <a:t>.</a:t>
            </a:r>
          </a:p>
          <a:p>
            <a:pPr algn="r" rtl="1"/>
            <a:r>
              <a:rPr lang="fa-IR" sz="2000" dirty="0" smtClean="0">
                <a:cs typeface="B Nazanin" panose="00000400000000000000" pitchFamily="2" charset="-78"/>
              </a:rPr>
              <a:t> </a:t>
            </a:r>
            <a:r>
              <a:rPr lang="en-US" sz="2000" dirty="0" smtClean="0">
                <a:cs typeface="B Nazanin" panose="00000400000000000000" pitchFamily="2" charset="-78"/>
              </a:rPr>
              <a:t> </a:t>
            </a:r>
            <a:r>
              <a:rPr lang="en-CA" sz="2000" dirty="0" smtClean="0">
                <a:cs typeface="B Nazanin" panose="00000400000000000000" pitchFamily="2" charset="-78"/>
              </a:rPr>
              <a:t>MAE </a:t>
            </a:r>
            <a:r>
              <a:rPr lang="fa-IR" sz="2000" dirty="0">
                <a:cs typeface="B Nazanin" panose="00000400000000000000" pitchFamily="2" charset="-78"/>
              </a:rPr>
              <a:t>با در نظر گرفتن میانگین </a:t>
            </a:r>
            <a:r>
              <a:rPr lang="fa-IR" sz="2000" dirty="0" smtClean="0">
                <a:cs typeface="B Nazanin" panose="00000400000000000000" pitchFamily="2" charset="-78"/>
              </a:rPr>
              <a:t>خطا </a:t>
            </a:r>
            <a:r>
              <a:rPr lang="fa-IR" sz="2000" dirty="0">
                <a:cs typeface="B Nazanin" panose="00000400000000000000" pitchFamily="2" charset="-78"/>
              </a:rPr>
              <a:t>محاسبه می شود و زمانی مناسب است که هزینه خطاهای پیش بینی متناسب با اندازه مطلق خطاهای پیش بینی باشد</a:t>
            </a:r>
            <a:r>
              <a:rPr lang="fa-IR" sz="2000" dirty="0" smtClean="0">
                <a:cs typeface="B Nazanin" panose="00000400000000000000" pitchFamily="2" charset="-78"/>
              </a:rPr>
              <a:t>.</a:t>
            </a:r>
            <a:endParaRPr lang="en-US" sz="2000" dirty="0" smtClean="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a:solidFill>
                  <a:schemeClr val="bg1"/>
                </a:solidFill>
                <a:latin typeface="Times New Roman" panose="02020603050405020304" pitchFamily="18" charset="0"/>
                <a:cs typeface="Times New Roman" panose="02020603050405020304" pitchFamily="18" charset="0"/>
              </a:rPr>
              <a:t>The Minimum Mean Absolute Error (MAE)</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7588" y="3681241"/>
            <a:ext cx="4991100" cy="1663700"/>
          </a:xfrm>
        </p:spPr>
      </p:pic>
      <p:pic>
        <p:nvPicPr>
          <p:cNvPr id="16" name="Content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21" y="3681241"/>
            <a:ext cx="4902761" cy="1663700"/>
          </a:xfrm>
          <a:prstGeom prst="rect">
            <a:avLst/>
          </a:prstGeom>
        </p:spPr>
      </p:pic>
    </p:spTree>
    <p:extLst>
      <p:ext uri="{BB962C8B-B14F-4D97-AF65-F5344CB8AC3E}">
        <p14:creationId xmlns:p14="http://schemas.microsoft.com/office/powerpoint/2010/main" val="111684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CA"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10470" y="3944344"/>
            <a:ext cx="5443330" cy="1371957"/>
          </a:xfrm>
        </p:spPr>
      </p:pic>
      <p:sp>
        <p:nvSpPr>
          <p:cNvPr id="5" name="Content Placeholder 4"/>
          <p:cNvSpPr>
            <a:spLocks noGrp="1"/>
          </p:cNvSpPr>
          <p:nvPr>
            <p:ph sz="half" idx="2"/>
          </p:nvPr>
        </p:nvSpPr>
        <p:spPr>
          <a:xfrm>
            <a:off x="499872" y="1225826"/>
            <a:ext cx="10853928" cy="4153418"/>
          </a:xfrm>
        </p:spPr>
        <p:txBody>
          <a:bodyPr>
            <a:normAutofit/>
          </a:bodyPr>
          <a:lstStyle/>
          <a:p>
            <a:pPr algn="r" rtl="1"/>
            <a:r>
              <a:rPr lang="en-US" sz="2000" b="1" dirty="0">
                <a:latin typeface="Times New Roman" panose="02020603050405020304" pitchFamily="18" charset="0"/>
                <a:cs typeface="B Nazanin" panose="00000400000000000000" pitchFamily="2" charset="-78"/>
              </a:rPr>
              <a:t>MSE</a:t>
            </a:r>
            <a:r>
              <a:rPr lang="fa-IR" sz="2000" b="1" dirty="0">
                <a:latin typeface="Times New Roman" panose="02020603050405020304" pitchFamily="18" charset="0"/>
                <a:cs typeface="B Nazanin" panose="00000400000000000000" pitchFamily="2" charset="-78"/>
              </a:rPr>
              <a:t> یک اندازه گیری خطای مطلق است که خطاها را مربع می کند تا خطاهای مثبت و منفی یکدیگر را خنثی نکنند. این معیار همچنین تمایل دارد که خطاهای بزرگ را با وزن دادن بیشتر خطاهای بزرگ نسبت به خطاهای کوچکتر با مربع کردن آنها اغراق کند، که می تواند در مقایسه مدل های سری زمانی مختلف کمک کند. </a:t>
            </a:r>
            <a:r>
              <a:rPr lang="en-US" sz="2000" b="1" dirty="0">
                <a:latin typeface="Times New Roman" panose="02020603050405020304" pitchFamily="18" charset="0"/>
                <a:cs typeface="B Nazanin" panose="00000400000000000000" pitchFamily="2" charset="-78"/>
              </a:rPr>
              <a:t> MSE </a:t>
            </a:r>
            <a:r>
              <a:rPr lang="fa-IR" sz="2000" b="1" dirty="0">
                <a:latin typeface="Times New Roman" panose="02020603050405020304" pitchFamily="18" charset="0"/>
                <a:cs typeface="B Nazanin" panose="00000400000000000000" pitchFamily="2" charset="-78"/>
              </a:rPr>
              <a:t>به سادگی با گرفتن میانگین </a:t>
            </a:r>
            <a:r>
              <a:rPr lang="en-US" sz="2000" b="1" dirty="0">
                <a:latin typeface="Times New Roman" panose="02020603050405020304" pitchFamily="18" charset="0"/>
                <a:cs typeface="B Nazanin" panose="00000400000000000000" pitchFamily="2" charset="-78"/>
              </a:rPr>
              <a:t>Error² </a:t>
            </a:r>
            <a:r>
              <a:rPr lang="fa-IR" sz="2000" b="1" dirty="0">
                <a:latin typeface="Times New Roman" panose="02020603050405020304" pitchFamily="18" charset="0"/>
                <a:cs typeface="B Nazanin" panose="00000400000000000000" pitchFamily="2" charset="-78"/>
              </a:rPr>
              <a:t> محاسبه می شود.</a:t>
            </a:r>
            <a:endParaRPr lang="en-US" sz="2000" b="1" dirty="0">
              <a:latin typeface="Times New Roman" panose="02020603050405020304" pitchFamily="18" charset="0"/>
              <a:cs typeface="B Nazanin" panose="00000400000000000000" pitchFamily="2" charset="-78"/>
            </a:endParaRPr>
          </a:p>
          <a:p>
            <a:pPr algn="r" rtl="1"/>
            <a:r>
              <a:rPr lang="en-CA" sz="2000" b="1" dirty="0" smtClean="0">
                <a:cs typeface="B Nazanin" panose="00000400000000000000" pitchFamily="2" charset="-78"/>
              </a:rPr>
              <a:t>RMSE</a:t>
            </a:r>
            <a:r>
              <a:rPr lang="fa-IR" sz="2000" b="1" dirty="0" smtClean="0">
                <a:cs typeface="B Nazanin" panose="00000400000000000000" pitchFamily="2" charset="-78"/>
              </a:rPr>
              <a:t> </a:t>
            </a:r>
            <a:r>
              <a:rPr lang="en-CA" sz="2000" b="1" dirty="0" smtClean="0">
                <a:cs typeface="B Nazanin" panose="00000400000000000000" pitchFamily="2" charset="-78"/>
              </a:rPr>
              <a:t> </a:t>
            </a:r>
            <a:r>
              <a:rPr lang="fa-IR" sz="2000" b="1" dirty="0" smtClean="0">
                <a:cs typeface="B Nazanin" panose="00000400000000000000" pitchFamily="2" charset="-78"/>
              </a:rPr>
              <a:t>جذر </a:t>
            </a:r>
            <a:r>
              <a:rPr lang="en-CA" sz="2000" b="1" dirty="0" smtClean="0">
                <a:cs typeface="B Nazanin" panose="00000400000000000000" pitchFamily="2" charset="-78"/>
              </a:rPr>
              <a:t>MSE</a:t>
            </a:r>
            <a:r>
              <a:rPr lang="fa-IR" sz="2000" b="1" dirty="0" smtClean="0">
                <a:cs typeface="B Nazanin" panose="00000400000000000000" pitchFamily="2" charset="-78"/>
              </a:rPr>
              <a:t> است </a:t>
            </a:r>
            <a:r>
              <a:rPr lang="fa-IR" sz="2000" b="1" dirty="0">
                <a:cs typeface="B Nazanin" panose="00000400000000000000" pitchFamily="2" charset="-78"/>
              </a:rPr>
              <a:t>و محبوب ترین معیار خطا است که به عنوان تابع ضرر درجه دوم نیز شناخته می شود. </a:t>
            </a:r>
            <a:r>
              <a:rPr lang="en-CA" sz="2000" b="1" dirty="0" smtClean="0">
                <a:cs typeface="B Nazanin" panose="00000400000000000000" pitchFamily="2" charset="-78"/>
              </a:rPr>
              <a:t>RMSE</a:t>
            </a:r>
            <a:r>
              <a:rPr lang="fa-IR" sz="2000" b="1" dirty="0" smtClean="0">
                <a:cs typeface="B Nazanin" panose="00000400000000000000" pitchFamily="2" charset="-78"/>
              </a:rPr>
              <a:t> </a:t>
            </a:r>
            <a:r>
              <a:rPr lang="en-CA" sz="2000" b="1" dirty="0" smtClean="0">
                <a:cs typeface="B Nazanin" panose="00000400000000000000" pitchFamily="2" charset="-78"/>
              </a:rPr>
              <a:t> </a:t>
            </a:r>
            <a:r>
              <a:rPr lang="fa-IR" sz="2000" b="1" dirty="0">
                <a:cs typeface="B Nazanin" panose="00000400000000000000" pitchFamily="2" charset="-78"/>
              </a:rPr>
              <a:t>را می توان به عنوان میانگین مقادیر مطلق خطاهای پیش بینی تعریف کرد و زمانی بسیار مناسب است که هزینه خطاهای پیش بینی متناسب با اندازه مطلق خطای پیش بینی باشد.</a:t>
            </a:r>
            <a:endParaRPr lang="en-CA" sz="2000" b="1" dirty="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smtClean="0">
                <a:solidFill>
                  <a:schemeClr val="bg1"/>
                </a:solidFill>
                <a:latin typeface="Times New Roman" panose="02020603050405020304" pitchFamily="18" charset="0"/>
                <a:cs typeface="Times New Roman" panose="02020603050405020304" pitchFamily="18" charset="0"/>
              </a:rPr>
              <a:t>The measure squares errors (MSE)</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217" y="3944344"/>
            <a:ext cx="4957717" cy="1371957"/>
          </a:xfrm>
          <a:prstGeom prst="rect">
            <a:avLst/>
          </a:prstGeom>
        </p:spPr>
      </p:pic>
    </p:spTree>
    <p:extLst>
      <p:ext uri="{BB962C8B-B14F-4D97-AF65-F5344CB8AC3E}">
        <p14:creationId xmlns:p14="http://schemas.microsoft.com/office/powerpoint/2010/main" val="3425408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872" y="963677"/>
            <a:ext cx="10853928" cy="2402375"/>
          </a:xfrm>
        </p:spPr>
        <p:txBody>
          <a:bodyPr>
            <a:normAutofit/>
          </a:bodyPr>
          <a:lstStyle/>
          <a:p>
            <a:pPr algn="just" rtl="1">
              <a:lnSpc>
                <a:spcPct val="150000"/>
              </a:lnSpc>
            </a:pPr>
            <a:r>
              <a:rPr lang="fa-IR" sz="1800" b="1" dirty="0">
                <a:latin typeface="Times New Roman" panose="02020603050405020304" pitchFamily="18" charset="0"/>
                <a:cs typeface="B Nazanin" panose="00000400000000000000" pitchFamily="2" charset="-78"/>
              </a:rPr>
              <a:t>میانگین درصد خطای </a:t>
            </a:r>
            <a:r>
              <a:rPr lang="fa-IR" sz="1800" b="1" dirty="0" smtClean="0">
                <a:latin typeface="Times New Roman" panose="02020603050405020304" pitchFamily="18" charset="0"/>
                <a:cs typeface="B Nazanin" panose="00000400000000000000" pitchFamily="2" charset="-78"/>
              </a:rPr>
              <a:t>مطلق</a:t>
            </a:r>
            <a:r>
              <a:rPr lang="en-US" sz="1800" b="1" dirty="0" smtClean="0">
                <a:latin typeface="Times New Roman" panose="02020603050405020304" pitchFamily="18" charset="0"/>
                <a:cs typeface="B Nazanin" panose="00000400000000000000" pitchFamily="2" charset="-78"/>
              </a:rPr>
              <a:t>MAPE</a:t>
            </a:r>
            <a:r>
              <a:rPr lang="fa-IR" sz="1800" b="1" dirty="0" smtClean="0">
                <a:latin typeface="Times New Roman" panose="02020603050405020304" pitchFamily="18" charset="0"/>
                <a:cs typeface="B Nazanin" panose="00000400000000000000" pitchFamily="2" charset="-78"/>
              </a:rPr>
              <a:t> </a:t>
            </a:r>
            <a:r>
              <a:rPr lang="en-US" sz="1800" b="1" dirty="0" smtClean="0">
                <a:latin typeface="Times New Roman" panose="02020603050405020304" pitchFamily="18" charset="0"/>
                <a:cs typeface="B Nazanin" panose="00000400000000000000" pitchFamily="2" charset="-78"/>
              </a:rPr>
              <a:t> </a:t>
            </a:r>
            <a:r>
              <a:rPr lang="fa-IR" sz="1800" b="1" dirty="0">
                <a:latin typeface="Times New Roman" panose="02020603050405020304" pitchFamily="18" charset="0"/>
                <a:cs typeface="B Nazanin" panose="00000400000000000000" pitchFamily="2" charset="-78"/>
              </a:rPr>
              <a:t>یک معیار آماری برای تعریف دقت الگوریتم یادگیری ماشین بر روی یک مجموعه داده خاص است</a:t>
            </a:r>
            <a:r>
              <a:rPr lang="fa-IR" sz="1800" b="1" dirty="0" smtClean="0">
                <a:latin typeface="Times New Roman" panose="02020603050405020304" pitchFamily="18" charset="0"/>
                <a:cs typeface="B Nazanin" panose="00000400000000000000" pitchFamily="2" charset="-78"/>
              </a:rPr>
              <a:t>.</a:t>
            </a:r>
          </a:p>
          <a:p>
            <a:pPr algn="just" rtl="1">
              <a:lnSpc>
                <a:spcPct val="150000"/>
              </a:lnSpc>
            </a:pPr>
            <a:r>
              <a:rPr lang="en-US" sz="1800" b="1" dirty="0" smtClean="0">
                <a:latin typeface="Times New Roman" panose="02020603050405020304" pitchFamily="18" charset="0"/>
                <a:cs typeface="B Nazanin" panose="00000400000000000000" pitchFamily="2" charset="-78"/>
              </a:rPr>
              <a:t>MAPE</a:t>
            </a:r>
            <a:r>
              <a:rPr lang="fa-IR" sz="1800" b="1" dirty="0" smtClean="0">
                <a:latin typeface="Times New Roman" panose="02020603050405020304" pitchFamily="18" charset="0"/>
                <a:cs typeface="B Nazanin" panose="00000400000000000000" pitchFamily="2" charset="-78"/>
              </a:rPr>
              <a:t> </a:t>
            </a:r>
            <a:r>
              <a:rPr lang="en-US" sz="1800" b="1" dirty="0" smtClean="0">
                <a:latin typeface="Times New Roman" panose="02020603050405020304" pitchFamily="18" charset="0"/>
                <a:cs typeface="B Nazanin" panose="00000400000000000000" pitchFamily="2" charset="-78"/>
              </a:rPr>
              <a:t> </a:t>
            </a:r>
            <a:r>
              <a:rPr lang="fa-IR" sz="1800" b="1" dirty="0">
                <a:latin typeface="Times New Roman" panose="02020603050405020304" pitchFamily="18" charset="0"/>
                <a:cs typeface="B Nazanin" panose="00000400000000000000" pitchFamily="2" charset="-78"/>
              </a:rPr>
              <a:t>را می توان به عنوان یک تابع ضرر برای تعریف خطا در ارزیابی مدل در نظر گرفت</a:t>
            </a:r>
            <a:r>
              <a:rPr lang="fa-IR" sz="1800" b="1" dirty="0" smtClean="0">
                <a:latin typeface="Times New Roman" panose="02020603050405020304" pitchFamily="18" charset="0"/>
                <a:cs typeface="B Nazanin" panose="00000400000000000000" pitchFamily="2" charset="-78"/>
              </a:rPr>
              <a:t>.</a:t>
            </a:r>
          </a:p>
          <a:p>
            <a:pPr algn="just" rtl="1">
              <a:lnSpc>
                <a:spcPct val="150000"/>
              </a:lnSpc>
            </a:pPr>
            <a:r>
              <a:rPr lang="fa-IR" sz="1800" b="1" dirty="0">
                <a:latin typeface="Times New Roman" panose="02020603050405020304" pitchFamily="18" charset="0"/>
                <a:cs typeface="B Nazanin" panose="00000400000000000000" pitchFamily="2" charset="-78"/>
              </a:rPr>
              <a:t>در آمار، </a:t>
            </a:r>
            <a:r>
              <a:rPr lang="en-US" sz="1800" b="1" dirty="0" smtClean="0">
                <a:latin typeface="Times New Roman" panose="02020603050405020304" pitchFamily="18" charset="0"/>
                <a:cs typeface="B Nazanin" panose="00000400000000000000" pitchFamily="2" charset="-78"/>
              </a:rPr>
              <a:t> Huber Loss</a:t>
            </a:r>
            <a:r>
              <a:rPr lang="fa-IR" sz="1800" b="1" dirty="0" smtClean="0">
                <a:latin typeface="Times New Roman" panose="02020603050405020304" pitchFamily="18" charset="0"/>
                <a:cs typeface="B Nazanin" panose="00000400000000000000" pitchFamily="2" charset="-78"/>
              </a:rPr>
              <a:t>یک </a:t>
            </a:r>
            <a:r>
              <a:rPr lang="fa-IR" sz="1800" b="1" dirty="0">
                <a:latin typeface="Times New Roman" panose="02020603050405020304" pitchFamily="18" charset="0"/>
                <a:cs typeface="B Nazanin" panose="00000400000000000000" pitchFamily="2" charset="-78"/>
              </a:rPr>
              <a:t>تابع ضرر است که در رگرسیون قوی استفاده می‌شود، که نسبت به تلفات خطای مجذور حساسیت کمتری نسبت به داده‌های پرت دارد. یک نوع برای طبقه بندی نیز گاهی اوقات استفاده می شود.</a:t>
            </a:r>
            <a:endParaRPr lang="en-US" sz="1800" b="1" dirty="0">
              <a:latin typeface="Times New Roman" panose="02020603050405020304" pitchFamily="18" charset="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chemeClr val="bg1"/>
                </a:solidFill>
                <a:latin typeface="Times New Roman" panose="02020603050405020304" pitchFamily="18" charset="0"/>
                <a:cs typeface="Times New Roman" panose="02020603050405020304" pitchFamily="18" charset="0"/>
              </a:rPr>
              <a:t>Mean Absolute Percentage Error (MAPE</a:t>
            </a:r>
            <a:r>
              <a:rPr lang="en-US" altLang="en-US" sz="3200" b="1" dirty="0" smtClean="0">
                <a:solidFill>
                  <a:schemeClr val="bg1"/>
                </a:solidFill>
                <a:latin typeface="Times New Roman" panose="02020603050405020304" pitchFamily="18" charset="0"/>
                <a:cs typeface="Times New Roman" panose="02020603050405020304" pitchFamily="18" charset="0"/>
              </a:rPr>
              <a:t>) and Huber Loss</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050" y="3366052"/>
            <a:ext cx="6603572" cy="1439240"/>
          </a:xfrm>
          <a:prstGeom prst="rect">
            <a:avLst/>
          </a:prstGeom>
        </p:spPr>
      </p:pic>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539" y="5082448"/>
            <a:ext cx="4850296" cy="1371957"/>
          </a:xfrm>
          <a:prstGeom prst="rect">
            <a:avLst/>
          </a:prstGeom>
        </p:spPr>
      </p:pic>
    </p:spTree>
    <p:extLst>
      <p:ext uri="{BB962C8B-B14F-4D97-AF65-F5344CB8AC3E}">
        <p14:creationId xmlns:p14="http://schemas.microsoft.com/office/powerpoint/2010/main" val="3623748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636" y="1231204"/>
            <a:ext cx="5234371" cy="3107531"/>
          </a:xfrm>
        </p:spPr>
        <p:txBody>
          <a:bodyPr>
            <a:noAutofit/>
          </a:bodyPr>
          <a:lstStyle/>
          <a:p>
            <a:pPr>
              <a:lnSpc>
                <a:spcPct val="100000"/>
              </a:lnSpc>
            </a:pPr>
            <a:r>
              <a:rPr lang="de-DE" sz="2400" b="1" dirty="0"/>
              <a:t>Introduction</a:t>
            </a:r>
          </a:p>
          <a:p>
            <a:pPr>
              <a:lnSpc>
                <a:spcPct val="100000"/>
              </a:lnSpc>
            </a:pPr>
            <a:r>
              <a:rPr lang="de-DE" sz="2400" b="1" dirty="0"/>
              <a:t>Min</a:t>
            </a:r>
            <a:r>
              <a:rPr lang="en-US" sz="2400" b="1" dirty="0"/>
              <a:t>-Max Scaler</a:t>
            </a:r>
            <a:endParaRPr lang="de-DE" sz="2400" b="1" dirty="0"/>
          </a:p>
          <a:p>
            <a:pPr>
              <a:lnSpc>
                <a:spcPct val="100000"/>
              </a:lnSpc>
            </a:pPr>
            <a:r>
              <a:rPr lang="de-DE" sz="2400" b="1" dirty="0"/>
              <a:t>SVM</a:t>
            </a:r>
          </a:p>
          <a:p>
            <a:pPr>
              <a:lnSpc>
                <a:spcPct val="100000"/>
              </a:lnSpc>
            </a:pPr>
            <a:r>
              <a:rPr lang="de-DE" sz="2400" b="1" dirty="0" smtClean="0"/>
              <a:t>SVR</a:t>
            </a:r>
          </a:p>
          <a:p>
            <a:pPr>
              <a:lnSpc>
                <a:spcPct val="100000"/>
              </a:lnSpc>
            </a:pPr>
            <a:r>
              <a:rPr lang="de-DE" sz="2400" b="1" dirty="0" smtClean="0"/>
              <a:t>Regression</a:t>
            </a:r>
            <a:endParaRPr lang="de-DE" sz="2400" b="1" dirty="0"/>
          </a:p>
          <a:p>
            <a:pPr>
              <a:lnSpc>
                <a:spcPct val="100000"/>
              </a:lnSpc>
            </a:pPr>
            <a:r>
              <a:rPr lang="en-US" sz="2400" b="1" i="0" dirty="0">
                <a:solidFill>
                  <a:srgbClr val="202122"/>
                </a:solidFill>
                <a:effectLst/>
                <a:latin typeface="-apple-system"/>
              </a:rPr>
              <a:t>Decision tree</a:t>
            </a:r>
            <a:endParaRPr lang="de-DE" sz="2400" b="1" i="0" dirty="0">
              <a:solidFill>
                <a:srgbClr val="202122"/>
              </a:solidFill>
              <a:effectLst/>
              <a:latin typeface="-apple-system"/>
            </a:endParaRPr>
          </a:p>
          <a:p>
            <a:pPr>
              <a:lnSpc>
                <a:spcPct val="100000"/>
              </a:lnSpc>
            </a:pPr>
            <a:r>
              <a:rPr lang="en-US" sz="2400" b="1" i="0" dirty="0">
                <a:solidFill>
                  <a:srgbClr val="202122"/>
                </a:solidFill>
                <a:effectLst/>
                <a:latin typeface="-apple-system"/>
              </a:rPr>
              <a:t>Random forest</a:t>
            </a:r>
          </a:p>
          <a:p>
            <a:pPr>
              <a:lnSpc>
                <a:spcPct val="100000"/>
              </a:lnSpc>
            </a:pPr>
            <a:r>
              <a:rPr lang="en-US" sz="2400" b="1" dirty="0">
                <a:solidFill>
                  <a:srgbClr val="202122"/>
                </a:solidFill>
                <a:latin typeface="-apple-system"/>
              </a:rPr>
              <a:t>Error function</a:t>
            </a:r>
            <a:endParaRPr lang="en-US" sz="2400" b="1" dirty="0"/>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chemeClr val="bg1"/>
                </a:solidFill>
                <a:latin typeface="Times New Roman" panose="02020603050405020304" pitchFamily="18" charset="0"/>
                <a:cs typeface="Times New Roman" panose="02020603050405020304" pitchFamily="18" charset="0"/>
              </a:rPr>
              <a:t>Outline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984203">
            <a:off x="7232412" y="1222375"/>
            <a:ext cx="2150882" cy="2150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295" y="3221784"/>
            <a:ext cx="1563211" cy="12505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191" y="3847068"/>
            <a:ext cx="3071472" cy="3071472"/>
          </a:xfrm>
          <a:prstGeom prst="rect">
            <a:avLst/>
          </a:prstGeom>
        </p:spPr>
      </p:pic>
    </p:spTree>
    <p:extLst>
      <p:ext uri="{BB962C8B-B14F-4D97-AF65-F5344CB8AC3E}">
        <p14:creationId xmlns:p14="http://schemas.microsoft.com/office/powerpoint/2010/main" val="189825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636" y="1231204"/>
            <a:ext cx="10349564" cy="4766184"/>
          </a:xfrm>
        </p:spPr>
        <p:txBody>
          <a:bodyPr>
            <a:noAutofit/>
          </a:bodyPr>
          <a:lstStyle/>
          <a:p>
            <a:pPr algn="r" rtl="1">
              <a:lnSpc>
                <a:spcPct val="150000"/>
              </a:lnSpc>
            </a:pPr>
            <a:r>
              <a:rPr lang="en-US" sz="2000" b="1" dirty="0">
                <a:latin typeface="+mj-lt"/>
                <a:cs typeface="B Nazanin" panose="00000400000000000000" pitchFamily="2" charset="-78"/>
              </a:rPr>
              <a:t> </a:t>
            </a:r>
            <a:r>
              <a:rPr lang="fa-IR" sz="2000" b="1" dirty="0">
                <a:latin typeface="+mj-lt"/>
                <a:cs typeface="B Nazanin" panose="00000400000000000000" pitchFamily="2" charset="-78"/>
              </a:rPr>
              <a:t>هدف از این پروژه پیش بینی ترافیک هست .</a:t>
            </a:r>
          </a:p>
          <a:p>
            <a:pPr algn="r" rtl="1">
              <a:lnSpc>
                <a:spcPct val="150000"/>
              </a:lnSpc>
            </a:pPr>
            <a:r>
              <a:rPr lang="fa-IR" sz="2000" b="1" dirty="0">
                <a:latin typeface="+mj-lt"/>
                <a:cs typeface="B Nazanin" panose="00000400000000000000" pitchFamily="2" charset="-78"/>
              </a:rPr>
              <a:t>دیتاست </a:t>
            </a:r>
            <a:r>
              <a:rPr lang="fa-IR" sz="2000" b="1" dirty="0" smtClean="0">
                <a:latin typeface="+mj-lt"/>
                <a:cs typeface="B Nazanin" panose="00000400000000000000" pitchFamily="2" charset="-78"/>
              </a:rPr>
              <a:t>استفاده </a:t>
            </a:r>
            <a:r>
              <a:rPr lang="fa-IR" sz="2000" b="1" dirty="0">
                <a:latin typeface="+mj-lt"/>
                <a:cs typeface="B Nazanin" panose="00000400000000000000" pitchFamily="2" charset="-78"/>
              </a:rPr>
              <a:t>شده در این پروژه</a:t>
            </a:r>
            <a:r>
              <a:rPr lang="de-DE" sz="2000" b="1" dirty="0">
                <a:latin typeface="+mj-lt"/>
                <a:cs typeface="B Nazanin" panose="00000400000000000000" pitchFamily="2" charset="-78"/>
              </a:rPr>
              <a:t> </a:t>
            </a:r>
            <a:r>
              <a:rPr lang="en-US" sz="2000" b="1" i="0" dirty="0">
                <a:solidFill>
                  <a:srgbClr val="202124"/>
                </a:solidFill>
                <a:effectLst/>
                <a:latin typeface="+mj-lt"/>
                <a:cs typeface="B Nazanin" panose="00000400000000000000" pitchFamily="2" charset="-78"/>
              </a:rPr>
              <a:t>Highway Traffic Prediction  </a:t>
            </a:r>
            <a:r>
              <a:rPr lang="fa-IR" sz="2000" b="1" dirty="0">
                <a:latin typeface="+mj-lt"/>
                <a:cs typeface="B Nazanin" panose="00000400000000000000" pitchFamily="2" charset="-78"/>
              </a:rPr>
              <a:t> دانلود شده از سایت </a:t>
            </a:r>
            <a:r>
              <a:rPr lang="de-DE" sz="2000" b="1" dirty="0">
                <a:latin typeface="+mj-lt"/>
                <a:cs typeface="B Nazanin" panose="00000400000000000000" pitchFamily="2" charset="-78"/>
              </a:rPr>
              <a:t>Kaggle</a:t>
            </a:r>
            <a:r>
              <a:rPr lang="fa-IR" sz="2000" b="1" dirty="0">
                <a:latin typeface="+mj-lt"/>
                <a:cs typeface="B Nazanin" panose="00000400000000000000" pitchFamily="2" charset="-78"/>
              </a:rPr>
              <a:t>.</a:t>
            </a:r>
          </a:p>
          <a:p>
            <a:pPr algn="r" rtl="1">
              <a:lnSpc>
                <a:spcPct val="150000"/>
              </a:lnSpc>
            </a:pPr>
            <a:r>
              <a:rPr lang="fa-IR" sz="2000" b="1" dirty="0">
                <a:latin typeface="+mj-lt"/>
                <a:cs typeface="B Nazanin" panose="00000400000000000000" pitchFamily="2" charset="-78"/>
              </a:rPr>
              <a:t>دیتا ست حاوی </a:t>
            </a:r>
            <a:r>
              <a:rPr lang="fa-IR" sz="2000" b="1" dirty="0" smtClean="0">
                <a:latin typeface="+mj-lt"/>
                <a:cs typeface="B Nazanin" panose="00000400000000000000" pitchFamily="2" charset="-78"/>
              </a:rPr>
              <a:t>اطلاعات: </a:t>
            </a:r>
            <a:r>
              <a:rPr lang="en-US" sz="2000" b="1" dirty="0" err="1" smtClean="0">
                <a:latin typeface="+mj-lt"/>
                <a:cs typeface="B Nazanin" panose="00000400000000000000" pitchFamily="2" charset="-78"/>
              </a:rPr>
              <a:t>DateTime,Junction,Vehicles,ID</a:t>
            </a:r>
            <a:endParaRPr lang="fa-IR" sz="2000" b="1" dirty="0">
              <a:latin typeface="+mj-lt"/>
              <a:cs typeface="B Nazanin" panose="00000400000000000000" pitchFamily="2" charset="-78"/>
            </a:endParaRPr>
          </a:p>
          <a:p>
            <a:pPr algn="r" rtl="1">
              <a:lnSpc>
                <a:spcPct val="150000"/>
              </a:lnSpc>
            </a:pPr>
            <a:r>
              <a:rPr lang="fa-IR" sz="2000" b="1" dirty="0">
                <a:latin typeface="+mj-lt"/>
                <a:cs typeface="B Nazanin" panose="00000400000000000000" pitchFamily="2" charset="-78"/>
              </a:rPr>
              <a:t>اطلاعات  </a:t>
            </a:r>
            <a:r>
              <a:rPr lang="en-US" sz="2000" b="1" dirty="0">
                <a:latin typeface="+mj-lt"/>
                <a:cs typeface="B Nazanin" panose="00000400000000000000" pitchFamily="2" charset="-78"/>
              </a:rPr>
              <a:t>DateTime </a:t>
            </a:r>
            <a:r>
              <a:rPr lang="fa-IR" sz="2000" b="1" dirty="0">
                <a:latin typeface="+mj-lt"/>
                <a:cs typeface="B Nazanin" panose="00000400000000000000" pitchFamily="2" charset="-78"/>
              </a:rPr>
              <a:t>  از تاریخ 2015-11-01 تا 2017-06-30 </a:t>
            </a:r>
          </a:p>
          <a:p>
            <a:pPr algn="r" rtl="1">
              <a:lnSpc>
                <a:spcPct val="150000"/>
              </a:lnSpc>
            </a:pPr>
            <a:r>
              <a:rPr lang="fa-IR" sz="2000" b="1" dirty="0">
                <a:latin typeface="+mj-lt"/>
                <a:cs typeface="B Nazanin" panose="00000400000000000000" pitchFamily="2" charset="-78"/>
              </a:rPr>
              <a:t>اطلاعات 4 تا </a:t>
            </a:r>
            <a:r>
              <a:rPr lang="en-US" sz="2000" b="1" dirty="0">
                <a:latin typeface="+mj-lt"/>
                <a:cs typeface="B Nazanin" panose="00000400000000000000" pitchFamily="2" charset="-78"/>
              </a:rPr>
              <a:t>Junction</a:t>
            </a:r>
            <a:r>
              <a:rPr lang="fa-IR" sz="2000" b="1" dirty="0">
                <a:latin typeface="+mj-lt"/>
                <a:cs typeface="B Nazanin" panose="00000400000000000000" pitchFamily="2" charset="-78"/>
              </a:rPr>
              <a:t> </a:t>
            </a:r>
            <a:r>
              <a:rPr lang="fa-IR" sz="2000" b="1" dirty="0" smtClean="0">
                <a:latin typeface="+mj-lt"/>
                <a:cs typeface="B Nazanin" panose="00000400000000000000" pitchFamily="2" charset="-78"/>
              </a:rPr>
              <a:t>داریم</a:t>
            </a:r>
            <a:r>
              <a:rPr lang="en-US" sz="2000" b="1" dirty="0" smtClean="0">
                <a:latin typeface="+mj-lt"/>
                <a:cs typeface="B Nazanin" panose="00000400000000000000" pitchFamily="2" charset="-78"/>
              </a:rPr>
              <a:t>.</a:t>
            </a:r>
            <a:endParaRPr lang="fa-IR" sz="2000" b="1" dirty="0">
              <a:latin typeface="+mj-lt"/>
              <a:cs typeface="B Nazanin" panose="00000400000000000000" pitchFamily="2" charset="-78"/>
            </a:endParaRPr>
          </a:p>
          <a:p>
            <a:pPr algn="r" rtl="1">
              <a:lnSpc>
                <a:spcPct val="150000"/>
              </a:lnSpc>
            </a:pPr>
            <a:r>
              <a:rPr lang="en-US" sz="2000" b="1" dirty="0">
                <a:latin typeface="+mj-lt"/>
                <a:cs typeface="B Nazanin" panose="00000400000000000000" pitchFamily="2" charset="-78"/>
              </a:rPr>
              <a:t>Vehicles</a:t>
            </a:r>
            <a:r>
              <a:rPr lang="fa-IR" sz="2000" b="1" dirty="0">
                <a:latin typeface="+mj-lt"/>
                <a:cs typeface="B Nazanin" panose="00000400000000000000" pitchFamily="2" charset="-78"/>
              </a:rPr>
              <a:t> تعداد ماشین هایی که از هر </a:t>
            </a:r>
            <a:r>
              <a:rPr lang="en-US" sz="2000" b="1" dirty="0">
                <a:latin typeface="+mj-lt"/>
                <a:cs typeface="B Nazanin" panose="00000400000000000000" pitchFamily="2" charset="-78"/>
              </a:rPr>
              <a:t> Junction</a:t>
            </a:r>
            <a:r>
              <a:rPr lang="fa-IR" sz="2000" b="1" dirty="0">
                <a:latin typeface="+mj-lt"/>
                <a:cs typeface="B Nazanin" panose="00000400000000000000" pitchFamily="2" charset="-78"/>
              </a:rPr>
              <a:t> عبور </a:t>
            </a:r>
            <a:r>
              <a:rPr lang="fa-IR" sz="2000" b="1" dirty="0" smtClean="0">
                <a:latin typeface="+mj-lt"/>
                <a:cs typeface="B Nazanin" panose="00000400000000000000" pitchFamily="2" charset="-78"/>
              </a:rPr>
              <a:t>میکنند.</a:t>
            </a:r>
            <a:endParaRPr lang="de-DE" sz="2000" b="1" dirty="0">
              <a:latin typeface="+mj-lt"/>
              <a:cs typeface="B Nazanin" panose="00000400000000000000" pitchFamily="2" charset="-78"/>
            </a:endParaRPr>
          </a:p>
          <a:p>
            <a:pPr algn="r" rtl="1">
              <a:lnSpc>
                <a:spcPct val="150000"/>
              </a:lnSpc>
            </a:pPr>
            <a:r>
              <a:rPr lang="fa-IR" sz="2000" b="1" dirty="0">
                <a:latin typeface="+mj-lt"/>
                <a:cs typeface="B Nazanin" panose="00000400000000000000" pitchFamily="2" charset="-78"/>
              </a:rPr>
              <a:t>در این پروژه به دنبال این هستیم که مدل های </a:t>
            </a:r>
            <a:r>
              <a:rPr lang="de-DE" sz="2000" b="1" dirty="0">
                <a:latin typeface="+mj-lt"/>
                <a:cs typeface="B Nazanin" panose="00000400000000000000" pitchFamily="2" charset="-78"/>
              </a:rPr>
              <a:t>   Support Vector Reggresion </a:t>
            </a:r>
            <a:r>
              <a:rPr lang="fa-IR" sz="2000" b="1" dirty="0">
                <a:latin typeface="+mj-lt"/>
                <a:cs typeface="B Nazanin" panose="00000400000000000000" pitchFamily="2" charset="-78"/>
              </a:rPr>
              <a:t>و </a:t>
            </a:r>
            <a:r>
              <a:rPr lang="de-DE" sz="2000" b="1" dirty="0">
                <a:latin typeface="+mj-lt"/>
                <a:cs typeface="B Nazanin" panose="00000400000000000000" pitchFamily="2" charset="-78"/>
              </a:rPr>
              <a:t>Random Forest </a:t>
            </a:r>
            <a:r>
              <a:rPr lang="fa-IR" sz="2000" b="1" dirty="0">
                <a:latin typeface="+mj-lt"/>
                <a:cs typeface="B Nazanin" panose="00000400000000000000" pitchFamily="2" charset="-78"/>
              </a:rPr>
              <a:t> روی </a:t>
            </a:r>
            <a:r>
              <a:rPr lang="fa-IR" sz="2000" b="1" dirty="0" smtClean="0">
                <a:latin typeface="+mj-lt"/>
                <a:cs typeface="B Nazanin" panose="00000400000000000000" pitchFamily="2" charset="-78"/>
              </a:rPr>
              <a:t>دیتاست </a:t>
            </a:r>
            <a:r>
              <a:rPr lang="fa-IR" sz="2000" b="1" dirty="0">
                <a:latin typeface="+mj-lt"/>
                <a:cs typeface="B Nazanin" panose="00000400000000000000" pitchFamily="2" charset="-78"/>
              </a:rPr>
              <a:t>گفته شده پیاده سازی </a:t>
            </a:r>
            <a:r>
              <a:rPr lang="fa-IR" sz="2000" b="1" dirty="0" smtClean="0">
                <a:latin typeface="+mj-lt"/>
                <a:cs typeface="B Nazanin" panose="00000400000000000000" pitchFamily="2" charset="-78"/>
              </a:rPr>
              <a:t>کنیم</a:t>
            </a:r>
            <a:r>
              <a:rPr lang="en-US" sz="2000" b="1" dirty="0" smtClean="0">
                <a:latin typeface="+mj-lt"/>
                <a:cs typeface="B Nazanin" panose="00000400000000000000" pitchFamily="2" charset="-78"/>
              </a:rPr>
              <a:t>.</a:t>
            </a:r>
            <a:endParaRPr lang="fa-IR" sz="2000" b="1" dirty="0">
              <a:latin typeface="+mj-lt"/>
              <a:cs typeface="B Nazanin" panose="00000400000000000000" pitchFamily="2" charset="-78"/>
            </a:endParaRPr>
          </a:p>
          <a:p>
            <a:pPr marL="0" indent="0" algn="r" rtl="1">
              <a:lnSpc>
                <a:spcPct val="150000"/>
              </a:lnSpc>
              <a:buNone/>
            </a:pPr>
            <a:endParaRPr lang="fa-IR" sz="2000" b="1" dirty="0">
              <a:latin typeface="+mj-lt"/>
              <a:cs typeface="B Nazanin" panose="00000400000000000000" pitchFamily="2" charset="-78"/>
            </a:endParaRPr>
          </a:p>
          <a:p>
            <a:pPr algn="r" rtl="1">
              <a:lnSpc>
                <a:spcPct val="150000"/>
              </a:lnSpc>
            </a:pPr>
            <a:endParaRPr lang="fa-IR" sz="2000" b="1" dirty="0">
              <a:latin typeface="+mj-lt"/>
              <a:cs typeface="B Nazanin" panose="00000400000000000000" pitchFamily="2" charset="-78"/>
            </a:endParaRPr>
          </a:p>
          <a:p>
            <a:pPr algn="r" rtl="1">
              <a:lnSpc>
                <a:spcPct val="150000"/>
              </a:lnSpc>
            </a:pPr>
            <a:endParaRPr lang="en-US" sz="2000" b="1" dirty="0">
              <a:latin typeface="+mj-lt"/>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ltLang="en-US" sz="3200" b="1" dirty="0">
                <a:solidFill>
                  <a:schemeClr val="bg1"/>
                </a:solidFill>
                <a:latin typeface="Times New Roman" panose="02020603050405020304" pitchFamily="18" charset="0"/>
                <a:cs typeface="Times New Roman" panose="02020603050405020304" pitchFamily="18" charset="0"/>
              </a:rPr>
              <a:t>Introduction</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1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812" y="973998"/>
            <a:ext cx="10087341" cy="2036869"/>
          </a:xfrm>
        </p:spPr>
        <p:txBody>
          <a:bodyPr>
            <a:normAutofit/>
          </a:bodyPr>
          <a:lstStyle/>
          <a:p>
            <a:pPr marL="0" indent="0" algn="r" rtl="1">
              <a:lnSpc>
                <a:spcPct val="150000"/>
              </a:lnSpc>
              <a:buNone/>
            </a:pPr>
            <a:r>
              <a:rPr lang="fa-IR" sz="2000" dirty="0">
                <a:latin typeface="Times New Roman" panose="02020603050405020304" pitchFamily="18" charset="0"/>
                <a:cs typeface="B Nazanin" panose="00000400000000000000" pitchFamily="2" charset="-78"/>
              </a:rPr>
              <a:t>ماشین بردار پشتیبان برای اولین بار در سال 1995 توسط </a:t>
            </a:r>
            <a:r>
              <a:rPr lang="en-US" sz="2000" dirty="0" smtClean="0">
                <a:latin typeface="Times New Roman" panose="02020603050405020304" pitchFamily="18" charset="0"/>
                <a:cs typeface="B Nazanin" panose="00000400000000000000" pitchFamily="2" charset="-78"/>
              </a:rPr>
              <a:t> </a:t>
            </a:r>
            <a:r>
              <a:rPr lang="en-US" sz="2000" dirty="0" err="1" smtClean="0">
                <a:latin typeface="Times New Roman" panose="02020603050405020304" pitchFamily="18" charset="0"/>
                <a:cs typeface="B Nazanin" panose="00000400000000000000" pitchFamily="2" charset="-78"/>
              </a:rPr>
              <a:t>Vapnik</a:t>
            </a:r>
            <a:r>
              <a:rPr lang="en-US"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برای مسائل طبقه بندی ارائه شد. به خاطر عملکرد خیلی خوبی دارد که </a:t>
            </a:r>
            <a:r>
              <a:rPr lang="en-US" sz="2000" dirty="0" smtClean="0">
                <a:latin typeface="Times New Roman" panose="02020603050405020304" pitchFamily="18" charset="0"/>
                <a:cs typeface="B Nazanin" panose="00000400000000000000" pitchFamily="2" charset="-78"/>
              </a:rPr>
              <a:t> SVM </a:t>
            </a:r>
            <a:r>
              <a:rPr lang="fa-IR" sz="2000" dirty="0">
                <a:latin typeface="Times New Roman" panose="02020603050405020304" pitchFamily="18" charset="0"/>
                <a:cs typeface="B Nazanin" panose="00000400000000000000" pitchFamily="2" charset="-78"/>
              </a:rPr>
              <a:t>از این روش استقبال خیلی خوبی شد. بعدها این مدل برای مسائل رگرسیون با نام رگرسیون بردار پشتیبان </a:t>
            </a:r>
            <a:r>
              <a:rPr lang="fa-IR" sz="2000" dirty="0" smtClean="0">
                <a:latin typeface="Times New Roman" panose="02020603050405020304" pitchFamily="18" charset="0"/>
                <a:cs typeface="B Nazanin" panose="00000400000000000000" pitchFamily="2" charset="-78"/>
              </a:rPr>
              <a:t>(</a:t>
            </a:r>
            <a:r>
              <a:rPr lang="en-US" sz="2000" dirty="0" smtClean="0">
                <a:latin typeface="Times New Roman" panose="02020603050405020304" pitchFamily="18" charset="0"/>
                <a:cs typeface="B Nazanin" panose="00000400000000000000" pitchFamily="2" charset="-78"/>
              </a:rPr>
              <a:t> Support </a:t>
            </a:r>
            <a:r>
              <a:rPr lang="en-US" sz="2000" dirty="0">
                <a:latin typeface="Times New Roman" panose="02020603050405020304" pitchFamily="18" charset="0"/>
                <a:cs typeface="B Nazanin" panose="00000400000000000000" pitchFamily="2" charset="-78"/>
              </a:rPr>
              <a:t>Vector (Regression </a:t>
            </a:r>
            <a:r>
              <a:rPr lang="fa-IR" sz="2000" dirty="0">
                <a:latin typeface="Times New Roman" panose="02020603050405020304" pitchFamily="18" charset="0"/>
                <a:cs typeface="B Nazanin" panose="00000400000000000000" pitchFamily="2" charset="-78"/>
              </a:rPr>
              <a:t>هم تعمیم یافته است.</a:t>
            </a:r>
            <a:endParaRPr lang="en-US" sz="2000" dirty="0">
              <a:latin typeface="Times New Roman" panose="02020603050405020304" pitchFamily="18" charset="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solidFill>
                  <a:schemeClr val="bg1"/>
                </a:solidFill>
                <a:latin typeface="Times New Roman" panose="02020603050405020304" pitchFamily="18" charset="0"/>
                <a:cs typeface="Times New Roman" panose="02020603050405020304" pitchFamily="18" charset="0"/>
              </a:rPr>
              <a:t>Support Vector</a:t>
            </a:r>
            <a:r>
              <a:rPr lang="fa-IR" sz="3200" dirty="0" smtClean="0">
                <a:solidFill>
                  <a:schemeClr val="bg1"/>
                </a:solidFill>
                <a:latin typeface="Times New Roman" panose="02020603050405020304" pitchFamily="18" charset="0"/>
                <a:cs typeface="Times New Roman" panose="02020603050405020304" pitchFamily="18" charset="0"/>
              </a:rPr>
              <a:t> </a:t>
            </a:r>
            <a:r>
              <a:rPr lang="de-DE" sz="3200" dirty="0" smtClean="0">
                <a:solidFill>
                  <a:schemeClr val="bg1"/>
                </a:solidFill>
                <a:latin typeface="Times New Roman" panose="02020603050405020304" pitchFamily="18" charset="0"/>
                <a:cs typeface="Times New Roman" panose="02020603050405020304" pitchFamily="18" charset="0"/>
              </a:rPr>
              <a:t>Machine</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A6BD42-BDEF-71FB-5CF3-2BE29928F221}"/>
              </a:ext>
            </a:extLst>
          </p:cNvPr>
          <p:cNvPicPr>
            <a:picLocks noChangeAspect="1"/>
          </p:cNvPicPr>
          <p:nvPr/>
        </p:nvPicPr>
        <p:blipFill>
          <a:blip r:embed="rId2"/>
          <a:stretch>
            <a:fillRect/>
          </a:stretch>
        </p:blipFill>
        <p:spPr>
          <a:xfrm>
            <a:off x="3581421" y="3115248"/>
            <a:ext cx="4690830" cy="2769869"/>
          </a:xfrm>
          <a:prstGeom prst="rect">
            <a:avLst/>
          </a:prstGeom>
        </p:spPr>
      </p:pic>
    </p:spTree>
    <p:extLst>
      <p:ext uri="{BB962C8B-B14F-4D97-AF65-F5344CB8AC3E}">
        <p14:creationId xmlns:p14="http://schemas.microsoft.com/office/powerpoint/2010/main" val="315149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99872" y="339202"/>
            <a:ext cx="10853928" cy="620357"/>
          </a:xfrm>
          <a:prstGeom prst="rect">
            <a:avLst/>
          </a:prstGeom>
          <a:solidFill>
            <a:srgbClr val="C00000"/>
          </a:solidFill>
        </p:spPr>
        <p:txBody>
          <a:bodyPr vert="horz" lIns="91440" tIns="45721" rIns="91440" bIns="45721"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altLang="en-US" sz="1800" b="1" dirty="0">
                <a:solidFill>
                  <a:schemeClr val="bg1"/>
                </a:solidFill>
                <a:latin typeface="Times New Roman" panose="02020603050405020304" pitchFamily="18" charset="0"/>
                <a:cs typeface="B Nazanin" panose="00000400000000000000" pitchFamily="2" charset="-78"/>
              </a:rPr>
              <a:t>چندتا از مزیتهای ماشین بردار پشتیبان</a:t>
            </a:r>
            <a:br>
              <a:rPr lang="fa-IR" altLang="en-US" sz="1800" b="1" dirty="0">
                <a:solidFill>
                  <a:schemeClr val="bg1"/>
                </a:solidFill>
                <a:latin typeface="Times New Roman" panose="02020603050405020304" pitchFamily="18" charset="0"/>
                <a:cs typeface="B Nazanin" panose="00000400000000000000" pitchFamily="2" charset="-78"/>
              </a:rPr>
            </a:br>
            <a:endParaRPr lang="en-US" altLang="en-US" sz="1800" b="1" dirty="0">
              <a:solidFill>
                <a:schemeClr val="bg1"/>
              </a:solidFill>
              <a:latin typeface="Times New Roman" panose="02020603050405020304" pitchFamily="18" charset="0"/>
              <a:cs typeface="B Nazanin" panose="00000400000000000000" pitchFamily="2" charset="-78"/>
            </a:endParaRPr>
          </a:p>
        </p:txBody>
      </p:sp>
      <p:sp>
        <p:nvSpPr>
          <p:cNvPr id="7" name="Content Placeholder 2"/>
          <p:cNvSpPr txBox="1">
            <a:spLocks/>
          </p:cNvSpPr>
          <p:nvPr/>
        </p:nvSpPr>
        <p:spPr>
          <a:xfrm>
            <a:off x="499872" y="1222940"/>
            <a:ext cx="10624393" cy="38888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None/>
            </a:pP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E349106-0BFE-8B07-7D2E-B150135066C4}"/>
              </a:ext>
            </a:extLst>
          </p:cNvPr>
          <p:cNvSpPr>
            <a:spLocks noGrp="1"/>
          </p:cNvSpPr>
          <p:nvPr>
            <p:ph type="title"/>
          </p:nvPr>
        </p:nvSpPr>
        <p:spPr>
          <a:xfrm>
            <a:off x="2895599" y="1146469"/>
            <a:ext cx="8610600" cy="1293028"/>
          </a:xfrm>
        </p:spPr>
        <p:txBody>
          <a:bodyPr>
            <a:normAutofit/>
          </a:bodyPr>
          <a:lstStyle/>
          <a:p>
            <a:pPr algn="r"/>
            <a:r>
              <a:rPr lang="en-US" dirty="0" smtClean="0"/>
              <a:t> </a:t>
            </a:r>
            <a:endParaRPr lang="en-US" dirty="0"/>
          </a:p>
        </p:txBody>
      </p:sp>
      <p:sp>
        <p:nvSpPr>
          <p:cNvPr id="3" name="Content Placeholder 2">
            <a:extLst>
              <a:ext uri="{FF2B5EF4-FFF2-40B4-BE49-F238E27FC236}">
                <a16:creationId xmlns:a16="http://schemas.microsoft.com/office/drawing/2014/main" id="{43C98551-B777-CCA7-E5C5-D72C19EA1B99}"/>
              </a:ext>
            </a:extLst>
          </p:cNvPr>
          <p:cNvSpPr>
            <a:spLocks noGrp="1"/>
          </p:cNvSpPr>
          <p:nvPr>
            <p:ph idx="1"/>
          </p:nvPr>
        </p:nvSpPr>
        <p:spPr>
          <a:xfrm>
            <a:off x="401868" y="1222940"/>
            <a:ext cx="10820400" cy="2842589"/>
          </a:xfrm>
        </p:spPr>
        <p:txBody>
          <a:bodyPr>
            <a:normAutofit/>
          </a:bodyPr>
          <a:lstStyle/>
          <a:p>
            <a:pPr algn="r" rtl="1">
              <a:lnSpc>
                <a:spcPct val="120000"/>
              </a:lnSpc>
              <a:buFont typeface="Arial" panose="020B0604020202020204" pitchFamily="34" charset="0"/>
              <a:buChar char="•"/>
            </a:pPr>
            <a:r>
              <a:rPr lang="fa-IR" sz="2000" b="0" i="0" dirty="0">
                <a:effectLst/>
                <a:latin typeface="IRANSans"/>
                <a:cs typeface="B Nazanin" panose="00000400000000000000" pitchFamily="2" charset="-78"/>
              </a:rPr>
              <a:t>مسئله بهینه سازی </a:t>
            </a:r>
            <a:r>
              <a:rPr lang="en-US" sz="2000" b="0" i="0" dirty="0">
                <a:effectLst/>
                <a:latin typeface="IRANSans"/>
                <a:cs typeface="B Nazanin" panose="00000400000000000000" pitchFamily="2" charset="-78"/>
              </a:rPr>
              <a:t>SVM </a:t>
            </a:r>
            <a:r>
              <a:rPr lang="fa-IR" sz="2000" b="0" i="0" dirty="0">
                <a:effectLst/>
                <a:latin typeface="IRANSans"/>
                <a:cs typeface="B Nazanin" panose="00000400000000000000" pitchFamily="2" charset="-78"/>
              </a:rPr>
              <a:t> در حل مسئله اگر جوابی وجود داشته باشد به بهینه ترین جواب ممکن همگرا شود. یعنی در مسائل طبقه بندی بهترین مرز تفکیک کننده ممکن بین دو گروه را پیدا میکند.</a:t>
            </a:r>
          </a:p>
          <a:p>
            <a:pPr algn="r" rtl="1">
              <a:lnSpc>
                <a:spcPct val="120000"/>
              </a:lnSpc>
              <a:buFont typeface="Arial" panose="020B0604020202020204" pitchFamily="34" charset="0"/>
              <a:buChar char="•"/>
            </a:pPr>
            <a:r>
              <a:rPr lang="fa-IR" sz="2000" b="0" i="0" dirty="0">
                <a:effectLst/>
                <a:latin typeface="IRANSans"/>
                <a:cs typeface="B Nazanin" panose="00000400000000000000" pitchFamily="2" charset="-78"/>
              </a:rPr>
              <a:t>در مسئله بهینه سازی </a:t>
            </a:r>
            <a:r>
              <a:rPr lang="en-US" sz="2000" b="0" i="0" dirty="0" smtClean="0">
                <a:effectLst/>
                <a:latin typeface="IRANSans"/>
                <a:cs typeface="B Nazanin" panose="00000400000000000000" pitchFamily="2" charset="-78"/>
              </a:rPr>
              <a:t> SVM </a:t>
            </a:r>
            <a:r>
              <a:rPr lang="fa-IR" sz="2000" b="0" i="0" dirty="0">
                <a:effectLst/>
                <a:latin typeface="IRANSans"/>
                <a:cs typeface="B Nazanin" panose="00000400000000000000" pitchFamily="2" charset="-78"/>
              </a:rPr>
              <a:t>به طور صریح قیدی تعریف شده است که مرز بدست آمده بیشترین فاصله را با داده های دو گروه داشته باشد، و این قید کمک میکند که احتمال خطای تصمیم گیری </a:t>
            </a:r>
            <a:r>
              <a:rPr lang="en-US" sz="2000" b="0" i="0" dirty="0" smtClean="0">
                <a:effectLst/>
                <a:latin typeface="IRANSans"/>
                <a:cs typeface="B Nazanin" panose="00000400000000000000" pitchFamily="2" charset="-78"/>
              </a:rPr>
              <a:t> SVM </a:t>
            </a:r>
            <a:r>
              <a:rPr lang="fa-IR" sz="2000" b="0" i="0" dirty="0">
                <a:effectLst/>
                <a:latin typeface="IRANSans"/>
                <a:cs typeface="B Nazanin" panose="00000400000000000000" pitchFamily="2" charset="-78"/>
              </a:rPr>
              <a:t>در شرایط واقعی بسیار کم باشد.</a:t>
            </a:r>
          </a:p>
          <a:p>
            <a:pPr algn="r" rtl="1">
              <a:lnSpc>
                <a:spcPct val="120000"/>
              </a:lnSpc>
              <a:buFont typeface="Arial" panose="020B0604020202020204" pitchFamily="34" charset="0"/>
              <a:buChar char="•"/>
            </a:pPr>
            <a:r>
              <a:rPr lang="fa-IR" sz="2000" b="0" i="0" dirty="0">
                <a:effectLst/>
                <a:latin typeface="IRANSans"/>
                <a:cs typeface="B Nazanin" panose="00000400000000000000" pitchFamily="2" charset="-78"/>
              </a:rPr>
              <a:t>از طرفی چون </a:t>
            </a:r>
            <a:r>
              <a:rPr lang="en-US" sz="2000" b="0" i="0" dirty="0" smtClean="0">
                <a:effectLst/>
                <a:latin typeface="IRANSans"/>
                <a:cs typeface="B Nazanin" panose="00000400000000000000" pitchFamily="2" charset="-78"/>
              </a:rPr>
              <a:t> SVM </a:t>
            </a:r>
            <a:r>
              <a:rPr lang="fa-IR" sz="2000" b="0" i="0" dirty="0">
                <a:effectLst/>
                <a:latin typeface="IRANSans"/>
                <a:cs typeface="B Nazanin" panose="00000400000000000000" pitchFamily="2" charset="-78"/>
              </a:rPr>
              <a:t>مرز را براساس </a:t>
            </a:r>
            <a:r>
              <a:rPr lang="fa-IR" sz="2000" b="1" i="0" dirty="0">
                <a:effectLst/>
                <a:latin typeface="IRANSans"/>
                <a:cs typeface="B Nazanin" panose="00000400000000000000" pitchFamily="2" charset="-78"/>
              </a:rPr>
              <a:t>بردارهای پشتیبان</a:t>
            </a:r>
            <a:r>
              <a:rPr lang="fa-IR" sz="2000" b="0" i="0" dirty="0">
                <a:effectLst/>
                <a:latin typeface="IRANSans"/>
                <a:cs typeface="B Nazanin" panose="00000400000000000000" pitchFamily="2" charset="-78"/>
              </a:rPr>
              <a:t> بدست می آورد، در ابعاد بالا هم خوب عمل می‌کند.</a:t>
            </a:r>
          </a:p>
          <a:p>
            <a:pPr algn="r" rtl="1">
              <a:lnSpc>
                <a:spcPct val="120000"/>
              </a:lnSpc>
            </a:pPr>
            <a:endParaRPr lang="en-US" sz="2000" dirty="0">
              <a:cs typeface="B Nazanin" panose="00000400000000000000" pitchFamily="2" charset="-78"/>
            </a:endParaRPr>
          </a:p>
        </p:txBody>
      </p:sp>
      <p:pic>
        <p:nvPicPr>
          <p:cNvPr id="5" name="Picture 4">
            <a:extLst>
              <a:ext uri="{FF2B5EF4-FFF2-40B4-BE49-F238E27FC236}">
                <a16:creationId xmlns:a16="http://schemas.microsoft.com/office/drawing/2014/main" id="{ADAD3930-61D3-9CFE-6663-C711D980F064}"/>
              </a:ext>
            </a:extLst>
          </p:cNvPr>
          <p:cNvPicPr>
            <a:picLocks noChangeAspect="1"/>
          </p:cNvPicPr>
          <p:nvPr/>
        </p:nvPicPr>
        <p:blipFill>
          <a:blip r:embed="rId2"/>
          <a:stretch>
            <a:fillRect/>
          </a:stretch>
        </p:blipFill>
        <p:spPr>
          <a:xfrm>
            <a:off x="2593208" y="3821383"/>
            <a:ext cx="6047756" cy="2341067"/>
          </a:xfrm>
          <a:prstGeom prst="rect">
            <a:avLst/>
          </a:prstGeom>
        </p:spPr>
      </p:pic>
    </p:spTree>
    <p:extLst>
      <p:ext uri="{BB962C8B-B14F-4D97-AF65-F5344CB8AC3E}">
        <p14:creationId xmlns:p14="http://schemas.microsoft.com/office/powerpoint/2010/main" val="271603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99872" y="1241989"/>
            <a:ext cx="10756903" cy="2444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400050">
              <a:lnSpc>
                <a:spcPct val="100000"/>
              </a:lnSpc>
              <a:buFont typeface="+mj-lt"/>
              <a:buAutoNum type="romanUcPeriod"/>
            </a:pPr>
            <a:endParaRPr lang="en-US" sz="1800" dirty="0">
              <a:latin typeface="Times New Roman" panose="02020603050405020304" pitchFamily="18" charset="0"/>
              <a:cs typeface="Times New Roman" panose="02020603050405020304" pitchFamily="18" charset="0"/>
            </a:endParaRPr>
          </a:p>
        </p:txBody>
      </p:sp>
      <p:pic>
        <p:nvPicPr>
          <p:cNvPr id="2" name="Content Placeholder 4">
            <a:extLst>
              <a:ext uri="{FF2B5EF4-FFF2-40B4-BE49-F238E27FC236}">
                <a16:creationId xmlns:a16="http://schemas.microsoft.com/office/drawing/2014/main" id="{0FB32203-414D-C420-CC42-2337DB1D90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1999" cy="6858000"/>
          </a:xfrm>
        </p:spPr>
      </p:pic>
      <p:sp>
        <p:nvSpPr>
          <p:cNvPr id="3" name="Title 1">
            <a:extLst>
              <a:ext uri="{FF2B5EF4-FFF2-40B4-BE49-F238E27FC236}">
                <a16:creationId xmlns:a16="http://schemas.microsoft.com/office/drawing/2014/main" id="{2AAEE693-2C42-BA68-A3B8-53FA16443597}"/>
              </a:ext>
            </a:extLst>
          </p:cNvPr>
          <p:cNvSpPr txBox="1">
            <a:spLocks/>
          </p:cNvSpPr>
          <p:nvPr/>
        </p:nvSpPr>
        <p:spPr>
          <a:xfrm>
            <a:off x="499872" y="339203"/>
            <a:ext cx="10853928" cy="687492"/>
          </a:xfrm>
          <a:prstGeom prst="rect">
            <a:avLst/>
          </a:prstGeom>
          <a:solidFill>
            <a:srgbClr val="C00000"/>
          </a:solidFill>
        </p:spPr>
        <p:txBody>
          <a:bodyPr vert="horz" lIns="91440" tIns="45721" rIns="91440" bIns="45721"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altLang="en-US" sz="3200" b="1" dirty="0">
                <a:solidFill>
                  <a:schemeClr val="bg1"/>
                </a:solidFill>
                <a:latin typeface="Times New Roman" panose="02020603050405020304" pitchFamily="18" charset="0"/>
                <a:cs typeface="B Nazanin" panose="00000400000000000000" pitchFamily="2" charset="-78"/>
              </a:rPr>
              <a:t>اندازه حاشیه </a:t>
            </a:r>
            <a:endParaRPr lang="en-US" altLang="en-US" sz="3200" b="1" dirty="0">
              <a:solidFill>
                <a:schemeClr val="bg1"/>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31779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916" y="1246065"/>
            <a:ext cx="10853928" cy="4227049"/>
          </a:xfrm>
        </p:spPr>
        <p:txBody>
          <a:bodyPr>
            <a:normAutofit/>
          </a:bodyPr>
          <a:lstStyle/>
          <a:p>
            <a:pPr algn="r" rtl="1">
              <a:lnSpc>
                <a:spcPct val="100000"/>
              </a:lnSpc>
            </a:pPr>
            <a:r>
              <a:rPr lang="fa-IR" sz="2000" b="0" i="0" dirty="0">
                <a:effectLst/>
                <a:latin typeface="IRANSans"/>
                <a:cs typeface="B Nazanin" panose="00000400000000000000" pitchFamily="2" charset="-78"/>
              </a:rPr>
              <a:t>در مسائل رگرسیون ما دنبال رابطه بین ورودی و خروجی هستیم . که این رابطه میتواند خطی و یا غیرخطی باشد. فعلا فرض کنیم که رابطه بین ورودی و خروجی یک رابطه خطی هست و میخواهیم بهترین رابطه خطی بین ورودی و خروجی را بدست بیاوریم. شبیه مسئله خطی طبقه بندی، میتوانیم یک مسئله رگرسیون خطی داشته باشیم که در آن خروجی داده ها همه رفتار خطی داشته باشند، یعنی همه همانند شکل زیر در اطراف یک خط باشند و خروجی هیچ نمونه ای فاصله ی زیاد و غیرمعقولی با خط نداشته باشد.</a:t>
            </a:r>
          </a:p>
          <a:p>
            <a:pPr algn="r" rtl="1">
              <a:lnSpc>
                <a:spcPct val="100000"/>
              </a:lnSpc>
            </a:pPr>
            <a:r>
              <a:rPr lang="fa-IR" sz="2000" b="0" i="0" dirty="0">
                <a:effectLst/>
                <a:latin typeface="IRANSans"/>
                <a:cs typeface="B Nazanin" panose="00000400000000000000" pitchFamily="2" charset="-78"/>
              </a:rPr>
              <a:t>در چنین حالتی </a:t>
            </a:r>
            <a:r>
              <a:rPr lang="en-US" sz="2000" b="0" i="0" dirty="0">
                <a:effectLst/>
                <a:latin typeface="IRANSans"/>
                <a:cs typeface="B Nazanin" panose="00000400000000000000" pitchFamily="2" charset="-78"/>
              </a:rPr>
              <a:t>SVR </a:t>
            </a:r>
            <a:r>
              <a:rPr lang="fa-IR" sz="2000" b="0" i="0" dirty="0">
                <a:effectLst/>
                <a:latin typeface="IRANSans"/>
                <a:cs typeface="B Nazanin" panose="00000400000000000000" pitchFamily="2" charset="-78"/>
              </a:rPr>
              <a:t>دنبال رابطه خطی هست که از وسط خروجی ها عبور کند، و مارجینی داشته باشد که در آن خروجی همه نمونه ها در داخل مارجین قرار بگیرند. با چنین رویکردی میتوان بهترین رابطه خطی ممکن بین ورودی و خروجی بدست آورد</a:t>
            </a:r>
            <a:r>
              <a:rPr lang="fa-IR" sz="2000" b="0" i="0" dirty="0" smtClean="0">
                <a:effectLst/>
                <a:latin typeface="IRANSans"/>
                <a:cs typeface="B Nazanin" panose="00000400000000000000" pitchFamily="2" charset="-78"/>
              </a:rPr>
              <a:t>.</a:t>
            </a:r>
            <a:r>
              <a:rPr lang="fa-IR" sz="2000" dirty="0">
                <a:cs typeface="B Nazanin" panose="00000400000000000000" pitchFamily="2" charset="-78"/>
              </a:rPr>
              <a:t/>
            </a:r>
            <a:br>
              <a:rPr lang="fa-IR" sz="2000" dirty="0">
                <a:cs typeface="B Nazanin" panose="00000400000000000000" pitchFamily="2" charset="-78"/>
              </a:rPr>
            </a:br>
            <a:endParaRPr lang="en-US" sz="2000" dirty="0">
              <a:cs typeface="B Nazanin" panose="00000400000000000000" pitchFamily="2" charset="-78"/>
            </a:endParaRPr>
          </a:p>
          <a:p>
            <a:pPr marL="0" indent="0" algn="r" rtl="1">
              <a:lnSpc>
                <a:spcPct val="100000"/>
              </a:lnSpc>
              <a:buNone/>
            </a:pPr>
            <a:endParaRPr lang="en-US" sz="2000" dirty="0">
              <a:latin typeface="Times New Roman" panose="02020603050405020304" pitchFamily="18" charset="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smtClean="0">
                <a:solidFill>
                  <a:schemeClr val="bg1"/>
                </a:solidFill>
                <a:latin typeface="Times New Roman" panose="02020603050405020304" pitchFamily="18" charset="0"/>
                <a:cs typeface="Times New Roman" panose="02020603050405020304" pitchFamily="18" charset="0"/>
              </a:rPr>
              <a:t>Regression</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C62A8D-DCBD-11D5-B91D-D8770750C999}"/>
              </a:ext>
            </a:extLst>
          </p:cNvPr>
          <p:cNvPicPr>
            <a:picLocks noChangeAspect="1"/>
          </p:cNvPicPr>
          <p:nvPr/>
        </p:nvPicPr>
        <p:blipFill>
          <a:blip r:embed="rId2"/>
          <a:stretch>
            <a:fillRect/>
          </a:stretch>
        </p:blipFill>
        <p:spPr>
          <a:xfrm>
            <a:off x="5850815" y="3574610"/>
            <a:ext cx="4206240" cy="2072640"/>
          </a:xfrm>
          <a:prstGeom prst="rect">
            <a:avLst/>
          </a:prstGeom>
        </p:spPr>
      </p:pic>
      <p:pic>
        <p:nvPicPr>
          <p:cNvPr id="5" name="Picture 4">
            <a:extLst>
              <a:ext uri="{FF2B5EF4-FFF2-40B4-BE49-F238E27FC236}">
                <a16:creationId xmlns:a16="http://schemas.microsoft.com/office/drawing/2014/main" id="{84D496E6-6BF0-2521-95D9-3438A2993598}"/>
              </a:ext>
            </a:extLst>
          </p:cNvPr>
          <p:cNvPicPr>
            <a:picLocks noChangeAspect="1"/>
          </p:cNvPicPr>
          <p:nvPr/>
        </p:nvPicPr>
        <p:blipFill>
          <a:blip r:embed="rId3"/>
          <a:stretch>
            <a:fillRect/>
          </a:stretch>
        </p:blipFill>
        <p:spPr>
          <a:xfrm>
            <a:off x="1482135" y="3771956"/>
            <a:ext cx="4038600" cy="2195512"/>
          </a:xfrm>
          <a:prstGeom prst="rect">
            <a:avLst/>
          </a:prstGeom>
        </p:spPr>
      </p:pic>
    </p:spTree>
    <p:extLst>
      <p:ext uri="{BB962C8B-B14F-4D97-AF65-F5344CB8AC3E}">
        <p14:creationId xmlns:p14="http://schemas.microsoft.com/office/powerpoint/2010/main" val="4996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CFE9A-5A69-3D12-FEA4-91A1D93480F7}"/>
              </a:ext>
            </a:extLst>
          </p:cNvPr>
          <p:cNvSpPr>
            <a:spLocks noGrp="1"/>
          </p:cNvSpPr>
          <p:nvPr>
            <p:ph idx="1"/>
          </p:nvPr>
        </p:nvSpPr>
        <p:spPr>
          <a:xfrm>
            <a:off x="569258" y="1442384"/>
            <a:ext cx="10515600" cy="4351338"/>
          </a:xfrm>
        </p:spPr>
        <p:txBody>
          <a:bodyPr/>
          <a:lstStyle/>
          <a:p>
            <a:pPr algn="r" rtl="1"/>
            <a:r>
              <a:rPr lang="fa-IR" b="0" i="0" dirty="0">
                <a:solidFill>
                  <a:srgbClr val="1C1917"/>
                </a:solidFill>
                <a:effectLst/>
                <a:latin typeface="Vazirmatn"/>
                <a:cs typeface="B Nazanin" panose="00000400000000000000" pitchFamily="2" charset="-78"/>
              </a:rPr>
              <a:t>جنگل تصادفی یک الگوریتم یادگیری نظارت شده محسوب می‌شود. همانطور که از نام آن مشهود است، این الگوریتم جنگلی را به طور تصادفی می‌سازد. «جنگل» ساخته شده، در واقع گروهی از «درخت‌های تصمیم» است.</a:t>
            </a:r>
          </a:p>
          <a:p>
            <a:pPr algn="r" rtl="1"/>
            <a:r>
              <a:rPr lang="fa-IR" b="0" i="0" dirty="0">
                <a:solidFill>
                  <a:srgbClr val="1C1917"/>
                </a:solidFill>
                <a:effectLst/>
                <a:latin typeface="Vazirmatn"/>
                <a:cs typeface="B Nazanin" panose="00000400000000000000" pitchFamily="2" charset="-78"/>
              </a:rPr>
              <a:t>به بیان ساده، جنگل تصادفی چندین درخت تصمیم ساخته و آن‌ها را با یکدیگر ادغام می‌کند تا پیش‌بینی‌های صحیح‌تر و پایدارتری حاصل شوند. </a:t>
            </a:r>
            <a:endParaRPr lang="en-US" dirty="0">
              <a:cs typeface="B Nazanin" panose="00000400000000000000" pitchFamily="2" charset="-78"/>
            </a:endParaRPr>
          </a:p>
        </p:txBody>
      </p:sp>
      <p:sp>
        <p:nvSpPr>
          <p:cNvPr id="7" name="Title 1">
            <a:extLst>
              <a:ext uri="{FF2B5EF4-FFF2-40B4-BE49-F238E27FC236}">
                <a16:creationId xmlns:a16="http://schemas.microsoft.com/office/drawing/2014/main" id="{18B8CB8A-E042-D54F-D206-9C0F1EE28C42}"/>
              </a:ext>
            </a:extLst>
          </p:cNvPr>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smtClean="0">
                <a:solidFill>
                  <a:schemeClr val="bg1"/>
                </a:solidFill>
                <a:latin typeface="Times New Roman" panose="02020603050405020304" pitchFamily="18" charset="0"/>
                <a:cs typeface="B Nazanin" panose="00000400000000000000" pitchFamily="2" charset="-78"/>
              </a:rPr>
              <a:t>Random Forest</a:t>
            </a:r>
            <a:endParaRPr lang="en-US" altLang="en-US" sz="3200" b="1" dirty="0">
              <a:solidFill>
                <a:schemeClr val="bg1"/>
              </a:solidFill>
              <a:latin typeface="Times New Roman" panose="02020603050405020304" pitchFamily="18" charset="0"/>
              <a:cs typeface="B Nazanin" panose="00000400000000000000" pitchFamily="2" charset="-78"/>
            </a:endParaRP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965" y="4054026"/>
            <a:ext cx="5678775" cy="2372975"/>
          </a:xfrm>
          <a:prstGeom prst="rect">
            <a:avLst/>
          </a:prstGeom>
        </p:spPr>
      </p:pic>
    </p:spTree>
    <p:extLst>
      <p:ext uri="{BB962C8B-B14F-4D97-AF65-F5344CB8AC3E}">
        <p14:creationId xmlns:p14="http://schemas.microsoft.com/office/powerpoint/2010/main" val="179485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872" y="963677"/>
            <a:ext cx="10853928" cy="5132323"/>
          </a:xfrm>
        </p:spPr>
        <p:txBody>
          <a:bodyPr>
            <a:normAutofit/>
          </a:bodyPr>
          <a:lstStyle/>
          <a:p>
            <a:pPr algn="just" rtl="1">
              <a:lnSpc>
                <a:spcPct val="150000"/>
              </a:lnSpc>
            </a:pPr>
            <a:r>
              <a:rPr lang="fa-IR" sz="1800" b="1" dirty="0">
                <a:latin typeface="Times New Roman" panose="02020603050405020304" pitchFamily="18" charset="0"/>
                <a:cs typeface="B Nazanin" panose="00000400000000000000" pitchFamily="2" charset="-78"/>
              </a:rPr>
              <a:t>یادگیری ماشین را می توان به عنوان یک مسئله بهینه سازی در نظر گرفت، جایی که یک تابع هدف وجود دارد که باید حداکثر یا حداقل شود و بهترین راه حل مدلی است که به ترتیب بالاترین یا کمترین امتیاز را کسب کند</a:t>
            </a:r>
            <a:r>
              <a:rPr lang="fa-IR" sz="1800" b="1" dirty="0" smtClean="0">
                <a:latin typeface="Times New Roman" panose="02020603050405020304" pitchFamily="18" charset="0"/>
                <a:cs typeface="B Nazanin" panose="00000400000000000000" pitchFamily="2" charset="-78"/>
              </a:rPr>
              <a:t>.</a:t>
            </a:r>
          </a:p>
          <a:p>
            <a:pPr algn="just" rtl="1">
              <a:lnSpc>
                <a:spcPct val="150000"/>
              </a:lnSpc>
            </a:pPr>
            <a:r>
              <a:rPr lang="fa-IR" sz="1800" b="1" dirty="0">
                <a:latin typeface="Times New Roman" panose="02020603050405020304" pitchFamily="18" charset="0"/>
                <a:cs typeface="B Nazanin" panose="00000400000000000000" pitchFamily="2" charset="-78"/>
              </a:rPr>
              <a:t>به طور معمول در مسائل یادگیری ماشین، ما به دنبال به </a:t>
            </a:r>
            <a:r>
              <a:rPr lang="fa-IR" sz="1800" b="1" dirty="0">
                <a:solidFill>
                  <a:srgbClr val="FF0000"/>
                </a:solidFill>
                <a:latin typeface="Times New Roman" panose="02020603050405020304" pitchFamily="18" charset="0"/>
                <a:cs typeface="B Nazanin" panose="00000400000000000000" pitchFamily="2" charset="-78"/>
              </a:rPr>
              <a:t>حداقل رساندن خطا بین مقدار پیش‌بینی‌شده در مقابل مقدار واقعی هستیم</a:t>
            </a:r>
            <a:r>
              <a:rPr lang="fa-IR" sz="1800" b="1" dirty="0">
                <a:latin typeface="Times New Roman" panose="02020603050405020304" pitchFamily="18" charset="0"/>
                <a:cs typeface="B Nazanin" panose="00000400000000000000" pitchFamily="2" charset="-78"/>
              </a:rPr>
              <a:t>. کلمه </a:t>
            </a:r>
            <a:r>
              <a:rPr lang="fa-IR" sz="1800" b="1" dirty="0" smtClean="0">
                <a:latin typeface="Times New Roman" panose="02020603050405020304" pitchFamily="18" charset="0"/>
                <a:cs typeface="B Nazanin" panose="00000400000000000000" pitchFamily="2" charset="-78"/>
              </a:rPr>
              <a:t>“</a:t>
            </a:r>
            <a:r>
              <a:rPr lang="en-US" sz="1800" b="1" dirty="0" smtClean="0">
                <a:latin typeface="Times New Roman" panose="02020603050405020304" pitchFamily="18" charset="0"/>
                <a:cs typeface="B Nazanin" panose="00000400000000000000" pitchFamily="2" charset="-78"/>
              </a:rPr>
              <a:t>loss</a:t>
            </a:r>
            <a:r>
              <a:rPr lang="fa-IR" sz="1800" b="1" dirty="0" smtClean="0">
                <a:latin typeface="Times New Roman" panose="02020603050405020304" pitchFamily="18" charset="0"/>
                <a:cs typeface="B Nazanin" panose="00000400000000000000" pitchFamily="2" charset="-78"/>
              </a:rPr>
              <a:t>" </a:t>
            </a:r>
            <a:r>
              <a:rPr lang="fa-IR" sz="1800" b="1" dirty="0">
                <a:latin typeface="Times New Roman" panose="02020603050405020304" pitchFamily="18" charset="0"/>
                <a:cs typeface="B Nazanin" panose="00000400000000000000" pitchFamily="2" charset="-78"/>
              </a:rPr>
              <a:t>یا </a:t>
            </a:r>
            <a:r>
              <a:rPr lang="fa-IR" sz="1800" b="1" dirty="0" smtClean="0">
                <a:latin typeface="Times New Roman" panose="02020603050405020304" pitchFamily="18" charset="0"/>
                <a:cs typeface="B Nazanin" panose="00000400000000000000" pitchFamily="2" charset="-78"/>
              </a:rPr>
              <a:t>“</a:t>
            </a:r>
            <a:r>
              <a:rPr lang="en-US" sz="1800" b="1" dirty="0" smtClean="0">
                <a:latin typeface="Times New Roman" panose="02020603050405020304" pitchFamily="18" charset="0"/>
                <a:cs typeface="B Nazanin" panose="00000400000000000000" pitchFamily="2" charset="-78"/>
              </a:rPr>
              <a:t>error</a:t>
            </a:r>
            <a:r>
              <a:rPr lang="fa-IR" sz="1800" b="1" dirty="0" smtClean="0">
                <a:latin typeface="Times New Roman" panose="02020603050405020304" pitchFamily="18" charset="0"/>
                <a:cs typeface="B Nazanin" panose="00000400000000000000" pitchFamily="2" charset="-78"/>
              </a:rPr>
              <a:t>" </a:t>
            </a:r>
            <a:r>
              <a:rPr lang="fa-IR" sz="1800" b="1" dirty="0">
                <a:latin typeface="Times New Roman" panose="02020603050405020304" pitchFamily="18" charset="0"/>
                <a:cs typeface="B Nazanin" panose="00000400000000000000" pitchFamily="2" charset="-78"/>
              </a:rPr>
              <a:t>نشان دهنده مجازات عدم دستیابی به خروجی مورد انتظار است. اگر ضرر برای یک مثال آموزشی محاسبه شود، آن را </a:t>
            </a:r>
            <a:r>
              <a:rPr lang="fa-IR" sz="1800" b="1" dirty="0">
                <a:solidFill>
                  <a:srgbClr val="FF0000"/>
                </a:solidFill>
                <a:latin typeface="Times New Roman" panose="02020603050405020304" pitchFamily="18" charset="0"/>
                <a:cs typeface="B Nazanin" panose="00000400000000000000" pitchFamily="2" charset="-78"/>
              </a:rPr>
              <a:t>تابع ضرر </a:t>
            </a:r>
            <a:r>
              <a:rPr lang="fa-IR" sz="1800" b="1" dirty="0">
                <a:latin typeface="Times New Roman" panose="02020603050405020304" pitchFamily="18" charset="0"/>
                <a:cs typeface="B Nazanin" panose="00000400000000000000" pitchFamily="2" charset="-78"/>
              </a:rPr>
              <a:t>یا خطا می نامند. اگر همان ضرر در کل نمونه آموزشی به طور میانگین محاسبه شود، زیان </a:t>
            </a:r>
            <a:r>
              <a:rPr lang="fa-IR" sz="1800" b="1" dirty="0">
                <a:solidFill>
                  <a:srgbClr val="FF0000"/>
                </a:solidFill>
                <a:latin typeface="Times New Roman" panose="02020603050405020304" pitchFamily="18" charset="0"/>
                <a:cs typeface="B Nazanin" panose="00000400000000000000" pitchFamily="2" charset="-78"/>
              </a:rPr>
              <a:t>تابع هزینه </a:t>
            </a:r>
            <a:r>
              <a:rPr lang="fa-IR" sz="1800" b="1" dirty="0">
                <a:latin typeface="Times New Roman" panose="02020603050405020304" pitchFamily="18" charset="0"/>
                <a:cs typeface="B Nazanin" panose="00000400000000000000" pitchFamily="2" charset="-78"/>
              </a:rPr>
              <a:t>نامیده می شود</a:t>
            </a:r>
            <a:r>
              <a:rPr lang="fa-IR" sz="1800" b="1" dirty="0" smtClean="0">
                <a:latin typeface="Times New Roman" panose="02020603050405020304" pitchFamily="18" charset="0"/>
                <a:cs typeface="B Nazanin" panose="00000400000000000000" pitchFamily="2" charset="-78"/>
              </a:rPr>
              <a:t>.</a:t>
            </a:r>
            <a:endParaRPr lang="en-US" sz="1800" b="1" dirty="0" smtClean="0">
              <a:latin typeface="Times New Roman" panose="02020603050405020304" pitchFamily="18" charset="0"/>
              <a:cs typeface="B Nazanin" panose="00000400000000000000" pitchFamily="2" charset="-78"/>
            </a:endParaRPr>
          </a:p>
          <a:p>
            <a:pPr algn="just" rtl="1">
              <a:lnSpc>
                <a:spcPct val="150000"/>
              </a:lnSpc>
            </a:pPr>
            <a:r>
              <a:rPr lang="fa-IR" sz="1800" b="1" dirty="0">
                <a:latin typeface="Times New Roman" panose="02020603050405020304" pitchFamily="18" charset="0"/>
                <a:cs typeface="B Nazanin" panose="00000400000000000000" pitchFamily="2" charset="-78"/>
              </a:rPr>
              <a:t>توابع ضرر با نوع مشکلی که ما سعی در حل آن داریم متفاوت است. مسائل رگرسیونی که سعی در پیش‌بینی یک مقدار پیوسته دارند یک مجموعه از توابع ضرر دارند در حالی که مسائل طبقه‌بندی که در آن الگوریتم تلاش می‌کند نمونه آموزشی را به یکی از کلاس‌های هدف طبقه‌بندی کند، مجموعه دیگری از تابع ضرر/هزینه دارند. اجازه دهید به برخی از متداول ترین توابع هزینه در الگوریتم های یادگیری ماشین نگاه کنیم</a:t>
            </a:r>
            <a:r>
              <a:rPr lang="fa-IR" sz="1800" b="1" dirty="0" smtClean="0">
                <a:latin typeface="Times New Roman" panose="02020603050405020304" pitchFamily="18" charset="0"/>
                <a:cs typeface="B Nazanin" panose="00000400000000000000" pitchFamily="2" charset="-78"/>
              </a:rPr>
              <a:t>.</a:t>
            </a:r>
            <a:endParaRPr lang="en-US" sz="1800" b="1" dirty="0" smtClean="0">
              <a:latin typeface="Times New Roman" panose="02020603050405020304" pitchFamily="18" charset="0"/>
              <a:cs typeface="B Nazanin" panose="00000400000000000000" pitchFamily="2" charset="-78"/>
            </a:endParaRPr>
          </a:p>
          <a:p>
            <a:pPr algn="just" rtl="1">
              <a:lnSpc>
                <a:spcPct val="150000"/>
              </a:lnSpc>
            </a:pPr>
            <a:r>
              <a:rPr lang="fa-IR" sz="1800" b="1" dirty="0" smtClean="0">
                <a:latin typeface="Times New Roman" panose="02020603050405020304" pitchFamily="18" charset="0"/>
                <a:cs typeface="B Nazanin" panose="00000400000000000000" pitchFamily="2" charset="-78"/>
              </a:rPr>
              <a:t>در این پروژه تابع ضرر </a:t>
            </a:r>
            <a:r>
              <a:rPr lang="en-CA" sz="1800" b="1" dirty="0" smtClean="0">
                <a:latin typeface="Times New Roman" panose="02020603050405020304" pitchFamily="18" charset="0"/>
                <a:cs typeface="B Nazanin" panose="00000400000000000000" pitchFamily="2" charset="-78"/>
              </a:rPr>
              <a:t>MAE, MSE, RMSE, Huber loss, MAPE</a:t>
            </a:r>
            <a:r>
              <a:rPr lang="fa-IR" sz="1800" b="1" dirty="0" smtClean="0">
                <a:latin typeface="Times New Roman" panose="02020603050405020304" pitchFamily="18" charset="0"/>
                <a:cs typeface="B Nazanin" panose="00000400000000000000" pitchFamily="2" charset="-78"/>
              </a:rPr>
              <a:t> را در دو مدل </a:t>
            </a:r>
            <a:r>
              <a:rPr lang="en-US" sz="1800" b="1" dirty="0" smtClean="0">
                <a:latin typeface="Times New Roman" panose="02020603050405020304" pitchFamily="18" charset="0"/>
                <a:cs typeface="B Nazanin" panose="00000400000000000000" pitchFamily="2" charset="-78"/>
              </a:rPr>
              <a:t>SVR</a:t>
            </a:r>
            <a:r>
              <a:rPr lang="fa-IR" sz="1800" b="1" dirty="0" smtClean="0">
                <a:latin typeface="Times New Roman" panose="02020603050405020304" pitchFamily="18" charset="0"/>
                <a:cs typeface="B Nazanin" panose="00000400000000000000" pitchFamily="2" charset="-78"/>
              </a:rPr>
              <a:t> و </a:t>
            </a:r>
            <a:r>
              <a:rPr lang="en-US" sz="1800" b="1" dirty="0" smtClean="0">
                <a:latin typeface="Times New Roman" panose="02020603050405020304" pitchFamily="18" charset="0"/>
                <a:cs typeface="B Nazanin" panose="00000400000000000000" pitchFamily="2" charset="-78"/>
              </a:rPr>
              <a:t> Random Forest</a:t>
            </a:r>
            <a:r>
              <a:rPr lang="fa-IR" sz="1800" b="1" dirty="0" smtClean="0">
                <a:latin typeface="Times New Roman" panose="02020603050405020304" pitchFamily="18" charset="0"/>
                <a:cs typeface="B Nazanin" panose="00000400000000000000" pitchFamily="2" charset="-78"/>
              </a:rPr>
              <a:t>بررسی میکنیم.</a:t>
            </a:r>
          </a:p>
          <a:p>
            <a:pPr algn="just" rtl="1">
              <a:lnSpc>
                <a:spcPct val="150000"/>
              </a:lnSpc>
            </a:pPr>
            <a:endParaRPr lang="en-US" sz="1800" b="1" dirty="0">
              <a:latin typeface="Times New Roman" panose="02020603050405020304" pitchFamily="18" charset="0"/>
              <a:cs typeface="B Nazanin" panose="00000400000000000000" pitchFamily="2" charset="-78"/>
            </a:endParaRPr>
          </a:p>
        </p:txBody>
      </p:sp>
      <p:sp>
        <p:nvSpPr>
          <p:cNvPr id="4" name="Title 1"/>
          <p:cNvSpPr txBox="1">
            <a:spLocks/>
          </p:cNvSpPr>
          <p:nvPr/>
        </p:nvSpPr>
        <p:spPr>
          <a:xfrm>
            <a:off x="499872" y="339203"/>
            <a:ext cx="10853928" cy="469902"/>
          </a:xfrm>
          <a:prstGeom prst="rect">
            <a:avLst/>
          </a:prstGeom>
          <a:solidFill>
            <a:srgbClr val="C00000"/>
          </a:solidFill>
        </p:spPr>
        <p:txBody>
          <a:bodyPr vert="horz" lIns="91440" tIns="45721" rIns="91440" bIns="45721"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smtClean="0">
                <a:solidFill>
                  <a:schemeClr val="bg1"/>
                </a:solidFill>
                <a:latin typeface="Times New Roman" panose="02020603050405020304" pitchFamily="18" charset="0"/>
                <a:cs typeface="Times New Roman" panose="02020603050405020304" pitchFamily="18" charset="0"/>
              </a:rPr>
              <a:t>Error Function</a:t>
            </a:r>
            <a:endParaRPr lang="en-US" alt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878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1087</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B Nazanin</vt:lpstr>
      <vt:lpstr>Calibri</vt:lpstr>
      <vt:lpstr>Calibri Light</vt:lpstr>
      <vt:lpstr>IRANSans</vt:lpstr>
      <vt:lpstr>Times New Roman</vt:lpstr>
      <vt:lpstr>Vazirmatn</vt:lpstr>
      <vt:lpstr>Office Theme</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paniz tgp</dc:creator>
  <cp:lastModifiedBy>saram</cp:lastModifiedBy>
  <cp:revision>4</cp:revision>
  <dcterms:created xsi:type="dcterms:W3CDTF">2023-01-26T16:30:30Z</dcterms:created>
  <dcterms:modified xsi:type="dcterms:W3CDTF">2023-01-26T21:06:20Z</dcterms:modified>
</cp:coreProperties>
</file>