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7" r:id="rId9"/>
    <p:sldId id="278" r:id="rId10"/>
    <p:sldId id="279" r:id="rId11"/>
    <p:sldId id="280" r:id="rId12"/>
    <p:sldId id="281" r:id="rId13"/>
    <p:sldId id="282" r:id="rId14"/>
    <p:sldId id="283" r:id="rId15"/>
    <p:sldId id="263" r:id="rId16"/>
    <p:sldId id="264" r:id="rId17"/>
    <p:sldId id="265" r:id="rId18"/>
    <p:sldId id="272" r:id="rId19"/>
    <p:sldId id="266" r:id="rId20"/>
    <p:sldId id="267" r:id="rId21"/>
    <p:sldId id="268" r:id="rId22"/>
    <p:sldId id="269" r:id="rId23"/>
    <p:sldId id="270" r:id="rId24"/>
    <p:sldId id="271" r:id="rId25"/>
    <p:sldId id="274" r:id="rId26"/>
    <p:sldId id="273" r:id="rId27"/>
    <p:sldId id="275"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95" d="100"/>
          <a:sy n="95" d="100"/>
        </p:scale>
        <p:origin x="10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9600" dirty="0" smtClean="0"/>
              <a:t>UML</a:t>
            </a:r>
            <a:endParaRPr lang="en-US" sz="96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798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 DIAGRAM</a:t>
            </a:r>
          </a:p>
        </p:txBody>
      </p:sp>
      <p:sp>
        <p:nvSpPr>
          <p:cNvPr id="3" name="Content Placeholder 2"/>
          <p:cNvSpPr>
            <a:spLocks noGrp="1"/>
          </p:cNvSpPr>
          <p:nvPr>
            <p:ph idx="1"/>
          </p:nvPr>
        </p:nvSpPr>
        <p:spPr/>
        <p:txBody>
          <a:bodyPr/>
          <a:lstStyle/>
          <a:p>
            <a:pPr marL="0" indent="0" algn="ctr" rtl="1">
              <a:buNone/>
            </a:pPr>
            <a:r>
              <a:rPr lang="fa-IR" dirty="0" smtClean="0"/>
              <a:t>رابطه بعدی ، رابطه </a:t>
            </a:r>
            <a:r>
              <a:rPr lang="en-US" dirty="0" smtClean="0"/>
              <a:t>associate </a:t>
            </a:r>
            <a:r>
              <a:rPr lang="fa-IR" dirty="0" smtClean="0"/>
              <a:t> است که آن را رابطه همکاری می گویند . یعنی دو کلاس و دو ماهیت با یکدیگر همکاری می کنند ولی هیچ کدام زیرمجموعه دیگری نیست .همانند کار کردن بخش </a:t>
            </a:r>
            <a:r>
              <a:rPr lang="en-US" dirty="0" smtClean="0"/>
              <a:t>IO </a:t>
            </a:r>
            <a:r>
              <a:rPr lang="fa-IR" dirty="0" smtClean="0"/>
              <a:t> با بقیه بخش های یک برنامه . یک سری کار ها را با یکدیگر بدون رابطه خاصی انجام می دهند .</a:t>
            </a:r>
            <a:endParaRPr lang="en-US" dirty="0"/>
          </a:p>
        </p:txBody>
      </p:sp>
    </p:spTree>
    <p:extLst>
      <p:ext uri="{BB962C8B-B14F-4D97-AF65-F5344CB8AC3E}">
        <p14:creationId xmlns:p14="http://schemas.microsoft.com/office/powerpoint/2010/main" val="237385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 DIAGRAM</a:t>
            </a:r>
          </a:p>
        </p:txBody>
      </p:sp>
      <p:sp>
        <p:nvSpPr>
          <p:cNvPr id="3" name="Content Placeholder 2"/>
          <p:cNvSpPr>
            <a:spLocks noGrp="1"/>
          </p:cNvSpPr>
          <p:nvPr>
            <p:ph idx="1"/>
          </p:nvPr>
        </p:nvSpPr>
        <p:spPr/>
        <p:txBody>
          <a:bodyPr/>
          <a:lstStyle/>
          <a:p>
            <a:pPr marL="0" indent="0" algn="ctr" rtl="1">
              <a:buNone/>
            </a:pPr>
            <a:r>
              <a:rPr lang="fa-IR" dirty="0" smtClean="0"/>
              <a:t>رابطه بعدی رابطه وراثت است که میان دو کلاس این رابطه می تواند برقرار باشد .مثلا فرض کنیم یک کلاس به نام ماشین داریم و یک کلاس دیگر به نام بنز ! و این مفهوم بنز ، زیرمجموعه کلاس ماشین می باشد و از یکسری خصوصیت و ویژگی های کلاس ماشین تابعیت می کند </a:t>
            </a:r>
            <a:r>
              <a:rPr lang="fa-IR" dirty="0" smtClean="0">
                <a:solidFill>
                  <a:srgbClr val="FFFF00"/>
                </a:solidFill>
              </a:rPr>
              <a:t>پس می توانیم بگوییم که بنز یک گونه از ماشین است </a:t>
            </a:r>
            <a:r>
              <a:rPr lang="fa-IR" dirty="0" smtClean="0"/>
              <a:t>.</a:t>
            </a:r>
            <a:endParaRPr lang="en-US" dirty="0"/>
          </a:p>
        </p:txBody>
      </p:sp>
    </p:spTree>
    <p:extLst>
      <p:ext uri="{BB962C8B-B14F-4D97-AF65-F5344CB8AC3E}">
        <p14:creationId xmlns:p14="http://schemas.microsoft.com/office/powerpoint/2010/main" val="352342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 DIAGRAM</a:t>
            </a:r>
          </a:p>
        </p:txBody>
      </p:sp>
      <p:sp>
        <p:nvSpPr>
          <p:cNvPr id="3" name="Content Placeholder 2"/>
          <p:cNvSpPr>
            <a:spLocks noGrp="1"/>
          </p:cNvSpPr>
          <p:nvPr>
            <p:ph idx="1"/>
          </p:nvPr>
        </p:nvSpPr>
        <p:spPr/>
        <p:txBody>
          <a:bodyPr/>
          <a:lstStyle/>
          <a:p>
            <a:pPr marL="0" indent="0" algn="ctr" rtl="1">
              <a:buNone/>
            </a:pPr>
            <a:r>
              <a:rPr lang="fa-IR" dirty="0" smtClean="0"/>
              <a:t>رابطه بعدی رابطه </a:t>
            </a:r>
            <a:r>
              <a:rPr lang="en-US" b="1" dirty="0" smtClean="0"/>
              <a:t>Realization</a:t>
            </a:r>
            <a:r>
              <a:rPr lang="fa-IR" dirty="0" smtClean="0"/>
              <a:t> است که بیشتر در بحث </a:t>
            </a:r>
            <a:r>
              <a:rPr lang="en-US" dirty="0" smtClean="0"/>
              <a:t>Interface </a:t>
            </a:r>
            <a:r>
              <a:rPr lang="fa-IR" dirty="0" smtClean="0"/>
              <a:t> کاربرد دارد و این رابطه مفهوم این را دارد که یک کلاس از بقیه کلاس ها کمک می گیرد تا بتواند کامل شود و کار های خود را انجام بدهد .</a:t>
            </a:r>
            <a:endParaRPr lang="en-US" b="1" dirty="0"/>
          </a:p>
        </p:txBody>
      </p:sp>
    </p:spTree>
    <p:extLst>
      <p:ext uri="{BB962C8B-B14F-4D97-AF65-F5344CB8AC3E}">
        <p14:creationId xmlns:p14="http://schemas.microsoft.com/office/powerpoint/2010/main" val="1323768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 DIAGRAM</a:t>
            </a:r>
          </a:p>
        </p:txBody>
      </p:sp>
      <p:sp>
        <p:nvSpPr>
          <p:cNvPr id="3" name="Content Placeholder 2"/>
          <p:cNvSpPr>
            <a:spLocks noGrp="1"/>
          </p:cNvSpPr>
          <p:nvPr>
            <p:ph idx="1"/>
          </p:nvPr>
        </p:nvSpPr>
        <p:spPr/>
        <p:txBody>
          <a:bodyPr/>
          <a:lstStyle/>
          <a:p>
            <a:pPr marL="0" indent="0" algn="ctr" rtl="1">
              <a:buNone/>
            </a:pPr>
            <a:r>
              <a:rPr lang="fa-IR" dirty="0" smtClean="0"/>
              <a:t>در رابطه </a:t>
            </a:r>
            <a:r>
              <a:rPr lang="en-US" b="1" dirty="0" smtClean="0"/>
              <a:t>Dependency</a:t>
            </a:r>
            <a:r>
              <a:rPr lang="fa-IR" dirty="0" smtClean="0"/>
              <a:t> ما مثلا دو کلاس داریم که بایکدیگر رابطه </a:t>
            </a:r>
            <a:r>
              <a:rPr lang="en-US" b="1" dirty="0" smtClean="0"/>
              <a:t>Dependency</a:t>
            </a:r>
            <a:r>
              <a:rPr lang="fa-IR" b="1" dirty="0"/>
              <a:t> </a:t>
            </a:r>
            <a:r>
              <a:rPr lang="fa-IR" b="1" dirty="0" smtClean="0"/>
              <a:t> دارند ، این به این معنی است که اگر بر فرض یکی از آنها را تغییر دهیم دیگری هم تغییر می کند و به زبان ساده تر بر یکدیگر اثر می گذارند .</a:t>
            </a:r>
            <a:endParaRPr lang="en-US" b="1" dirty="0"/>
          </a:p>
        </p:txBody>
      </p:sp>
    </p:spTree>
    <p:extLst>
      <p:ext uri="{BB962C8B-B14F-4D97-AF65-F5344CB8AC3E}">
        <p14:creationId xmlns:p14="http://schemas.microsoft.com/office/powerpoint/2010/main" val="152018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6688" y="2069820"/>
            <a:ext cx="5689648" cy="3793098"/>
          </a:xfrm>
        </p:spPr>
      </p:pic>
    </p:spTree>
    <p:extLst>
      <p:ext uri="{BB962C8B-B14F-4D97-AF65-F5344CB8AC3E}">
        <p14:creationId xmlns:p14="http://schemas.microsoft.com/office/powerpoint/2010/main" val="292633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3354" y="2419828"/>
            <a:ext cx="5176318" cy="3649662"/>
          </a:xfrm>
        </p:spPr>
      </p:pic>
    </p:spTree>
    <p:extLst>
      <p:ext uri="{BB962C8B-B14F-4D97-AF65-F5344CB8AC3E}">
        <p14:creationId xmlns:p14="http://schemas.microsoft.com/office/powerpoint/2010/main" val="259365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8048" y="2141538"/>
            <a:ext cx="5266929" cy="3649662"/>
          </a:xfrm>
        </p:spPr>
      </p:pic>
    </p:spTree>
    <p:extLst>
      <p:ext uri="{BB962C8B-B14F-4D97-AF65-F5344CB8AC3E}">
        <p14:creationId xmlns:p14="http://schemas.microsoft.com/office/powerpoint/2010/main" val="276409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sequence diagram</a:t>
            </a:r>
          </a:p>
        </p:txBody>
      </p:sp>
      <p:sp>
        <p:nvSpPr>
          <p:cNvPr id="3" name="Content Placeholder 2"/>
          <p:cNvSpPr>
            <a:spLocks noGrp="1"/>
          </p:cNvSpPr>
          <p:nvPr>
            <p:ph idx="1"/>
          </p:nvPr>
        </p:nvSpPr>
        <p:spPr>
          <a:xfrm>
            <a:off x="685801" y="1799303"/>
            <a:ext cx="10131425" cy="4630994"/>
          </a:xfrm>
        </p:spPr>
        <p:txBody>
          <a:bodyPr>
            <a:normAutofit/>
          </a:bodyPr>
          <a:lstStyle/>
          <a:p>
            <a:pPr marL="0" indent="0" algn="ctr" rtl="1">
              <a:lnSpc>
                <a:spcPct val="150000"/>
              </a:lnSpc>
              <a:buNone/>
            </a:pPr>
            <a:r>
              <a:rPr lang="fa-IR" sz="2000" dirty="0" smtClean="0"/>
              <a:t>مفهوم بعدی و مهم دیگه نمودار سکانس!! یا همان </a:t>
            </a:r>
            <a:r>
              <a:rPr lang="en-US" sz="2000" dirty="0"/>
              <a:t>sequence </a:t>
            </a:r>
            <a:r>
              <a:rPr lang="en-US" sz="2000" dirty="0" smtClean="0"/>
              <a:t>diagram</a:t>
            </a:r>
            <a:r>
              <a:rPr lang="fa-IR" sz="2000" dirty="0" smtClean="0"/>
              <a:t> است که مفهوم اصلی و توضیح آن این است که مراحل انجام یک کار و برنامه را از اول با محوریت ارتباط بین کلاس ها و ماهیت ها نشان می دهد .شاید در ابتدا کمی گیج کننده باشد ولی اتفاقا اسان ترین نمودار کار ما است.</a:t>
            </a:r>
          </a:p>
          <a:p>
            <a:pPr marL="0" indent="0" algn="ctr" rtl="1">
              <a:lnSpc>
                <a:spcPct val="150000"/>
              </a:lnSpc>
              <a:buNone/>
            </a:pPr>
            <a:r>
              <a:rPr lang="fa-IR" sz="2000" dirty="0" smtClean="0"/>
              <a:t>در </a:t>
            </a:r>
            <a:r>
              <a:rPr lang="en-US" sz="2000" dirty="0"/>
              <a:t>sequence </a:t>
            </a:r>
            <a:r>
              <a:rPr lang="en-US" sz="2000" dirty="0" smtClean="0"/>
              <a:t>diagram</a:t>
            </a:r>
            <a:r>
              <a:rPr lang="fa-IR" sz="2000" dirty="0" smtClean="0"/>
              <a:t> هر دستور یک مدت برای زندگی ! </a:t>
            </a:r>
            <a:r>
              <a:rPr lang="en-US" sz="2000" dirty="0" smtClean="0"/>
              <a:t>Life Time </a:t>
            </a:r>
            <a:r>
              <a:rPr lang="fa-IR" sz="2000" dirty="0" smtClean="0"/>
              <a:t>دارد که ان درستور تا زمانی زنده است که بررسی می شود و بعد آن ازبین می رود .در </a:t>
            </a:r>
            <a:r>
              <a:rPr lang="en-US" sz="2000" dirty="0"/>
              <a:t>sequence </a:t>
            </a:r>
            <a:r>
              <a:rPr lang="en-US" sz="2000" dirty="0" smtClean="0"/>
              <a:t>diagram</a:t>
            </a:r>
            <a:r>
              <a:rPr lang="fa-IR" sz="2000" dirty="0" smtClean="0"/>
              <a:t> همه چی یک بازه زمانی دارد حتی ماهییت و کلاس ها ، ممکن است در یک شرط از برنامه مقدار </a:t>
            </a:r>
            <a:r>
              <a:rPr lang="de-DE" sz="2000" dirty="0" smtClean="0"/>
              <a:t>false </a:t>
            </a:r>
            <a:r>
              <a:rPr lang="fa-IR" sz="2000" dirty="0" smtClean="0"/>
              <a:t> سبب خروج از برنامه بشود و همین دلیل و مفهوم بیبانگر </a:t>
            </a:r>
            <a:r>
              <a:rPr lang="en-US" sz="2000" dirty="0" smtClean="0"/>
              <a:t>life time </a:t>
            </a:r>
            <a:r>
              <a:rPr lang="fa-IR" sz="2000" dirty="0" smtClean="0"/>
              <a:t>است که بعد از </a:t>
            </a:r>
            <a:r>
              <a:rPr lang="fa-IR" sz="2000" dirty="0" smtClean="0">
                <a:solidFill>
                  <a:srgbClr val="FFFF00"/>
                </a:solidFill>
              </a:rPr>
              <a:t>اتمام</a:t>
            </a:r>
            <a:r>
              <a:rPr lang="fa-IR" sz="2000" dirty="0" smtClean="0"/>
              <a:t> آن  دیگر برنامه و یا آن بخش از برنامه کار نمی کند .</a:t>
            </a:r>
            <a:endParaRPr lang="en-US" sz="2000" dirty="0"/>
          </a:p>
        </p:txBody>
      </p:sp>
    </p:spTree>
    <p:extLst>
      <p:ext uri="{BB962C8B-B14F-4D97-AF65-F5344CB8AC3E}">
        <p14:creationId xmlns:p14="http://schemas.microsoft.com/office/powerpoint/2010/main" val="560408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sequence diagram</a:t>
            </a:r>
          </a:p>
        </p:txBody>
      </p:sp>
      <p:sp>
        <p:nvSpPr>
          <p:cNvPr id="3" name="Content Placeholder 2"/>
          <p:cNvSpPr>
            <a:spLocks noGrp="1"/>
          </p:cNvSpPr>
          <p:nvPr>
            <p:ph idx="1"/>
          </p:nvPr>
        </p:nvSpPr>
        <p:spPr/>
        <p:txBody>
          <a:bodyPr/>
          <a:lstStyle/>
          <a:p>
            <a:pPr marL="0" indent="0" algn="ctr" rtl="1">
              <a:buNone/>
            </a:pPr>
            <a:r>
              <a:rPr lang="fa-IR" dirty="0" smtClean="0"/>
              <a:t>در</a:t>
            </a:r>
            <a:r>
              <a:rPr lang="en-US" dirty="0"/>
              <a:t>sequence </a:t>
            </a:r>
            <a:r>
              <a:rPr lang="en-US" dirty="0" smtClean="0"/>
              <a:t>diagram</a:t>
            </a:r>
            <a:r>
              <a:rPr lang="fa-IR" dirty="0" smtClean="0"/>
              <a:t> مفهوم مهم دیگر این است که هر پیام با یک </a:t>
            </a:r>
            <a:r>
              <a:rPr lang="en-US" dirty="0" smtClean="0"/>
              <a:t>massage</a:t>
            </a:r>
            <a:r>
              <a:rPr lang="fa-IR" dirty="0" smtClean="0"/>
              <a:t> مشخص می شود که می توان آن را یک جور   </a:t>
            </a:r>
            <a:r>
              <a:rPr lang="en-US" dirty="0" smtClean="0"/>
              <a:t>command</a:t>
            </a:r>
            <a:r>
              <a:rPr lang="fa-IR" dirty="0" smtClean="0"/>
              <a:t> </a:t>
            </a:r>
            <a:r>
              <a:rPr lang="en-US" dirty="0" smtClean="0"/>
              <a:t> </a:t>
            </a:r>
            <a:r>
              <a:rPr lang="fa-IR" dirty="0" smtClean="0"/>
              <a:t>تلقی کرد که با فرستادن هر پیام به یک کلاس دیگر باید عملیاتی رخ بدهد .مثلا در مثال شبیه سازی یک دستگاه </a:t>
            </a:r>
            <a:r>
              <a:rPr lang="en-US" dirty="0" smtClean="0"/>
              <a:t>ATM </a:t>
            </a:r>
            <a:r>
              <a:rPr lang="fa-IR" dirty="0"/>
              <a:t> </a:t>
            </a:r>
            <a:r>
              <a:rPr lang="fa-IR" dirty="0" smtClean="0"/>
              <a:t>وارد کردن کارت ، در خواست وجه و ... همگی یک پیام و </a:t>
            </a:r>
            <a:r>
              <a:rPr lang="en-US" dirty="0" smtClean="0"/>
              <a:t>massage  </a:t>
            </a:r>
            <a:r>
              <a:rPr lang="fa-IR" dirty="0" smtClean="0"/>
              <a:t> است . </a:t>
            </a:r>
            <a:endParaRPr lang="en-US" dirty="0"/>
          </a:p>
        </p:txBody>
      </p:sp>
    </p:spTree>
    <p:extLst>
      <p:ext uri="{BB962C8B-B14F-4D97-AF65-F5344CB8AC3E}">
        <p14:creationId xmlns:p14="http://schemas.microsoft.com/office/powerpoint/2010/main" val="3794776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sequence diagram</a:t>
            </a:r>
          </a:p>
        </p:txBody>
      </p:sp>
      <p:sp>
        <p:nvSpPr>
          <p:cNvPr id="3" name="Content Placeholder 2"/>
          <p:cNvSpPr>
            <a:spLocks noGrp="1"/>
          </p:cNvSpPr>
          <p:nvPr>
            <p:ph idx="1"/>
          </p:nvPr>
        </p:nvSpPr>
        <p:spPr>
          <a:xfrm>
            <a:off x="685801" y="362428"/>
            <a:ext cx="10131425" cy="3649133"/>
          </a:xfrm>
        </p:spPr>
        <p:txBody>
          <a:bodyPr/>
          <a:lstStyle/>
          <a:p>
            <a:pPr marL="0" indent="0" algn="ctr" rtl="1">
              <a:buNone/>
            </a:pPr>
            <a:r>
              <a:rPr lang="fa-IR" dirty="0" smtClean="0"/>
              <a:t>برخلاف </a:t>
            </a:r>
            <a:r>
              <a:rPr lang="de-DE" dirty="0" smtClean="0"/>
              <a:t>class diagram </a:t>
            </a:r>
            <a:r>
              <a:rPr lang="fa-IR" dirty="0" smtClean="0"/>
              <a:t> در </a:t>
            </a:r>
            <a:r>
              <a:rPr lang="en-US" dirty="0"/>
              <a:t>sequence </a:t>
            </a:r>
            <a:r>
              <a:rPr lang="en-US" dirty="0" smtClean="0"/>
              <a:t>diagram</a:t>
            </a:r>
            <a:r>
              <a:rPr lang="fa-IR" dirty="0" smtClean="0"/>
              <a:t> می توانیم بعضی از مفاهیم برنامه نویسی و کد نویسی را در آن بیاوریم همانند حلقه ها </a:t>
            </a:r>
            <a:r>
              <a:rPr lang="en-US" dirty="0" smtClean="0"/>
              <a:t>loop - </a:t>
            </a:r>
            <a:r>
              <a:rPr lang="fa-IR" dirty="0" smtClean="0"/>
              <a:t> و.... که این ویژگی در نمودار های دیگر بسیار کمرنگ تر است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2769011"/>
            <a:ext cx="5838825" cy="3581400"/>
          </a:xfrm>
          <a:prstGeom prst="rect">
            <a:avLst/>
          </a:prstGeom>
        </p:spPr>
      </p:pic>
    </p:spTree>
    <p:extLst>
      <p:ext uri="{BB962C8B-B14F-4D97-AF65-F5344CB8AC3E}">
        <p14:creationId xmlns:p14="http://schemas.microsoft.com/office/powerpoint/2010/main" val="198787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title</a:t>
            </a:r>
            <a:endParaRPr lang="en-US" dirty="0"/>
          </a:p>
        </p:txBody>
      </p:sp>
      <p:sp>
        <p:nvSpPr>
          <p:cNvPr id="3" name="Content Placeholder 2"/>
          <p:cNvSpPr>
            <a:spLocks noGrp="1"/>
          </p:cNvSpPr>
          <p:nvPr>
            <p:ph idx="1"/>
          </p:nvPr>
        </p:nvSpPr>
        <p:spPr/>
        <p:txBody>
          <a:bodyPr/>
          <a:lstStyle/>
          <a:p>
            <a:pPr algn="r" rtl="1"/>
            <a:r>
              <a:rPr lang="en-US" dirty="0" smtClean="0"/>
              <a:t>UML </a:t>
            </a:r>
            <a:r>
              <a:rPr lang="fa-IR" dirty="0"/>
              <a:t> </a:t>
            </a:r>
            <a:r>
              <a:rPr lang="fa-IR" dirty="0" smtClean="0"/>
              <a:t>چیست ؟</a:t>
            </a:r>
          </a:p>
          <a:p>
            <a:pPr algn="r" rtl="1"/>
            <a:r>
              <a:rPr lang="fa-IR" dirty="0" smtClean="0"/>
              <a:t>نمودار ها</a:t>
            </a:r>
            <a:endParaRPr lang="en-US" dirty="0" smtClean="0"/>
          </a:p>
          <a:p>
            <a:pPr algn="r" rtl="1"/>
            <a:r>
              <a:rPr lang="en-US" dirty="0" smtClean="0"/>
              <a:t>Class Diagram</a:t>
            </a:r>
          </a:p>
          <a:p>
            <a:pPr algn="r" rtl="1"/>
            <a:r>
              <a:rPr lang="en-US" dirty="0" smtClean="0"/>
              <a:t>Sequence Diagram</a:t>
            </a:r>
          </a:p>
          <a:p>
            <a:pPr algn="r" rtl="1"/>
            <a:r>
              <a:rPr lang="en-US" dirty="0" smtClean="0"/>
              <a:t>Entity </a:t>
            </a:r>
            <a:r>
              <a:rPr lang="en-US" dirty="0"/>
              <a:t>R</a:t>
            </a:r>
            <a:r>
              <a:rPr lang="en-US" dirty="0" smtClean="0"/>
              <a:t>elationship Diagram</a:t>
            </a:r>
          </a:p>
          <a:p>
            <a:pPr algn="r" rtl="1"/>
            <a:endParaRPr lang="fa-IR" dirty="0" smtClean="0"/>
          </a:p>
        </p:txBody>
      </p:sp>
    </p:spTree>
    <p:extLst>
      <p:ext uri="{BB962C8B-B14F-4D97-AF65-F5344CB8AC3E}">
        <p14:creationId xmlns:p14="http://schemas.microsoft.com/office/powerpoint/2010/main" val="1245212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sequence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3672" y="2428882"/>
            <a:ext cx="4895681" cy="3074973"/>
          </a:xfrm>
        </p:spPr>
      </p:pic>
    </p:spTree>
    <p:extLst>
      <p:ext uri="{BB962C8B-B14F-4D97-AF65-F5344CB8AC3E}">
        <p14:creationId xmlns:p14="http://schemas.microsoft.com/office/powerpoint/2010/main" val="3803517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sequence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7456" y="2456170"/>
            <a:ext cx="3448113" cy="3649662"/>
          </a:xfrm>
        </p:spPr>
      </p:pic>
    </p:spTree>
    <p:extLst>
      <p:ext uri="{BB962C8B-B14F-4D97-AF65-F5344CB8AC3E}">
        <p14:creationId xmlns:p14="http://schemas.microsoft.com/office/powerpoint/2010/main" val="206984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Entity Relationship </a:t>
            </a:r>
            <a:r>
              <a:rPr lang="en-US" dirty="0" smtClean="0"/>
              <a:t>Diagram</a:t>
            </a:r>
            <a:endParaRPr lang="en-US" dirty="0"/>
          </a:p>
        </p:txBody>
      </p:sp>
      <p:sp>
        <p:nvSpPr>
          <p:cNvPr id="3" name="Content Placeholder 2"/>
          <p:cNvSpPr>
            <a:spLocks noGrp="1"/>
          </p:cNvSpPr>
          <p:nvPr>
            <p:ph idx="1"/>
          </p:nvPr>
        </p:nvSpPr>
        <p:spPr/>
        <p:txBody>
          <a:bodyPr>
            <a:normAutofit/>
          </a:bodyPr>
          <a:lstStyle/>
          <a:p>
            <a:pPr marL="0" indent="0" algn="ctr" rtl="1">
              <a:lnSpc>
                <a:spcPct val="150000"/>
              </a:lnSpc>
              <a:buNone/>
            </a:pPr>
            <a:r>
              <a:rPr lang="fa-IR" sz="2000" dirty="0"/>
              <a:t>مودار رابطه-موجودیت است. نمودار </a:t>
            </a:r>
            <a:r>
              <a:rPr lang="en-US" sz="2000" dirty="0" smtClean="0"/>
              <a:t>ER </a:t>
            </a:r>
            <a:r>
              <a:rPr lang="fa-IR" sz="2000" dirty="0" smtClean="0"/>
              <a:t> یک </a:t>
            </a:r>
            <a:r>
              <a:rPr lang="fa-IR" sz="2000" dirty="0"/>
              <a:t>نمایش تصویری از طبقه بندی گروه ها با ویژگی های مشترک و تعریف رابطه بین این گروه ها است. به همین دلیل ساختار آن شامل نمادها و شکل ها مختلف می باشد از آن به عنوان یک مدل برای تصویر کشیدن ساختار داخلی و رابطه ها استفاده </a:t>
            </a:r>
            <a:r>
              <a:rPr lang="fa-IR" sz="2000" dirty="0" smtClean="0"/>
              <a:t>شود.در کل دو گونه نمودار </a:t>
            </a:r>
            <a:r>
              <a:rPr lang="de-DE" sz="2000" dirty="0" smtClean="0"/>
              <a:t>ER </a:t>
            </a:r>
            <a:r>
              <a:rPr lang="fa-IR" sz="2000" dirty="0" smtClean="0"/>
              <a:t> داریم که یکی برای دیتابیس و دیگری برای برنامه نویسی و بحث </a:t>
            </a:r>
            <a:r>
              <a:rPr lang="de-DE" sz="2000" dirty="0" smtClean="0"/>
              <a:t>OOP</a:t>
            </a:r>
            <a:r>
              <a:rPr lang="fa-IR" sz="2000" dirty="0" smtClean="0"/>
              <a:t> که در این جا بحث اصلی ما برای برنامه نویسی بر حسب کلاس و شی است .</a:t>
            </a:r>
            <a:endParaRPr lang="en-US" sz="2000" dirty="0"/>
          </a:p>
        </p:txBody>
      </p:sp>
    </p:spTree>
    <p:extLst>
      <p:ext uri="{BB962C8B-B14F-4D97-AF65-F5344CB8AC3E}">
        <p14:creationId xmlns:p14="http://schemas.microsoft.com/office/powerpoint/2010/main" val="3051171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Entity Relationship Diagram</a:t>
            </a:r>
          </a:p>
        </p:txBody>
      </p:sp>
      <p:sp>
        <p:nvSpPr>
          <p:cNvPr id="3" name="Content Placeholder 2"/>
          <p:cNvSpPr>
            <a:spLocks noGrp="1"/>
          </p:cNvSpPr>
          <p:nvPr>
            <p:ph idx="1"/>
          </p:nvPr>
        </p:nvSpPr>
        <p:spPr/>
        <p:txBody>
          <a:bodyPr>
            <a:normAutofit/>
          </a:bodyPr>
          <a:lstStyle/>
          <a:p>
            <a:pPr marL="0" indent="0" algn="ctr" rtl="1">
              <a:buNone/>
            </a:pPr>
            <a:r>
              <a:rPr lang="fa-IR" sz="2000" dirty="0" smtClean="0"/>
              <a:t>در این نمودار باز مفهوم کلاس وشی در اولویت کار ما است ولی با این تفاوت که به عملکرد و متد های یک کلاس زیاد اهمیت نمی دهیم و برای ما مهم است هر کلاس چه </a:t>
            </a:r>
            <a:r>
              <a:rPr lang="fa-IR" sz="2000" dirty="0" smtClean="0">
                <a:solidFill>
                  <a:srgbClr val="FFFF00"/>
                </a:solidFill>
              </a:rPr>
              <a:t>صفت هایی </a:t>
            </a:r>
            <a:r>
              <a:rPr lang="fa-IR" sz="2000" dirty="0" smtClean="0"/>
              <a:t>و چه </a:t>
            </a:r>
            <a:r>
              <a:rPr lang="fa-IR" sz="2000" dirty="0" smtClean="0">
                <a:solidFill>
                  <a:srgbClr val="FFFF00"/>
                </a:solidFill>
              </a:rPr>
              <a:t>خصوصیاتی</a:t>
            </a:r>
            <a:r>
              <a:rPr lang="fa-IR" sz="2000" dirty="0" smtClean="0"/>
              <a:t> دارد که از بین بعضی از صفت ها کدام مهم و کدام خود دارای چند صفت دیگر است .</a:t>
            </a:r>
          </a:p>
          <a:p>
            <a:pPr marL="0" indent="0" algn="ctr" rtl="1">
              <a:buNone/>
            </a:pPr>
            <a:r>
              <a:rPr lang="fa-IR" sz="2000" dirty="0" smtClean="0"/>
              <a:t>بحث مهم و قابل اهمیت دیگر این است که در این نمودار برای ما مهم است که بین کلاس ها چه رابطه ای بر قرار است و چگونه و بر حساب چه </a:t>
            </a:r>
            <a:r>
              <a:rPr lang="fa-IR" sz="2000" dirty="0" smtClean="0">
                <a:solidFill>
                  <a:srgbClr val="FFFF00"/>
                </a:solidFill>
              </a:rPr>
              <a:t>قانونی</a:t>
            </a:r>
            <a:r>
              <a:rPr lang="fa-IR" sz="2000" dirty="0" smtClean="0"/>
              <a:t> با یکدیگر رابطه دارند .</a:t>
            </a:r>
            <a:endParaRPr lang="en-US" sz="2000" dirty="0"/>
          </a:p>
        </p:txBody>
      </p:sp>
    </p:spTree>
    <p:extLst>
      <p:ext uri="{BB962C8B-B14F-4D97-AF65-F5344CB8AC3E}">
        <p14:creationId xmlns:p14="http://schemas.microsoft.com/office/powerpoint/2010/main" val="2886845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Entity Relationship Diagram</a:t>
            </a:r>
          </a:p>
        </p:txBody>
      </p:sp>
      <p:sp>
        <p:nvSpPr>
          <p:cNvPr id="3" name="Content Placeholder 2"/>
          <p:cNvSpPr>
            <a:spLocks noGrp="1"/>
          </p:cNvSpPr>
          <p:nvPr>
            <p:ph idx="1"/>
          </p:nvPr>
        </p:nvSpPr>
        <p:spPr/>
        <p:txBody>
          <a:bodyPr/>
          <a:lstStyle/>
          <a:p>
            <a:pPr marL="0" indent="0" algn="ctr" rtl="1">
              <a:buNone/>
            </a:pPr>
            <a:r>
              <a:rPr lang="fa-IR" dirty="0" smtClean="0"/>
              <a:t>1- کلاس ها درون این نمودار به صورت یک مستطیل نمایش داده می شوند </a:t>
            </a:r>
            <a:r>
              <a:rPr lang="fa-IR" dirty="0" smtClean="0">
                <a:solidFill>
                  <a:srgbClr val="FFFF00"/>
                </a:solidFill>
              </a:rPr>
              <a:t>و آنها را یک موجودیت می نامند نه کلاس!</a:t>
            </a:r>
          </a:p>
          <a:p>
            <a:pPr marL="0" indent="0" algn="ctr" rtl="1">
              <a:buNone/>
            </a:pPr>
            <a:r>
              <a:rPr lang="fa-IR" dirty="0" smtClean="0"/>
              <a:t>2- </a:t>
            </a:r>
            <a:r>
              <a:rPr lang="fa-IR" dirty="0" smtClean="0">
                <a:solidFill>
                  <a:srgbClr val="FFFF00"/>
                </a:solidFill>
              </a:rPr>
              <a:t>صفت</a:t>
            </a:r>
            <a:r>
              <a:rPr lang="fa-IR" dirty="0" smtClean="0"/>
              <a:t> ها به شکل یک </a:t>
            </a:r>
            <a:r>
              <a:rPr lang="fa-IR" dirty="0" smtClean="0">
                <a:solidFill>
                  <a:srgbClr val="FFFF00"/>
                </a:solidFill>
              </a:rPr>
              <a:t>بیضی</a:t>
            </a:r>
            <a:r>
              <a:rPr lang="fa-IR" dirty="0" smtClean="0"/>
              <a:t> نمایش داده می شوند که صفت های </a:t>
            </a:r>
            <a:r>
              <a:rPr lang="fa-IR" dirty="0" smtClean="0">
                <a:solidFill>
                  <a:srgbClr val="FFFF00"/>
                </a:solidFill>
              </a:rPr>
              <a:t>دارای زیرمجموعه</a:t>
            </a:r>
            <a:r>
              <a:rPr lang="fa-IR" dirty="0" smtClean="0"/>
              <a:t>، با یک علامت خط در زیر اسمشان مشخص می شود </a:t>
            </a:r>
          </a:p>
          <a:p>
            <a:pPr marL="0" indent="0" algn="ctr" rtl="1">
              <a:buNone/>
            </a:pPr>
            <a:r>
              <a:rPr lang="fa-IR" dirty="0" smtClean="0"/>
              <a:t>3 – روابط و قانون ها به شکل یک لوزی نمایش داده می شوند که ارتباط میان دو موجودیت را بیان می کنند .</a:t>
            </a:r>
            <a:endParaRPr lang="en-US" dirty="0"/>
          </a:p>
        </p:txBody>
      </p:sp>
    </p:spTree>
    <p:extLst>
      <p:ext uri="{BB962C8B-B14F-4D97-AF65-F5344CB8AC3E}">
        <p14:creationId xmlns:p14="http://schemas.microsoft.com/office/powerpoint/2010/main" val="1548696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4274"/>
            <a:ext cx="10131425" cy="1456267"/>
          </a:xfrm>
        </p:spPr>
        <p:txBody>
          <a:bodyPr/>
          <a:lstStyle/>
          <a:p>
            <a:pPr algn="ctr"/>
            <a:r>
              <a:rPr lang="en-US" dirty="0"/>
              <a:t>Entity Relationship Diagram</a:t>
            </a:r>
          </a:p>
        </p:txBody>
      </p:sp>
      <p:sp>
        <p:nvSpPr>
          <p:cNvPr id="3" name="Content Placeholder 2"/>
          <p:cNvSpPr>
            <a:spLocks noGrp="1"/>
          </p:cNvSpPr>
          <p:nvPr>
            <p:ph idx="1"/>
          </p:nvPr>
        </p:nvSpPr>
        <p:spPr>
          <a:xfrm>
            <a:off x="685801" y="1257300"/>
            <a:ext cx="10131425" cy="5600699"/>
          </a:xfrm>
        </p:spPr>
        <p:txBody>
          <a:bodyPr>
            <a:normAutofit/>
          </a:bodyPr>
          <a:lstStyle/>
          <a:p>
            <a:pPr algn="ctr" rtl="1">
              <a:lnSpc>
                <a:spcPct val="150000"/>
              </a:lnSpc>
            </a:pPr>
            <a:r>
              <a:rPr lang="fa-IR" sz="2000" dirty="0" smtClean="0"/>
              <a:t>می خواهیم اکنون به روابط میان اجزا در </a:t>
            </a:r>
            <a:r>
              <a:rPr lang="en-US" sz="2000" dirty="0"/>
              <a:t>Entity Relationship </a:t>
            </a:r>
            <a:r>
              <a:rPr lang="en-US" sz="2000" dirty="0" smtClean="0"/>
              <a:t>Diagram</a:t>
            </a:r>
            <a:r>
              <a:rPr lang="fa-IR" sz="2000" dirty="0" smtClean="0"/>
              <a:t> بپردازیم .</a:t>
            </a:r>
          </a:p>
          <a:p>
            <a:pPr algn="r" rtl="1">
              <a:lnSpc>
                <a:spcPct val="150000"/>
              </a:lnSpc>
            </a:pPr>
            <a:r>
              <a:rPr lang="fa-IR" sz="2000" dirty="0" smtClean="0"/>
              <a:t>رابطه </a:t>
            </a:r>
            <a:r>
              <a:rPr lang="en-US" sz="2000" dirty="0" smtClean="0"/>
              <a:t>Zero or One</a:t>
            </a:r>
            <a:r>
              <a:rPr lang="fa-IR" sz="2000" dirty="0" smtClean="0"/>
              <a:t> در هر سمت از خط که باشد مفهوم این را می دهد که یا 1 دستور و شی از آن خواهیم داشت یا اصلا از آن دستور و شی چیزی نخواهیم داشت .همانند این که شما در جیب خود یا پول دارید یا نه !</a:t>
            </a:r>
          </a:p>
          <a:p>
            <a:pPr algn="r" rtl="1">
              <a:lnSpc>
                <a:spcPct val="150000"/>
              </a:lnSpc>
            </a:pPr>
            <a:r>
              <a:rPr lang="fa-IR" sz="2000" dirty="0" smtClean="0"/>
              <a:t>رابطه </a:t>
            </a:r>
            <a:r>
              <a:rPr lang="en-US" sz="2000" dirty="0" smtClean="0"/>
              <a:t>One </a:t>
            </a:r>
            <a:r>
              <a:rPr lang="fa-IR" sz="2000" dirty="0" smtClean="0"/>
              <a:t> یعنی حتما از آن موجود یا دستور یک نمونه خواهیم داشت یا از آن کلاس یا موجود حتما شرط و کار احتمالی انجام خواهد گرفت . برای مثال هر فرد یک محل تولد دارد پس هم.ار رابطه هر فرد با محل تولدش رابطه یک </a:t>
            </a:r>
            <a:r>
              <a:rPr lang="fa-IR" sz="2000" dirty="0" smtClean="0">
                <a:solidFill>
                  <a:srgbClr val="FFFF00"/>
                </a:solidFill>
              </a:rPr>
              <a:t>به چند </a:t>
            </a:r>
            <a:r>
              <a:rPr lang="fa-IR" sz="2000" dirty="0" smtClean="0"/>
              <a:t>که بخش چند آن معنی این را می دهد که هر محل </a:t>
            </a:r>
            <a:r>
              <a:rPr lang="fa-IR" sz="2000" dirty="0" smtClean="0">
                <a:solidFill>
                  <a:srgbClr val="FFFF00"/>
                </a:solidFill>
              </a:rPr>
              <a:t>احتمال دارد زادگاه چند نفر باشد .</a:t>
            </a:r>
          </a:p>
          <a:p>
            <a:pPr algn="r" rtl="1">
              <a:lnSpc>
                <a:spcPct val="150000"/>
              </a:lnSpc>
            </a:pPr>
            <a:r>
              <a:rPr lang="fa-IR" sz="2000" dirty="0" smtClean="0"/>
              <a:t>رابطه </a:t>
            </a:r>
            <a:r>
              <a:rPr lang="en-US" sz="2000" dirty="0" smtClean="0"/>
              <a:t>Zero or Many </a:t>
            </a:r>
            <a:r>
              <a:rPr lang="fa-IR" sz="2000" dirty="0" smtClean="0"/>
              <a:t> این رابطه بسیار مشخص است و معنی آن این است که از آن شی یا موجودیت یا هیچ مقداری وجود ندارد یا چندین مقداررا می پذیرد .</a:t>
            </a:r>
          </a:p>
          <a:p>
            <a:pPr algn="r" rtl="1">
              <a:lnSpc>
                <a:spcPct val="150000"/>
              </a:lnSpc>
            </a:pPr>
            <a:r>
              <a:rPr lang="fa-IR" sz="2000" dirty="0" smtClean="0"/>
              <a:t>رابطه </a:t>
            </a:r>
            <a:r>
              <a:rPr lang="en-US" sz="2000" dirty="0" smtClean="0"/>
              <a:t>One or many </a:t>
            </a:r>
            <a:r>
              <a:rPr lang="fa-IR" sz="2000" dirty="0" smtClean="0"/>
              <a:t> دقیقا رابطه بالا است ولی در این رابطه ما یک </a:t>
            </a:r>
            <a:r>
              <a:rPr lang="fa-IR" sz="2000" dirty="0" smtClean="0">
                <a:solidFill>
                  <a:srgbClr val="FFFF00"/>
                </a:solidFill>
              </a:rPr>
              <a:t>حداقلی</a:t>
            </a:r>
            <a:r>
              <a:rPr lang="fa-IR" sz="2000" dirty="0" smtClean="0"/>
              <a:t> را برای موجودیت خود قرار می دهیم و حداقل ما مقدار </a:t>
            </a:r>
            <a:r>
              <a:rPr lang="fa-IR" sz="2000" dirty="0" smtClean="0">
                <a:solidFill>
                  <a:srgbClr val="FFFF00"/>
                </a:solidFill>
              </a:rPr>
              <a:t>یک</a:t>
            </a:r>
            <a:r>
              <a:rPr lang="fa-IR" sz="2000" dirty="0" smtClean="0"/>
              <a:t> است .</a:t>
            </a:r>
          </a:p>
        </p:txBody>
      </p:sp>
    </p:spTree>
    <p:extLst>
      <p:ext uri="{BB962C8B-B14F-4D97-AF65-F5344CB8AC3E}">
        <p14:creationId xmlns:p14="http://schemas.microsoft.com/office/powerpoint/2010/main" val="1258394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Entity Relationship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686" y="2491162"/>
            <a:ext cx="5327146" cy="3649662"/>
          </a:xfrm>
        </p:spPr>
      </p:pic>
      <p:sp>
        <p:nvSpPr>
          <p:cNvPr id="5" name="Rectangle 4"/>
          <p:cNvSpPr/>
          <p:nvPr/>
        </p:nvSpPr>
        <p:spPr>
          <a:xfrm>
            <a:off x="6797801" y="3854328"/>
            <a:ext cx="4213076" cy="646331"/>
          </a:xfrm>
          <a:prstGeom prst="rect">
            <a:avLst/>
          </a:prstGeom>
        </p:spPr>
        <p:txBody>
          <a:bodyPr wrap="none">
            <a:spAutoFit/>
          </a:bodyPr>
          <a:lstStyle/>
          <a:p>
            <a:pPr algn="r" rtl="1"/>
            <a:r>
              <a:rPr lang="fa-IR" dirty="0" smtClean="0"/>
              <a:t>در این تصویر به توضیح بصری روابط های اسلاید </a:t>
            </a:r>
          </a:p>
          <a:p>
            <a:pPr algn="r" rtl="1"/>
            <a:r>
              <a:rPr lang="fa-IR" dirty="0" smtClean="0"/>
              <a:t>قبلی می پردازیم .</a:t>
            </a:r>
            <a:endParaRPr lang="en-US" dirty="0"/>
          </a:p>
        </p:txBody>
      </p:sp>
    </p:spTree>
    <p:extLst>
      <p:ext uri="{BB962C8B-B14F-4D97-AF65-F5344CB8AC3E}">
        <p14:creationId xmlns:p14="http://schemas.microsoft.com/office/powerpoint/2010/main" val="2632203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Entity Relationship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3991" y="2457543"/>
            <a:ext cx="5515044" cy="3649662"/>
          </a:xfrm>
        </p:spPr>
      </p:pic>
    </p:spTree>
    <p:extLst>
      <p:ext uri="{BB962C8B-B14F-4D97-AF65-F5344CB8AC3E}">
        <p14:creationId xmlns:p14="http://schemas.microsoft.com/office/powerpoint/2010/main" val="1600470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52617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err="1" smtClean="0"/>
              <a:t>Uml</a:t>
            </a:r>
            <a:r>
              <a:rPr lang="en-US" dirty="0" smtClean="0"/>
              <a:t> </a:t>
            </a:r>
            <a:r>
              <a:rPr lang="fa-IR" dirty="0" smtClean="0"/>
              <a:t> چیست ؟</a:t>
            </a:r>
            <a:endParaRPr lang="en-US" dirty="0"/>
          </a:p>
        </p:txBody>
      </p:sp>
      <p:sp>
        <p:nvSpPr>
          <p:cNvPr id="3" name="Content Placeholder 2"/>
          <p:cNvSpPr>
            <a:spLocks noGrp="1"/>
          </p:cNvSpPr>
          <p:nvPr>
            <p:ph idx="1"/>
          </p:nvPr>
        </p:nvSpPr>
        <p:spPr/>
        <p:txBody>
          <a:bodyPr>
            <a:normAutofit/>
          </a:bodyPr>
          <a:lstStyle/>
          <a:p>
            <a:pPr marL="0" indent="0" algn="ctr" rtl="1">
              <a:lnSpc>
                <a:spcPct val="150000"/>
              </a:lnSpc>
              <a:buNone/>
            </a:pPr>
            <a:r>
              <a:rPr lang="fa-IR" sz="2000" dirty="0" smtClean="0"/>
              <a:t>همان طور که </a:t>
            </a:r>
            <a:r>
              <a:rPr lang="fa-IR" sz="2000" dirty="0" smtClean="0">
                <a:solidFill>
                  <a:srgbClr val="FFFF00"/>
                </a:solidFill>
              </a:rPr>
              <a:t>معماران</a:t>
            </a:r>
            <a:r>
              <a:rPr lang="fa-IR" sz="2000" dirty="0" smtClean="0"/>
              <a:t> و </a:t>
            </a:r>
            <a:r>
              <a:rPr lang="fa-IR" sz="2000" dirty="0" smtClean="0">
                <a:solidFill>
                  <a:srgbClr val="FFFF00"/>
                </a:solidFill>
              </a:rPr>
              <a:t>مهندسین عمران </a:t>
            </a:r>
            <a:r>
              <a:rPr lang="fa-IR" sz="2000" dirty="0" smtClean="0"/>
              <a:t>یک نقشه از ساختمان و بنای خود می کشند تا تمامی زاویه های یک کار هنری یا ساختمانی مشخص بشود ، مهندسین کامپیوتر هم برای بهتر نوشتن برنامه های خود دست به کشیدن یک نقشه گرافیکی برای کار خود کردند تا مسیر راه را بهتر و سریع تر انجام بدهند . ولی این کار و این نقشه راه همچنان بین مهندسین کامپیتر در اولویت کار قرار ندارد و آنها همچنان کار ها را با نمودار ها و قوانین شخصی توصیف و مدل سازی می کنند که این اتفاق در کشور های تازه توسعه مثل ایران زیاد اتفاق می افتد .(متاسفانه) اما کم کم این فرهنگ کار بین تمامی مهندسین جهان فرهنگ سازی و قانون گذاری خواهد شد.</a:t>
            </a:r>
          </a:p>
        </p:txBody>
      </p:sp>
    </p:spTree>
    <p:extLst>
      <p:ext uri="{BB962C8B-B14F-4D97-AF65-F5344CB8AC3E}">
        <p14:creationId xmlns:p14="http://schemas.microsoft.com/office/powerpoint/2010/main" val="267862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err="1"/>
              <a:t>Uml</a:t>
            </a:r>
            <a:r>
              <a:rPr lang="en-US" dirty="0"/>
              <a:t> </a:t>
            </a:r>
            <a:r>
              <a:rPr lang="fa-IR" dirty="0"/>
              <a:t> چیست ؟</a:t>
            </a:r>
            <a:endParaRPr lang="en-US" dirty="0"/>
          </a:p>
        </p:txBody>
      </p:sp>
      <p:sp>
        <p:nvSpPr>
          <p:cNvPr id="3" name="Content Placeholder 2"/>
          <p:cNvSpPr>
            <a:spLocks noGrp="1"/>
          </p:cNvSpPr>
          <p:nvPr>
            <p:ph idx="1"/>
          </p:nvPr>
        </p:nvSpPr>
        <p:spPr>
          <a:xfrm>
            <a:off x="685801" y="1632155"/>
            <a:ext cx="10131425" cy="4837471"/>
          </a:xfrm>
        </p:spPr>
        <p:txBody>
          <a:bodyPr>
            <a:normAutofit/>
          </a:bodyPr>
          <a:lstStyle/>
          <a:p>
            <a:pPr marL="0" indent="0" algn="ctr" rtl="1">
              <a:lnSpc>
                <a:spcPct val="150000"/>
              </a:lnSpc>
              <a:buNone/>
            </a:pPr>
            <a:r>
              <a:rPr lang="fa-IR" sz="2000" dirty="0" smtClean="0"/>
              <a:t>واژه کوتاه شده </a:t>
            </a:r>
            <a:r>
              <a:rPr lang="de-DE" sz="2000" dirty="0" smtClean="0"/>
              <a:t>UML </a:t>
            </a:r>
            <a:r>
              <a:rPr lang="fa-IR" sz="2000" dirty="0" smtClean="0"/>
              <a:t> در اصل یعنی </a:t>
            </a:r>
            <a:r>
              <a:rPr lang="en-US" sz="2000" dirty="0"/>
              <a:t>Unified </a:t>
            </a:r>
            <a:r>
              <a:rPr lang="en-US" sz="2000" dirty="0" smtClean="0"/>
              <a:t>Modeling Language </a:t>
            </a:r>
            <a:r>
              <a:rPr lang="fa-IR" sz="2000" dirty="0"/>
              <a:t> </a:t>
            </a:r>
            <a:r>
              <a:rPr lang="fa-IR" sz="2000" dirty="0" smtClean="0"/>
              <a:t>است.</a:t>
            </a:r>
            <a:r>
              <a:rPr lang="fa-IR" sz="2000" dirty="0"/>
              <a:t> زبان </a:t>
            </a:r>
            <a:r>
              <a:rPr lang="en-US" sz="2000" dirty="0"/>
              <a:t>UML </a:t>
            </a:r>
            <a:r>
              <a:rPr lang="fa-IR" sz="2000" dirty="0" smtClean="0"/>
              <a:t> در </a:t>
            </a:r>
            <a:r>
              <a:rPr lang="fa-IR" sz="2000" dirty="0"/>
              <a:t>پاسخ به یک نیاز در بین تولید و توسعه دهندگان نرم افزار در سال ۲۰۰۷ به صورت استاندارد فعلی به وجود آمد. نبود یک استاندار مشخص برای مدل کردن سیستم با استفاده از نمودار های گرافیکی استاندارد و یکسان، مشکلاتی را برای برنامه نویسان و طراحان نرم افزار به وجود آورده بود</a:t>
            </a:r>
            <a:r>
              <a:rPr lang="fa-IR" sz="2000" dirty="0" smtClean="0"/>
              <a:t>.</a:t>
            </a:r>
          </a:p>
          <a:p>
            <a:pPr marL="0" indent="0" algn="ctr" rtl="1">
              <a:lnSpc>
                <a:spcPct val="150000"/>
              </a:lnSpc>
              <a:buNone/>
            </a:pPr>
            <a:r>
              <a:rPr lang="en-US" sz="2000" dirty="0" smtClean="0"/>
              <a:t>UML </a:t>
            </a:r>
            <a:r>
              <a:rPr lang="fa-IR" sz="2000" dirty="0" smtClean="0"/>
              <a:t> به طور کلی یک زبان برنامه نویسی نیست ولی به کمک آن می توان خیلی از مفاهیم و مراحل راه یک پروژه را راحت تر فهمید و سریع تر جلو برد .</a:t>
            </a:r>
          </a:p>
          <a:p>
            <a:pPr marL="0" indent="0" algn="ctr" rtl="1">
              <a:lnSpc>
                <a:spcPct val="150000"/>
              </a:lnSpc>
              <a:buNone/>
            </a:pPr>
            <a:r>
              <a:rPr lang="de-DE" sz="2000" dirty="0" smtClean="0"/>
              <a:t>UML </a:t>
            </a:r>
            <a:r>
              <a:rPr lang="fa-IR" sz="2000" dirty="0" smtClean="0"/>
              <a:t> برای توصیف برنامه و پروژه هایی هستند که از</a:t>
            </a:r>
            <a:r>
              <a:rPr lang="fa-IR" sz="2000" dirty="0" smtClean="0">
                <a:solidFill>
                  <a:srgbClr val="FFFF00"/>
                </a:solidFill>
              </a:rPr>
              <a:t> قوانین </a:t>
            </a:r>
            <a:r>
              <a:rPr lang="de-DE" sz="2000" dirty="0" smtClean="0">
                <a:solidFill>
                  <a:srgbClr val="FFFF00"/>
                </a:solidFill>
              </a:rPr>
              <a:t>OOP</a:t>
            </a:r>
            <a:r>
              <a:rPr lang="fa-IR" sz="2000" dirty="0" smtClean="0"/>
              <a:t> پیروی می کنن و برای اینکه بین ماهیت ها و شی های یک پروژه روابط بهتری باشد این زبان و این مدل ایجاد شد که اولین بار توسط شرکت </a:t>
            </a:r>
            <a:r>
              <a:rPr lang="en-US" sz="2000" dirty="0" smtClean="0"/>
              <a:t>Rational</a:t>
            </a:r>
            <a:r>
              <a:rPr lang="fa-IR" sz="2000" dirty="0" smtClean="0"/>
              <a:t> ایجاد شد و به مرور زمان بقیه پروژه ها هم از این قانون پیروی کردند .</a:t>
            </a:r>
            <a:endParaRPr lang="en-US" sz="2000" dirty="0"/>
          </a:p>
        </p:txBody>
      </p:sp>
    </p:spTree>
    <p:extLst>
      <p:ext uri="{BB962C8B-B14F-4D97-AF65-F5344CB8AC3E}">
        <p14:creationId xmlns:p14="http://schemas.microsoft.com/office/powerpoint/2010/main" val="4243771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t>نمودار های مهم در </a:t>
            </a:r>
            <a:r>
              <a:rPr lang="de-DE" dirty="0" smtClean="0"/>
              <a:t>uml</a:t>
            </a:r>
            <a:endParaRPr lang="en-US" dirty="0"/>
          </a:p>
        </p:txBody>
      </p:sp>
      <p:sp>
        <p:nvSpPr>
          <p:cNvPr id="3" name="Content Placeholder 2"/>
          <p:cNvSpPr>
            <a:spLocks noGrp="1"/>
          </p:cNvSpPr>
          <p:nvPr>
            <p:ph idx="1"/>
          </p:nvPr>
        </p:nvSpPr>
        <p:spPr/>
        <p:txBody>
          <a:bodyPr>
            <a:normAutofit/>
          </a:bodyPr>
          <a:lstStyle/>
          <a:p>
            <a:pPr marL="0" indent="0" algn="ctr" rtl="1">
              <a:lnSpc>
                <a:spcPct val="150000"/>
              </a:lnSpc>
              <a:buNone/>
            </a:pPr>
            <a:r>
              <a:rPr lang="fa-IR" sz="2000" dirty="0" smtClean="0"/>
              <a:t>در </a:t>
            </a:r>
            <a:r>
              <a:rPr lang="de-DE" sz="2000" dirty="0" smtClean="0"/>
              <a:t>UML </a:t>
            </a:r>
            <a:r>
              <a:rPr lang="fa-IR" sz="2000" dirty="0" smtClean="0"/>
              <a:t> اصلی ترین و مهم ترین دوست! کمکی ما </a:t>
            </a:r>
            <a:r>
              <a:rPr lang="fa-IR" sz="2000" dirty="0" smtClean="0">
                <a:solidFill>
                  <a:srgbClr val="FFFF00"/>
                </a:solidFill>
              </a:rPr>
              <a:t>نمودار ها </a:t>
            </a:r>
            <a:r>
              <a:rPr lang="fa-IR" sz="2000" dirty="0" smtClean="0"/>
              <a:t>هستند که برای هر چه بهتر نشان دادن کلاس ها و ماهیت ها استفاده می شوند تا بتوان آن ها را بهتر و منظم تر به یکدیگر ربط دادو حتی </a:t>
            </a:r>
            <a:r>
              <a:rPr lang="fa-IR" sz="2000" dirty="0" smtClean="0">
                <a:solidFill>
                  <a:srgbClr val="FFFF00"/>
                </a:solidFill>
              </a:rPr>
              <a:t>داده ها </a:t>
            </a:r>
            <a:r>
              <a:rPr lang="fa-IR" sz="2000" dirty="0" smtClean="0"/>
              <a:t>را بهتر و درست تر </a:t>
            </a:r>
            <a:r>
              <a:rPr lang="fa-IR" sz="2000" dirty="0" smtClean="0">
                <a:solidFill>
                  <a:srgbClr val="FFFF00"/>
                </a:solidFill>
              </a:rPr>
              <a:t>نظم</a:t>
            </a:r>
            <a:r>
              <a:rPr lang="fa-IR" sz="2000" dirty="0" smtClean="0"/>
              <a:t> بدهیم و ...</a:t>
            </a:r>
          </a:p>
        </p:txBody>
      </p:sp>
    </p:spTree>
    <p:extLst>
      <p:ext uri="{BB962C8B-B14F-4D97-AF65-F5344CB8AC3E}">
        <p14:creationId xmlns:p14="http://schemas.microsoft.com/office/powerpoint/2010/main" val="181855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a:t>
            </a:r>
            <a:endParaRPr lang="en-US" dirty="0"/>
          </a:p>
        </p:txBody>
      </p:sp>
      <p:sp>
        <p:nvSpPr>
          <p:cNvPr id="3" name="Content Placeholder 2"/>
          <p:cNvSpPr>
            <a:spLocks noGrp="1"/>
          </p:cNvSpPr>
          <p:nvPr>
            <p:ph idx="1"/>
          </p:nvPr>
        </p:nvSpPr>
        <p:spPr/>
        <p:txBody>
          <a:bodyPr/>
          <a:lstStyle/>
          <a:p>
            <a:pPr marL="0" indent="0" algn="ctr" rtl="1">
              <a:buNone/>
            </a:pPr>
            <a:r>
              <a:rPr lang="fa-IR" sz="2000" dirty="0"/>
              <a:t>نمودار کلاس </a:t>
            </a:r>
            <a:r>
              <a:rPr lang="en-US" sz="2000" dirty="0"/>
              <a:t>Class Diagram : </a:t>
            </a:r>
            <a:r>
              <a:rPr lang="fa-IR" sz="2000" dirty="0"/>
              <a:t>این نمودار شامل کلاس ها، واسط ها و همکاری و روابط بین آن ها است</a:t>
            </a:r>
            <a:r>
              <a:rPr lang="fa-IR" sz="2000" dirty="0" smtClean="0"/>
              <a:t>.</a:t>
            </a:r>
          </a:p>
          <a:p>
            <a:pPr marL="0" indent="0" algn="ctr" rtl="1">
              <a:lnSpc>
                <a:spcPct val="150000"/>
              </a:lnSpc>
              <a:buNone/>
            </a:pPr>
            <a:r>
              <a:rPr lang="fa-IR" sz="2000" dirty="0" smtClean="0"/>
              <a:t>این به این منا است که </a:t>
            </a:r>
            <a:r>
              <a:rPr lang="fa-IR" sz="2000" dirty="0" smtClean="0">
                <a:solidFill>
                  <a:srgbClr val="FFFF00"/>
                </a:solidFill>
              </a:rPr>
              <a:t>در گام نخست تمامی ماهییت ها را شناسایی می کنیم </a:t>
            </a:r>
            <a:r>
              <a:rPr lang="fa-IR" sz="2000" dirty="0" smtClean="0"/>
              <a:t>و سپس شروع به رابطه بین آنها می کنیم و در آن ها </a:t>
            </a:r>
            <a:r>
              <a:rPr lang="de-DE" sz="2000" dirty="0" smtClean="0"/>
              <a:t>method </a:t>
            </a:r>
            <a:r>
              <a:rPr lang="fa-IR" sz="2000" dirty="0" smtClean="0"/>
              <a:t> و </a:t>
            </a:r>
            <a:r>
              <a:rPr lang="de-DE" sz="2000" dirty="0" smtClean="0"/>
              <a:t>filed </a:t>
            </a:r>
            <a:r>
              <a:rPr lang="fa-IR" sz="2000" dirty="0" smtClean="0"/>
              <a:t> ها را شناسایی می کنیم که شاید این بخش یکی از هم ترین کار ها ست که چه کلاسی ، چه متدی را بیاد داشته باشد و چه جور داده هایی باید در آن وجود داشته باشد . </a:t>
            </a:r>
            <a:r>
              <a:rPr lang="fa-IR" sz="2000" dirty="0" smtClean="0">
                <a:solidFill>
                  <a:srgbClr val="FFFF00"/>
                </a:solidFill>
              </a:rPr>
              <a:t>بیایید عمیق تر به آن ها نگاه کنیم ...</a:t>
            </a:r>
            <a:endParaRPr lang="en-US" sz="2000" dirty="0">
              <a:solidFill>
                <a:srgbClr val="FFFF00"/>
              </a:solidFill>
            </a:endParaRPr>
          </a:p>
          <a:p>
            <a:pPr marL="0" indent="0" algn="ctr" rtl="1">
              <a:lnSpc>
                <a:spcPct val="150000"/>
              </a:lnSpc>
              <a:buNone/>
            </a:pPr>
            <a:endParaRPr lang="en-US" dirty="0"/>
          </a:p>
        </p:txBody>
      </p:sp>
    </p:spTree>
    <p:extLst>
      <p:ext uri="{BB962C8B-B14F-4D97-AF65-F5344CB8AC3E}">
        <p14:creationId xmlns:p14="http://schemas.microsoft.com/office/powerpoint/2010/main" val="217698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 DIAGRAM</a:t>
            </a:r>
          </a:p>
        </p:txBody>
      </p:sp>
      <p:sp>
        <p:nvSpPr>
          <p:cNvPr id="3" name="Content Placeholder 2"/>
          <p:cNvSpPr>
            <a:spLocks noGrp="1"/>
          </p:cNvSpPr>
          <p:nvPr>
            <p:ph idx="1"/>
          </p:nvPr>
        </p:nvSpPr>
        <p:spPr>
          <a:xfrm>
            <a:off x="685801" y="1641987"/>
            <a:ext cx="10131425" cy="4906297"/>
          </a:xfrm>
        </p:spPr>
        <p:txBody>
          <a:bodyPr>
            <a:normAutofit/>
          </a:bodyPr>
          <a:lstStyle/>
          <a:p>
            <a:pPr marL="0" indent="0" algn="ctr" rtl="1">
              <a:lnSpc>
                <a:spcPct val="150000"/>
              </a:lnSpc>
              <a:buNone/>
            </a:pPr>
            <a:r>
              <a:rPr lang="fa-IR" sz="2000" dirty="0" smtClean="0">
                <a:solidFill>
                  <a:srgbClr val="FFFF00"/>
                </a:solidFill>
              </a:rPr>
              <a:t>ماهییت و کلاس ها </a:t>
            </a:r>
          </a:p>
          <a:p>
            <a:pPr marL="0" indent="0" algn="ctr" rtl="1">
              <a:lnSpc>
                <a:spcPct val="150000"/>
              </a:lnSpc>
              <a:buNone/>
            </a:pPr>
            <a:r>
              <a:rPr lang="fa-IR" sz="2000" dirty="0" smtClean="0"/>
              <a:t>در نمودار هایی برپایه کلاس ها ( </a:t>
            </a:r>
            <a:r>
              <a:rPr lang="en-US" sz="2000" dirty="0" smtClean="0"/>
              <a:t>Class Diagram</a:t>
            </a:r>
            <a:r>
              <a:rPr lang="fa-IR" sz="2000" dirty="0" smtClean="0"/>
              <a:t> ) معمولا کلاس ها را با نماد یک چهار ضلعی نشان می دهند ( مستطیل یا مربع ) که سپس آن را به 3 طبقه تبدیل می کنند که...</a:t>
            </a:r>
          </a:p>
          <a:p>
            <a:pPr marL="0" indent="0" algn="ctr" rtl="1">
              <a:lnSpc>
                <a:spcPct val="150000"/>
              </a:lnSpc>
              <a:buNone/>
            </a:pPr>
            <a:r>
              <a:rPr lang="fa-IR" sz="2000" dirty="0" smtClean="0"/>
              <a:t> طبقه اول برای نام کلاس و ماهییت ما است .</a:t>
            </a:r>
          </a:p>
          <a:p>
            <a:pPr marL="0" indent="0" algn="ctr" rtl="1">
              <a:lnSpc>
                <a:spcPct val="150000"/>
              </a:lnSpc>
              <a:buNone/>
            </a:pPr>
            <a:r>
              <a:rPr lang="fa-IR" sz="2000" dirty="0" smtClean="0"/>
              <a:t>طبقه دوم برای </a:t>
            </a:r>
            <a:r>
              <a:rPr lang="de-DE" sz="2000" dirty="0" smtClean="0"/>
              <a:t>Filed </a:t>
            </a:r>
            <a:r>
              <a:rPr lang="fa-IR" sz="2000" dirty="0" smtClean="0"/>
              <a:t> ها است که با دو نماد + و – هم قابل بیان برای گونه </a:t>
            </a:r>
            <a:r>
              <a:rPr lang="fa-IR" sz="2000" dirty="0" smtClean="0">
                <a:solidFill>
                  <a:srgbClr val="FFFF00"/>
                </a:solidFill>
              </a:rPr>
              <a:t>دستررسی</a:t>
            </a:r>
            <a:r>
              <a:rPr lang="fa-IR" sz="2000" dirty="0" smtClean="0"/>
              <a:t> آنها است .که علامت + برای </a:t>
            </a:r>
            <a:r>
              <a:rPr lang="de-DE" sz="2000" dirty="0" smtClean="0"/>
              <a:t>Public </a:t>
            </a:r>
            <a:r>
              <a:rPr lang="fa-IR" sz="2000" dirty="0" smtClean="0"/>
              <a:t> و – برای </a:t>
            </a:r>
            <a:r>
              <a:rPr lang="en-US" sz="2000" dirty="0" smtClean="0"/>
              <a:t>Private </a:t>
            </a:r>
            <a:r>
              <a:rPr lang="fa-IR" sz="2000" dirty="0" smtClean="0"/>
              <a:t> است . در جلو هر </a:t>
            </a:r>
            <a:r>
              <a:rPr lang="en-US" sz="2000" dirty="0" smtClean="0"/>
              <a:t>Filed </a:t>
            </a:r>
            <a:r>
              <a:rPr lang="fa-IR" sz="2000" dirty="0" smtClean="0"/>
              <a:t> باید گونه داده های آن را هم مشخص کرد ، همانند </a:t>
            </a:r>
            <a:r>
              <a:rPr lang="en-US" sz="2000" dirty="0" err="1" smtClean="0"/>
              <a:t>int</a:t>
            </a:r>
            <a:r>
              <a:rPr lang="en-US" sz="2000" dirty="0" smtClean="0"/>
              <a:t> , </a:t>
            </a:r>
            <a:r>
              <a:rPr lang="en-US" sz="2000" dirty="0" err="1" smtClean="0"/>
              <a:t>str</a:t>
            </a:r>
            <a:r>
              <a:rPr lang="en-US" sz="2000" dirty="0" smtClean="0"/>
              <a:t> , bool </a:t>
            </a:r>
            <a:r>
              <a:rPr lang="fa-IR" sz="2000" dirty="0" smtClean="0"/>
              <a:t> و ....</a:t>
            </a:r>
          </a:p>
          <a:p>
            <a:pPr marL="0" indent="0" algn="ctr" rtl="1">
              <a:lnSpc>
                <a:spcPct val="150000"/>
              </a:lnSpc>
              <a:buNone/>
            </a:pPr>
            <a:r>
              <a:rPr lang="fa-IR" sz="2000" dirty="0" smtClean="0"/>
              <a:t>طبقه سوم برای متد ها هستند که همچنان با دو </a:t>
            </a:r>
            <a:r>
              <a:rPr lang="en-US" sz="2000" dirty="0" smtClean="0"/>
              <a:t>+ , - </a:t>
            </a:r>
            <a:r>
              <a:rPr lang="fa-IR" sz="2000" dirty="0" smtClean="0"/>
              <a:t> می توان سطح دسترسی آنها را مشخص کرد .</a:t>
            </a:r>
            <a:endParaRPr lang="en-US" sz="2000" dirty="0"/>
          </a:p>
        </p:txBody>
      </p:sp>
    </p:spTree>
    <p:extLst>
      <p:ext uri="{BB962C8B-B14F-4D97-AF65-F5344CB8AC3E}">
        <p14:creationId xmlns:p14="http://schemas.microsoft.com/office/powerpoint/2010/main" val="239347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 DIAGRAM</a:t>
            </a:r>
            <a:endParaRPr lang="en-US" b="1" dirty="0"/>
          </a:p>
        </p:txBody>
      </p:sp>
      <p:sp>
        <p:nvSpPr>
          <p:cNvPr id="3" name="Content Placeholder 2"/>
          <p:cNvSpPr>
            <a:spLocks noGrp="1"/>
          </p:cNvSpPr>
          <p:nvPr>
            <p:ph idx="1"/>
          </p:nvPr>
        </p:nvSpPr>
        <p:spPr>
          <a:xfrm>
            <a:off x="685801" y="2142067"/>
            <a:ext cx="10131425" cy="4231839"/>
          </a:xfrm>
        </p:spPr>
        <p:txBody>
          <a:bodyPr>
            <a:normAutofit/>
          </a:bodyPr>
          <a:lstStyle/>
          <a:p>
            <a:pPr marL="0" indent="0" algn="ctr" rtl="1">
              <a:lnSpc>
                <a:spcPct val="150000"/>
              </a:lnSpc>
              <a:buNone/>
            </a:pPr>
            <a:r>
              <a:rPr lang="fa-IR" sz="2000" dirty="0" smtClean="0"/>
              <a:t>در </a:t>
            </a:r>
            <a:r>
              <a:rPr lang="en-US" sz="2000" dirty="0"/>
              <a:t>CLASS </a:t>
            </a:r>
            <a:r>
              <a:rPr lang="en-US" sz="2000" dirty="0" smtClean="0"/>
              <a:t>DIAGRAM</a:t>
            </a:r>
            <a:r>
              <a:rPr lang="fa-IR" sz="2000" dirty="0" smtClean="0"/>
              <a:t> ها روابطی وجود دارند که به آن ها می پردازیم .</a:t>
            </a:r>
          </a:p>
          <a:p>
            <a:pPr marL="0" indent="0" algn="ctr" rtl="1">
              <a:lnSpc>
                <a:spcPct val="150000"/>
              </a:lnSpc>
              <a:buNone/>
            </a:pPr>
            <a:r>
              <a:rPr lang="fa-IR" sz="2000" dirty="0" smtClean="0"/>
              <a:t>رابطه </a:t>
            </a:r>
            <a:r>
              <a:rPr lang="en-US" sz="2000" dirty="0" smtClean="0"/>
              <a:t>Composition </a:t>
            </a:r>
            <a:r>
              <a:rPr lang="fa-IR" sz="2000" dirty="0" smtClean="0"/>
              <a:t> : که معنی این رابطه و قانون میان دو کلاس این است که یکی از کلاس ها زیر مجموعه دیگری است به طوری که اگر کلاس اصلی و </a:t>
            </a:r>
            <a:r>
              <a:rPr lang="en-US" sz="2000" dirty="0" smtClean="0"/>
              <a:t>base </a:t>
            </a:r>
            <a:r>
              <a:rPr lang="fa-IR" sz="2000" dirty="0" smtClean="0"/>
              <a:t> را ازبین ببریم ، کلاس و محتوای زیرمجموعه ای ما هم ازبین می رود همانند رابطه میان یک خونه و یک اتاق آن ، یعنی اتاق زیر مجموعه یک خونه است ولی اگر خونه را خراب کنیم بی شک اتاق هم ازبین می رود .مثال یکم پیچیده تر ان این است که بیاییم بین درب یک خانه  و رنگ  آن را ببرسی کنیم ، فرض کنیم رنگ درب سیاه است ، ایا رنگ ( سیاه ) بدون درب معنایی دارد یا فقط مفهوم خودش را دارد ؟ رنگ بدور در معنا ندارد ، پس اگر درب و رنگ هر دو یک کلاس باشند رابطه بین رنگ و درب از جنس </a:t>
            </a:r>
            <a:r>
              <a:rPr lang="en-US" sz="2000" dirty="0" smtClean="0"/>
              <a:t>composition </a:t>
            </a:r>
            <a:r>
              <a:rPr lang="fa-IR" sz="2000" dirty="0"/>
              <a:t> </a:t>
            </a:r>
            <a:r>
              <a:rPr lang="fa-IR" sz="2000" dirty="0" smtClean="0"/>
              <a:t>می باشد  </a:t>
            </a:r>
            <a:endParaRPr lang="en-US" sz="2000" dirty="0"/>
          </a:p>
        </p:txBody>
      </p:sp>
    </p:spTree>
    <p:extLst>
      <p:ext uri="{BB962C8B-B14F-4D97-AF65-F5344CB8AC3E}">
        <p14:creationId xmlns:p14="http://schemas.microsoft.com/office/powerpoint/2010/main" val="135618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 DIAGRAM</a:t>
            </a:r>
          </a:p>
        </p:txBody>
      </p:sp>
      <p:sp>
        <p:nvSpPr>
          <p:cNvPr id="3" name="Content Placeholder 2"/>
          <p:cNvSpPr>
            <a:spLocks noGrp="1"/>
          </p:cNvSpPr>
          <p:nvPr>
            <p:ph idx="1"/>
          </p:nvPr>
        </p:nvSpPr>
        <p:spPr/>
        <p:txBody>
          <a:bodyPr/>
          <a:lstStyle/>
          <a:p>
            <a:pPr marL="0" indent="0" algn="ctr" rtl="1">
              <a:buNone/>
            </a:pPr>
            <a:r>
              <a:rPr lang="fa-IR" dirty="0" smtClean="0"/>
              <a:t>رابطه بعدی رابطه </a:t>
            </a:r>
            <a:r>
              <a:rPr lang="en-US" dirty="0" smtClean="0"/>
              <a:t>Aggregation </a:t>
            </a:r>
            <a:r>
              <a:rPr lang="fa-IR" dirty="0"/>
              <a:t> </a:t>
            </a:r>
            <a:r>
              <a:rPr lang="fa-IR" dirty="0" smtClean="0"/>
              <a:t>که دقیقا همان رابطه اسلاید قبل </a:t>
            </a:r>
            <a:r>
              <a:rPr lang="en-US" dirty="0" smtClean="0"/>
              <a:t>Composition </a:t>
            </a:r>
            <a:r>
              <a:rPr lang="fa-IR" dirty="0" smtClean="0"/>
              <a:t> است با این تفاوت که کلاس زیرمجموعه به طور لحظه ای به کلاس اصلی وابسته نیست و در صورت نبودی کلاس اصلی </a:t>
            </a:r>
            <a:r>
              <a:rPr lang="en-US" dirty="0" smtClean="0"/>
              <a:t>base </a:t>
            </a:r>
            <a:r>
              <a:rPr lang="fa-IR" dirty="0" smtClean="0"/>
              <a:t>، همچنان کلاس مشتق وجود دارد .برای مثال کتاب های یک کتابخانه ، رابطه شان با کتاب های موجود در آن از این راطه است که یعنی دصورت نبود کتابخانه همچنان کتاب ها موجود است و ماهیت خود را همچنان حفظ نموده اند .</a:t>
            </a:r>
            <a:endParaRPr lang="en-US" dirty="0"/>
          </a:p>
        </p:txBody>
      </p:sp>
    </p:spTree>
    <p:extLst>
      <p:ext uri="{BB962C8B-B14F-4D97-AF65-F5344CB8AC3E}">
        <p14:creationId xmlns:p14="http://schemas.microsoft.com/office/powerpoint/2010/main" val="794439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301</TotalTime>
  <Words>1816</Words>
  <Application>Microsoft Office PowerPoint</Application>
  <PresentationFormat>Widescreen</PresentationFormat>
  <Paragraphs>69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Celestial</vt:lpstr>
      <vt:lpstr>UML</vt:lpstr>
      <vt:lpstr>title</vt:lpstr>
      <vt:lpstr>Uml  چیست ؟</vt:lpstr>
      <vt:lpstr>Uml  چیست ؟</vt:lpstr>
      <vt:lpstr>نمودار های مهم در uml</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sequence diagram</vt:lpstr>
      <vt:lpstr>sequence diagram</vt:lpstr>
      <vt:lpstr>sequence diagram</vt:lpstr>
      <vt:lpstr>sequence diagram</vt:lpstr>
      <vt:lpstr>sequence diagram</vt:lpstr>
      <vt:lpstr>Entity Relationship Diagram</vt:lpstr>
      <vt:lpstr>Entity Relationship Diagram</vt:lpstr>
      <vt:lpstr>Entity Relationship Diagram</vt:lpstr>
      <vt:lpstr>Entity Relationship Diagram</vt:lpstr>
      <vt:lpstr>Entity Relationship Diagram</vt:lpstr>
      <vt:lpstr>Entity Relationship Diagram</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Microsoft account</dc:creator>
  <cp:lastModifiedBy>micro</cp:lastModifiedBy>
  <cp:revision>26</cp:revision>
  <dcterms:created xsi:type="dcterms:W3CDTF">2022-06-12T14:19:41Z</dcterms:created>
  <dcterms:modified xsi:type="dcterms:W3CDTF">2022-06-13T07:59:45Z</dcterms:modified>
</cp:coreProperties>
</file>