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706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138428"/>
            <a:ext cx="15087600" cy="53492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2000" spc="-7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077" y="6683430"/>
            <a:ext cx="15087600" cy="1714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 algn="ctr">
              <a:buNone/>
              <a:defRPr sz="3600"/>
            </a:lvl2pPr>
            <a:lvl3pPr marL="1371600" indent="0" algn="ctr">
              <a:buNone/>
              <a:defRPr sz="36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82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40789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22168"/>
            <a:ext cx="3943350" cy="86361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22167"/>
            <a:ext cx="11601450" cy="8636133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229125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1958" y="1839917"/>
            <a:ext cx="7200265" cy="6773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@SIH Idea submission- </a:t>
            </a:r>
            <a:r>
              <a:rPr spc="-10" dirty="0"/>
              <a:t>Template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12926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02737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138428"/>
            <a:ext cx="15087600" cy="53492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2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679692"/>
            <a:ext cx="15087600" cy="1714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31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19" y="2768601"/>
            <a:ext cx="7406640" cy="60350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880" y="2768603"/>
            <a:ext cx="7406640" cy="60350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16599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3873501"/>
            <a:ext cx="7406640" cy="5067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688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880" y="3873501"/>
            <a:ext cx="7406640" cy="5067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73466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53628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13687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6076187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60107" y="0"/>
            <a:ext cx="96012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91538"/>
            <a:ext cx="4800600" cy="3429000"/>
          </a:xfrm>
        </p:spPr>
        <p:txBody>
          <a:bodyPr anchor="b">
            <a:norm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0" y="1097280"/>
            <a:ext cx="9738360" cy="7886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389120"/>
            <a:ext cx="4800600" cy="506868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268" y="9689678"/>
            <a:ext cx="3927765" cy="547688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00900" y="9689678"/>
            <a:ext cx="6972300" cy="54768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53020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429500"/>
            <a:ext cx="18283238" cy="285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737261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612380"/>
            <a:ext cx="15169896" cy="1234440"/>
          </a:xfrm>
        </p:spPr>
        <p:txBody>
          <a:bodyPr lIns="91440" tIns="0" rIns="91440" bIns="0" anchor="b">
            <a:no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" y="0"/>
            <a:ext cx="18287978" cy="737261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8860535"/>
            <a:ext cx="15169896" cy="8915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21777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9601200"/>
            <a:ext cx="182880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501474"/>
            <a:ext cx="18288002" cy="98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8601"/>
            <a:ext cx="15087600" cy="6035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1" y="9689678"/>
            <a:ext cx="370840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9278" y="9689678"/>
            <a:ext cx="723420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cap="all" baseline="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IN"/>
              <a:t>@SIH Idea submission- </a:t>
            </a:r>
            <a:r>
              <a:rPr lang="en-IN" spc="-10"/>
              <a:t>Template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0688" y="9689678"/>
            <a:ext cx="196803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0298" y="2606768"/>
            <a:ext cx="149504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26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1371600" rtl="0" eaLnBrk="1" latinLnBrk="0" hangingPunct="1">
        <a:lnSpc>
          <a:spcPct val="85000"/>
        </a:lnSpc>
        <a:spcBef>
          <a:spcPct val="0"/>
        </a:spcBef>
        <a:buNone/>
        <a:defRPr sz="7200" kern="1200" spc="-7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607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9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2471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903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7.jpg"/><Relationship Id="rId7" Type="http://schemas.openxmlformats.org/officeDocument/2006/relationships/image" Target="../media/image10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drive/folders/1bk57UCcBkrqaIe3n7S32bYmWbBuZsiW_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2857500"/>
            <a:ext cx="78019" cy="7801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0600" y="2680001"/>
            <a:ext cx="13335000" cy="4235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b="1" dirty="0">
                <a:latin typeface="Arial"/>
                <a:cs typeface="Arial"/>
              </a:rPr>
              <a:t>Problem</a:t>
            </a:r>
            <a:r>
              <a:rPr sz="2650" b="1" spc="5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Statement</a:t>
            </a:r>
            <a:r>
              <a:rPr sz="2650" b="1" spc="50" dirty="0">
                <a:latin typeface="Arial"/>
                <a:cs typeface="Arial"/>
              </a:rPr>
              <a:t> </a:t>
            </a:r>
            <a:r>
              <a:rPr lang="en-IN" sz="2650" b="1" spc="50" dirty="0">
                <a:latin typeface="Arial"/>
                <a:cs typeface="Arial"/>
              </a:rPr>
              <a:t>- 3</a:t>
            </a:r>
            <a:endParaRPr sz="2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650" dirty="0">
              <a:latin typeface="Arial"/>
              <a:cs typeface="Arial"/>
            </a:endParaRPr>
          </a:p>
          <a:p>
            <a:pPr marL="12700">
              <a:tabLst>
                <a:tab pos="1609725" algn="l"/>
                <a:tab pos="3491229" algn="l"/>
                <a:tab pos="4426585" algn="l"/>
              </a:tabLst>
            </a:pPr>
            <a:r>
              <a:rPr sz="2650" b="1" spc="-10" dirty="0">
                <a:latin typeface="Arial"/>
                <a:cs typeface="Arial"/>
              </a:rPr>
              <a:t>Problem</a:t>
            </a:r>
            <a:r>
              <a:rPr sz="2650" b="1" dirty="0">
                <a:latin typeface="Arial"/>
                <a:cs typeface="Arial"/>
              </a:rPr>
              <a:t>	</a:t>
            </a:r>
            <a:r>
              <a:rPr sz="2650" b="1" spc="-10" dirty="0">
                <a:latin typeface="Arial"/>
                <a:cs typeface="Arial"/>
              </a:rPr>
              <a:t>Statement</a:t>
            </a:r>
            <a:r>
              <a:rPr sz="2650" b="1" dirty="0">
                <a:latin typeface="Arial"/>
                <a:cs typeface="Arial"/>
              </a:rPr>
              <a:t>	</a:t>
            </a:r>
            <a:r>
              <a:rPr sz="2650" b="1" spc="-10" dirty="0">
                <a:latin typeface="Arial"/>
                <a:cs typeface="Arial"/>
              </a:rPr>
              <a:t>Title</a:t>
            </a:r>
            <a:r>
              <a:rPr lang="en-IN" sz="2650" b="1" spc="-10" dirty="0">
                <a:latin typeface="Arial"/>
                <a:cs typeface="Arial"/>
              </a:rPr>
              <a:t> </a:t>
            </a:r>
            <a:r>
              <a:rPr sz="2650" b="1" spc="-50" dirty="0">
                <a:latin typeface="Arial"/>
                <a:cs typeface="Arial"/>
              </a:rPr>
              <a:t>-</a:t>
            </a:r>
            <a:r>
              <a:rPr lang="en-IN" sz="2650" b="1" spc="-50" dirty="0">
                <a:latin typeface="Arial"/>
                <a:cs typeface="Arial"/>
              </a:rPr>
              <a:t> </a:t>
            </a:r>
            <a:r>
              <a:rPr lang="en-IN" sz="2650" b="1" dirty="0">
                <a:latin typeface="Arial" panose="020B0604020202020204" pitchFamily="34" charset="0"/>
                <a:cs typeface="Arial" panose="020B0604020202020204" pitchFamily="34" charset="0"/>
              </a:rPr>
              <a:t>Revolutionizing Onboarding for Kirana Store</a:t>
            </a:r>
          </a:p>
          <a:p>
            <a:r>
              <a:rPr lang="en-US" sz="2800" dirty="0"/>
              <a:t>			Traditional onboarding processes for Kirana stores are time-consuming, 						inefficient, and lack scalability. This leads to: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800" dirty="0"/>
              <a:t>Limited access to modern supply chains.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800" dirty="0"/>
              <a:t>Difficulty in adopting digital payment systems.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800" dirty="0"/>
              <a:t>Inefficient inventory management and customer retention strategies.</a:t>
            </a:r>
          </a:p>
          <a:p>
            <a:pPr marL="12700">
              <a:tabLst>
                <a:tab pos="1609725" algn="l"/>
                <a:tab pos="3491229" algn="l"/>
                <a:tab pos="4426585" algn="l"/>
              </a:tabLst>
            </a:pPr>
            <a:endParaRPr lang="en-IN" sz="26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tabLst>
                <a:tab pos="1609725" algn="l"/>
                <a:tab pos="3491229" algn="l"/>
                <a:tab pos="4426585" algn="l"/>
              </a:tabLst>
            </a:pPr>
            <a:endParaRPr sz="265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3619500"/>
            <a:ext cx="78019" cy="780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62920" y="5944201"/>
            <a:ext cx="10902992" cy="7095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361305">
              <a:lnSpc>
                <a:spcPts val="6420"/>
              </a:lnSpc>
              <a:spcBef>
                <a:spcPts val="5"/>
              </a:spcBef>
            </a:pPr>
            <a:r>
              <a:rPr lang="en-IN" sz="2650" b="1" spc="35" dirty="0">
                <a:latin typeface="Arial"/>
                <a:cs typeface="Arial"/>
              </a:rPr>
              <a:t>Team </a:t>
            </a:r>
            <a:r>
              <a:rPr sz="2650" b="1" dirty="0">
                <a:latin typeface="Arial"/>
                <a:cs typeface="Arial"/>
              </a:rPr>
              <a:t>Name</a:t>
            </a:r>
            <a:r>
              <a:rPr sz="2650" b="1" spc="50" dirty="0">
                <a:latin typeface="Arial"/>
                <a:cs typeface="Arial"/>
              </a:rPr>
              <a:t> </a:t>
            </a:r>
            <a:r>
              <a:rPr lang="en-IN" sz="2650" b="1" dirty="0">
                <a:latin typeface="Arial"/>
                <a:cs typeface="Arial"/>
              </a:rPr>
              <a:t>– Binary   Brains</a:t>
            </a:r>
            <a:endParaRPr sz="2650" dirty="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3870" y="6362700"/>
            <a:ext cx="78019" cy="78018"/>
          </a:xfrm>
          <a:prstGeom prst="rect">
            <a:avLst/>
          </a:prstGeom>
        </p:spPr>
      </p:pic>
      <p:pic>
        <p:nvPicPr>
          <p:cNvPr id="17" name="Picture 16" descr="A white letter on an orange background&#10;&#10;Description automatically generated">
            <a:extLst>
              <a:ext uri="{FF2B5EF4-FFF2-40B4-BE49-F238E27FC236}">
                <a16:creationId xmlns:a16="http://schemas.microsoft.com/office/drawing/2014/main" id="{2C728C0D-3AE8-47CE-F010-4CBD169B4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800" y="2337223"/>
            <a:ext cx="4114800" cy="5196338"/>
          </a:xfrm>
          <a:prstGeom prst="rect">
            <a:avLst/>
          </a:prstGeom>
        </p:spPr>
      </p:pic>
      <p:pic>
        <p:nvPicPr>
          <p:cNvPr id="19" name="Picture 18" descr="A white letter on an orange background&#10;&#10;Description automatically generated">
            <a:extLst>
              <a:ext uri="{FF2B5EF4-FFF2-40B4-BE49-F238E27FC236}">
                <a16:creationId xmlns:a16="http://schemas.microsoft.com/office/drawing/2014/main" id="{50F913D2-4017-C402-C5D1-783E64EA5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52842"/>
            <a:ext cx="1524000" cy="19029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08B257-7791-5856-E309-69447D466E10}"/>
              </a:ext>
            </a:extLst>
          </p:cNvPr>
          <p:cNvSpPr txBox="1"/>
          <p:nvPr/>
        </p:nvSpPr>
        <p:spPr>
          <a:xfrm>
            <a:off x="7100239" y="896505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>
                <a:latin typeface="Cooper Black" panose="0208090404030B020404" pitchFamily="18" charset="0"/>
                <a:cs typeface="Arial" panose="020B0604020202020204" pitchFamily="34" charset="0"/>
              </a:rPr>
              <a:t>Kirana Bazaar</a:t>
            </a:r>
            <a:endParaRPr lang="en-IN" sz="6000" dirty="0"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pic>
        <p:nvPicPr>
          <p:cNvPr id="25" name="object 4">
            <a:extLst>
              <a:ext uri="{FF2B5EF4-FFF2-40B4-BE49-F238E27FC236}">
                <a16:creationId xmlns:a16="http://schemas.microsoft.com/office/drawing/2014/main" id="{D024A774-A26B-ECBF-C439-0344AA97B0E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63600" y="7683609"/>
            <a:ext cx="3887086" cy="13895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3E16002-5DDC-2615-D573-0DC71009F781}"/>
              </a:ext>
            </a:extLst>
          </p:cNvPr>
          <p:cNvSpPr txBox="1"/>
          <p:nvPr/>
        </p:nvSpPr>
        <p:spPr>
          <a:xfrm>
            <a:off x="14097000" y="7978228"/>
            <a:ext cx="3049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Binary Brains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7038" y="718819"/>
            <a:ext cx="403415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7225" algn="l"/>
              </a:tabLst>
            </a:pPr>
            <a:r>
              <a:rPr spc="-20" dirty="0"/>
              <a:t>IDEA</a:t>
            </a:r>
            <a:r>
              <a:rPr dirty="0"/>
              <a:t>	</a:t>
            </a:r>
            <a:r>
              <a:rPr spc="-10" dirty="0"/>
              <a:t>TITLE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sz="half" idx="2"/>
          </p:nvPr>
        </p:nvSpPr>
        <p:spPr>
          <a:xfrm>
            <a:off x="1676400" y="2602994"/>
            <a:ext cx="7200265" cy="7086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IDEA</a:t>
            </a:r>
            <a:r>
              <a:rPr spc="-315" dirty="0"/>
              <a:t> </a:t>
            </a:r>
            <a:r>
              <a:rPr spc="135" dirty="0"/>
              <a:t>/</a:t>
            </a:r>
            <a:r>
              <a:rPr spc="-315" dirty="0"/>
              <a:t> </a:t>
            </a:r>
            <a:r>
              <a:rPr spc="-10" dirty="0"/>
              <a:t>SOLUTION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Easy-to-use interface.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Multi-language support.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Step-by-step guidance for registration.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Digital Documentation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Upload and verify documents online.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Automated KYC (Know Your Customer) verification.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Training Modules</a:t>
            </a:r>
            <a:r>
              <a:rPr lang="en-IN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Tutorials on digital payments, inventory management, and analytics.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Gamified learning for better engagement.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3785763" y="9822399"/>
            <a:ext cx="10591602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dirty="0"/>
              <a:t>ONDC</a:t>
            </a:r>
            <a:r>
              <a:rPr dirty="0"/>
              <a:t>  </a:t>
            </a:r>
            <a:r>
              <a:rPr spc="-10" dirty="0"/>
              <a:t>Template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835095"/>
            <a:ext cx="2888545" cy="124840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9161721" y="2622276"/>
            <a:ext cx="8915994" cy="6806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950" b="1" spc="-145" dirty="0">
                <a:solidFill>
                  <a:schemeClr val="tx2"/>
                </a:solidFill>
                <a:latin typeface="Trebuchet MS"/>
                <a:cs typeface="Trebuchet MS"/>
              </a:rPr>
              <a:t>Innovation</a:t>
            </a:r>
            <a:r>
              <a:rPr lang="en-IN" sz="3950" b="1" spc="-175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950" b="1" spc="-155" dirty="0">
                <a:solidFill>
                  <a:schemeClr val="tx2"/>
                </a:solidFill>
                <a:latin typeface="Trebuchet MS"/>
                <a:cs typeface="Trebuchet MS"/>
              </a:rPr>
              <a:t>and</a:t>
            </a:r>
            <a:r>
              <a:rPr sz="3950" b="1" spc="-175" dirty="0">
                <a:solidFill>
                  <a:schemeClr val="tx2"/>
                </a:solidFill>
                <a:latin typeface="Trebuchet MS"/>
                <a:cs typeface="Trebuchet MS"/>
              </a:rPr>
              <a:t> </a:t>
            </a:r>
            <a:r>
              <a:rPr sz="3950" b="1" spc="-70" dirty="0">
                <a:solidFill>
                  <a:schemeClr val="tx2"/>
                </a:solidFill>
                <a:latin typeface="Trebuchet MS"/>
                <a:cs typeface="Trebuchet MS"/>
              </a:rPr>
              <a:t>Uniqueness:</a:t>
            </a:r>
            <a:endParaRPr sz="3950" dirty="0">
              <a:solidFill>
                <a:schemeClr val="tx2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2700" dirty="0">
              <a:solidFill>
                <a:schemeClr val="tx2"/>
              </a:solidFill>
              <a:latin typeface="Trebuchet MS"/>
              <a:cs typeface="Trebuchet MS"/>
            </a:endParaRPr>
          </a:p>
          <a:p>
            <a:pPr marL="1052195" marR="5080" indent="-457200">
              <a:lnSpc>
                <a:spcPts val="3229"/>
              </a:lnSpc>
              <a:spcBef>
                <a:spcPts val="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700" b="1" spc="-125" dirty="0">
                <a:solidFill>
                  <a:schemeClr val="tx2"/>
                </a:solidFill>
                <a:latin typeface="Trebuchet MS"/>
                <a:cs typeface="Trebuchet MS"/>
              </a:rPr>
              <a:t>Verification while Log IN :</a:t>
            </a:r>
          </a:p>
          <a:p>
            <a:pPr marL="594995" marR="5080">
              <a:lnSpc>
                <a:spcPts val="3229"/>
              </a:lnSpc>
              <a:spcBef>
                <a:spcPts val="5"/>
              </a:spcBef>
            </a:pPr>
            <a:r>
              <a:rPr lang="en-IN" sz="2700" b="1" spc="-125" dirty="0">
                <a:solidFill>
                  <a:schemeClr val="tx2"/>
                </a:solidFill>
                <a:cs typeface="Trebuchet MS"/>
              </a:rPr>
              <a:t> 	</a:t>
            </a:r>
            <a:r>
              <a:rPr lang="en-IN" sz="2700" spc="-125" dirty="0">
                <a:cs typeface="Trebuchet MS"/>
              </a:rPr>
              <a:t>User data is linked with mobile number to  prevent from 	multiple accounts of single user.</a:t>
            </a:r>
          </a:p>
          <a:p>
            <a:pPr marL="594995" marR="5080">
              <a:lnSpc>
                <a:spcPts val="3229"/>
              </a:lnSpc>
              <a:spcBef>
                <a:spcPts val="5"/>
              </a:spcBef>
            </a:pPr>
            <a:endParaRPr lang="en-IN" sz="2700" spc="-125" dirty="0">
              <a:cs typeface="Trebuchet MS"/>
            </a:endParaRPr>
          </a:p>
          <a:p>
            <a:pPr marL="1052195" marR="5080" indent="-457200">
              <a:lnSpc>
                <a:spcPts val="3229"/>
              </a:lnSpc>
              <a:spcBef>
                <a:spcPts val="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700" b="1" spc="-125" dirty="0">
                <a:solidFill>
                  <a:schemeClr val="tx2"/>
                </a:solidFill>
                <a:latin typeface="Trebuchet MS"/>
                <a:cs typeface="Trebuchet MS"/>
              </a:rPr>
              <a:t>Barcode scanner:</a:t>
            </a:r>
          </a:p>
          <a:p>
            <a:pPr marL="594995" marR="5080">
              <a:lnSpc>
                <a:spcPts val="3229"/>
              </a:lnSpc>
              <a:spcBef>
                <a:spcPts val="5"/>
              </a:spcBef>
              <a:buClr>
                <a:schemeClr val="accent1"/>
              </a:buClr>
            </a:pPr>
            <a:r>
              <a:rPr lang="en-IN" sz="2700" b="1" spc="-125" dirty="0">
                <a:solidFill>
                  <a:schemeClr val="tx2"/>
                </a:solidFill>
                <a:latin typeface="Trebuchet MS"/>
                <a:cs typeface="Trebuchet MS"/>
              </a:rPr>
              <a:t>	 </a:t>
            </a:r>
            <a:r>
              <a:rPr lang="en-IN" sz="2700" spc="-125" dirty="0">
                <a:cs typeface="Trebuchet MS"/>
              </a:rPr>
              <a:t>Used for easy onboarding of </a:t>
            </a:r>
            <a:r>
              <a:rPr lang="en-IN" sz="2700" spc="-125" dirty="0" err="1">
                <a:cs typeface="Trebuchet MS"/>
              </a:rPr>
              <a:t>kirana</a:t>
            </a:r>
            <a:r>
              <a:rPr lang="en-IN" sz="2700" spc="-125" dirty="0">
                <a:cs typeface="Trebuchet MS"/>
              </a:rPr>
              <a:t> stores reducing Errors, time and Integration  of billing systems</a:t>
            </a:r>
          </a:p>
          <a:p>
            <a:pPr marL="594995" marR="5080">
              <a:lnSpc>
                <a:spcPts val="3229"/>
              </a:lnSpc>
              <a:spcBef>
                <a:spcPts val="5"/>
              </a:spcBef>
              <a:buClr>
                <a:schemeClr val="accent1"/>
              </a:buClr>
            </a:pPr>
            <a:endParaRPr lang="en-IN" sz="2700" spc="-125" dirty="0">
              <a:cs typeface="Trebuchet MS"/>
            </a:endParaRPr>
          </a:p>
          <a:p>
            <a:pPr marL="1052195" marR="5080" indent="-457200">
              <a:lnSpc>
                <a:spcPts val="3229"/>
              </a:lnSpc>
              <a:spcBef>
                <a:spcPts val="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700" b="1" spc="-125" dirty="0">
                <a:solidFill>
                  <a:schemeClr val="tx2"/>
                </a:solidFill>
                <a:latin typeface="Trebuchet MS"/>
                <a:cs typeface="Trebuchet MS"/>
              </a:rPr>
              <a:t>Multilingual support:  </a:t>
            </a:r>
          </a:p>
          <a:p>
            <a:pPr marL="594995" marR="5080">
              <a:lnSpc>
                <a:spcPts val="3229"/>
              </a:lnSpc>
              <a:spcBef>
                <a:spcPts val="5"/>
              </a:spcBef>
              <a:buClr>
                <a:schemeClr val="accent1"/>
              </a:buClr>
            </a:pPr>
            <a:r>
              <a:rPr lang="en-IN" sz="2700" b="1" spc="-125" dirty="0">
                <a:solidFill>
                  <a:schemeClr val="tx2"/>
                </a:solidFill>
                <a:latin typeface="Trebuchet MS"/>
                <a:cs typeface="Trebuchet MS"/>
              </a:rPr>
              <a:t>	</a:t>
            </a:r>
            <a:r>
              <a:rPr lang="en-IN" sz="2700" spc="-125" dirty="0">
                <a:cs typeface="Trebuchet MS"/>
              </a:rPr>
              <a:t>Support live language translation for better understanding </a:t>
            </a:r>
          </a:p>
          <a:p>
            <a:pPr marL="594995" marR="5080">
              <a:lnSpc>
                <a:spcPts val="3229"/>
              </a:lnSpc>
              <a:spcBef>
                <a:spcPts val="5"/>
              </a:spcBef>
              <a:buClr>
                <a:schemeClr val="accent1"/>
              </a:buClr>
            </a:pPr>
            <a:endParaRPr lang="en-IN" sz="2700" spc="-125" dirty="0">
              <a:cs typeface="Trebuchet MS"/>
            </a:endParaRPr>
          </a:p>
          <a:p>
            <a:pPr marL="1052195" marR="5080" indent="-457200">
              <a:lnSpc>
                <a:spcPts val="3229"/>
              </a:lnSpc>
              <a:spcBef>
                <a:spcPts val="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700" spc="-125" dirty="0">
                <a:solidFill>
                  <a:schemeClr val="tx2"/>
                </a:solidFill>
                <a:latin typeface="Trebuchet MS"/>
                <a:cs typeface="Trebuchet MS"/>
              </a:rPr>
              <a:t>GSTIN Validation:</a:t>
            </a:r>
          </a:p>
          <a:p>
            <a:pPr marL="594995" marR="5080">
              <a:lnSpc>
                <a:spcPts val="3229"/>
              </a:lnSpc>
              <a:spcBef>
                <a:spcPts val="5"/>
              </a:spcBef>
              <a:buClr>
                <a:schemeClr val="accent1"/>
              </a:buClr>
            </a:pPr>
            <a:r>
              <a:rPr lang="en-IN" sz="2700" spc="-125" dirty="0">
                <a:latin typeface="Trebuchet MS"/>
                <a:cs typeface="Trebuchet MS"/>
              </a:rPr>
              <a:t>	</a:t>
            </a:r>
            <a:r>
              <a:rPr lang="en-IN" sz="2700" spc="-125" dirty="0">
                <a:latin typeface="Calibri (Body)"/>
                <a:cs typeface="Trebuchet MS"/>
              </a:rPr>
              <a:t>GST number is validated before letting user create account for 	Transparency, Easy record keeping, Authenticity of Transactions </a:t>
            </a:r>
          </a:p>
        </p:txBody>
      </p:sp>
      <p:pic>
        <p:nvPicPr>
          <p:cNvPr id="22" name="Picture 21" descr="A white letter on an orange background&#10;&#10;Description automatically generated">
            <a:extLst>
              <a:ext uri="{FF2B5EF4-FFF2-40B4-BE49-F238E27FC236}">
                <a16:creationId xmlns:a16="http://schemas.microsoft.com/office/drawing/2014/main" id="{FC1AE386-A2F8-4BFC-6348-14E191956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191505"/>
            <a:ext cx="1524000" cy="19029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3C14E9-8FA7-E486-59BF-DBDDEEB209C1}"/>
              </a:ext>
            </a:extLst>
          </p:cNvPr>
          <p:cNvSpPr txBox="1"/>
          <p:nvPr/>
        </p:nvSpPr>
        <p:spPr>
          <a:xfrm>
            <a:off x="533399" y="1115590"/>
            <a:ext cx="2888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Binary Brains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xfrm>
            <a:off x="5529278" y="9705021"/>
            <a:ext cx="7234206" cy="517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dirty="0"/>
              <a:t>ONDC  </a:t>
            </a:r>
            <a:r>
              <a:rPr lang="en-IN" spc="-10" dirty="0"/>
              <a:t>Template</a:t>
            </a:r>
          </a:p>
          <a:p>
            <a:pPr marL="12700">
              <a:lnSpc>
                <a:spcPts val="2090"/>
              </a:lnSpc>
            </a:pPr>
            <a:endParaRPr spc="-1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4" name="object 4"/>
          <p:cNvSpPr/>
          <p:nvPr/>
        </p:nvSpPr>
        <p:spPr>
          <a:xfrm>
            <a:off x="475609" y="360017"/>
            <a:ext cx="2888615" cy="1248410"/>
          </a:xfrm>
          <a:custGeom>
            <a:avLst/>
            <a:gdLst/>
            <a:ahLst/>
            <a:cxnLst/>
            <a:rect l="l" t="t" r="r" b="b"/>
            <a:pathLst>
              <a:path w="2888615" h="1248410">
                <a:moveTo>
                  <a:pt x="0" y="624839"/>
                </a:moveTo>
                <a:lnTo>
                  <a:pt x="6017" y="566419"/>
                </a:lnTo>
                <a:lnTo>
                  <a:pt x="23704" y="510539"/>
                </a:lnTo>
                <a:lnTo>
                  <a:pt x="52510" y="455929"/>
                </a:lnTo>
                <a:lnTo>
                  <a:pt x="91886" y="403859"/>
                </a:lnTo>
                <a:lnTo>
                  <a:pt x="141283" y="354329"/>
                </a:lnTo>
                <a:lnTo>
                  <a:pt x="200151" y="306069"/>
                </a:lnTo>
                <a:lnTo>
                  <a:pt x="232965" y="283209"/>
                </a:lnTo>
                <a:lnTo>
                  <a:pt x="267941" y="261619"/>
                </a:lnTo>
                <a:lnTo>
                  <a:pt x="305010" y="240029"/>
                </a:lnTo>
                <a:lnTo>
                  <a:pt x="344104" y="219709"/>
                </a:lnTo>
                <a:lnTo>
                  <a:pt x="385153" y="199389"/>
                </a:lnTo>
                <a:lnTo>
                  <a:pt x="428089" y="180339"/>
                </a:lnTo>
                <a:lnTo>
                  <a:pt x="472844" y="162559"/>
                </a:lnTo>
                <a:lnTo>
                  <a:pt x="519348" y="144779"/>
                </a:lnTo>
                <a:lnTo>
                  <a:pt x="567534" y="128269"/>
                </a:lnTo>
                <a:lnTo>
                  <a:pt x="617331" y="111759"/>
                </a:lnTo>
                <a:lnTo>
                  <a:pt x="721489" y="83819"/>
                </a:lnTo>
                <a:lnTo>
                  <a:pt x="831272" y="58419"/>
                </a:lnTo>
                <a:lnTo>
                  <a:pt x="946131" y="38099"/>
                </a:lnTo>
                <a:lnTo>
                  <a:pt x="1005292" y="29209"/>
                </a:lnTo>
                <a:lnTo>
                  <a:pt x="1065516" y="21589"/>
                </a:lnTo>
                <a:lnTo>
                  <a:pt x="1126735" y="15239"/>
                </a:lnTo>
                <a:lnTo>
                  <a:pt x="1251880" y="5079"/>
                </a:lnTo>
                <a:lnTo>
                  <a:pt x="1380177" y="0"/>
                </a:lnTo>
                <a:lnTo>
                  <a:pt x="1510496" y="0"/>
                </a:lnTo>
                <a:lnTo>
                  <a:pt x="1638794" y="5079"/>
                </a:lnTo>
                <a:lnTo>
                  <a:pt x="1763938" y="15239"/>
                </a:lnTo>
                <a:lnTo>
                  <a:pt x="1800670" y="19049"/>
                </a:lnTo>
                <a:lnTo>
                  <a:pt x="1445337" y="19049"/>
                </a:lnTo>
                <a:lnTo>
                  <a:pt x="1445337" y="38099"/>
                </a:lnTo>
                <a:lnTo>
                  <a:pt x="1378986" y="38099"/>
                </a:lnTo>
                <a:lnTo>
                  <a:pt x="1313531" y="40639"/>
                </a:lnTo>
                <a:lnTo>
                  <a:pt x="1185552" y="48259"/>
                </a:lnTo>
                <a:lnTo>
                  <a:pt x="1123152" y="53339"/>
                </a:lnTo>
                <a:lnTo>
                  <a:pt x="1001835" y="68579"/>
                </a:lnTo>
                <a:lnTo>
                  <a:pt x="943041" y="77469"/>
                </a:lnTo>
                <a:lnTo>
                  <a:pt x="885572" y="87629"/>
                </a:lnTo>
                <a:lnTo>
                  <a:pt x="774855" y="110489"/>
                </a:lnTo>
                <a:lnTo>
                  <a:pt x="670175" y="138429"/>
                </a:lnTo>
                <a:lnTo>
                  <a:pt x="620252" y="153669"/>
                </a:lnTo>
                <a:lnTo>
                  <a:pt x="572022" y="168909"/>
                </a:lnTo>
                <a:lnTo>
                  <a:pt x="525546" y="185419"/>
                </a:lnTo>
                <a:lnTo>
                  <a:pt x="480887" y="203199"/>
                </a:lnTo>
                <a:lnTo>
                  <a:pt x="438105" y="222249"/>
                </a:lnTo>
                <a:lnTo>
                  <a:pt x="397261" y="241299"/>
                </a:lnTo>
                <a:lnTo>
                  <a:pt x="358417" y="260349"/>
                </a:lnTo>
                <a:lnTo>
                  <a:pt x="321635" y="280669"/>
                </a:lnTo>
                <a:lnTo>
                  <a:pt x="286975" y="302259"/>
                </a:lnTo>
                <a:lnTo>
                  <a:pt x="254500" y="323849"/>
                </a:lnTo>
                <a:lnTo>
                  <a:pt x="196346" y="369569"/>
                </a:lnTo>
                <a:lnTo>
                  <a:pt x="147665" y="416559"/>
                </a:lnTo>
                <a:lnTo>
                  <a:pt x="108948" y="467359"/>
                </a:lnTo>
                <a:lnTo>
                  <a:pt x="80685" y="518159"/>
                </a:lnTo>
                <a:lnTo>
                  <a:pt x="63367" y="570229"/>
                </a:lnTo>
                <a:lnTo>
                  <a:pt x="58495" y="605789"/>
                </a:lnTo>
                <a:lnTo>
                  <a:pt x="28742" y="605789"/>
                </a:lnTo>
                <a:lnTo>
                  <a:pt x="17582" y="607059"/>
                </a:lnTo>
                <a:lnTo>
                  <a:pt x="8443" y="610869"/>
                </a:lnTo>
                <a:lnTo>
                  <a:pt x="2267" y="617219"/>
                </a:lnTo>
                <a:lnTo>
                  <a:pt x="0" y="624839"/>
                </a:lnTo>
                <a:close/>
              </a:path>
              <a:path w="2888615" h="1248410">
                <a:moveTo>
                  <a:pt x="1936091" y="1211579"/>
                </a:moveTo>
                <a:lnTo>
                  <a:pt x="1445337" y="1211579"/>
                </a:lnTo>
                <a:lnTo>
                  <a:pt x="1511687" y="1210309"/>
                </a:lnTo>
                <a:lnTo>
                  <a:pt x="1641641" y="1205229"/>
                </a:lnTo>
                <a:lnTo>
                  <a:pt x="1767522" y="1195069"/>
                </a:lnTo>
                <a:lnTo>
                  <a:pt x="1828781" y="1188719"/>
                </a:lnTo>
                <a:lnTo>
                  <a:pt x="1947632" y="1170939"/>
                </a:lnTo>
                <a:lnTo>
                  <a:pt x="2061183" y="1150619"/>
                </a:lnTo>
                <a:lnTo>
                  <a:pt x="2168943" y="1125219"/>
                </a:lnTo>
                <a:lnTo>
                  <a:pt x="2220498" y="1111249"/>
                </a:lnTo>
                <a:lnTo>
                  <a:pt x="2270421" y="1096009"/>
                </a:lnTo>
                <a:lnTo>
                  <a:pt x="2318651" y="1079499"/>
                </a:lnTo>
                <a:lnTo>
                  <a:pt x="2365127" y="1062989"/>
                </a:lnTo>
                <a:lnTo>
                  <a:pt x="2409786" y="1045209"/>
                </a:lnTo>
                <a:lnTo>
                  <a:pt x="2452569" y="1027429"/>
                </a:lnTo>
                <a:lnTo>
                  <a:pt x="2493412" y="1008379"/>
                </a:lnTo>
                <a:lnTo>
                  <a:pt x="2532256" y="988059"/>
                </a:lnTo>
                <a:lnTo>
                  <a:pt x="2569039" y="967739"/>
                </a:lnTo>
                <a:lnTo>
                  <a:pt x="2603698" y="946149"/>
                </a:lnTo>
                <a:lnTo>
                  <a:pt x="2636174" y="924559"/>
                </a:lnTo>
                <a:lnTo>
                  <a:pt x="2694327" y="878839"/>
                </a:lnTo>
                <a:lnTo>
                  <a:pt x="2743008" y="831849"/>
                </a:lnTo>
                <a:lnTo>
                  <a:pt x="2781726" y="782319"/>
                </a:lnTo>
                <a:lnTo>
                  <a:pt x="2809989" y="731519"/>
                </a:lnTo>
                <a:lnTo>
                  <a:pt x="2827306" y="678179"/>
                </a:lnTo>
                <a:lnTo>
                  <a:pt x="2833188" y="624839"/>
                </a:lnTo>
                <a:lnTo>
                  <a:pt x="2831708" y="596899"/>
                </a:lnTo>
                <a:lnTo>
                  <a:pt x="2820049" y="543559"/>
                </a:lnTo>
                <a:lnTo>
                  <a:pt x="2797202" y="492759"/>
                </a:lnTo>
                <a:lnTo>
                  <a:pt x="2763657" y="441959"/>
                </a:lnTo>
                <a:lnTo>
                  <a:pt x="2719904" y="393699"/>
                </a:lnTo>
                <a:lnTo>
                  <a:pt x="2666433" y="346709"/>
                </a:lnTo>
                <a:lnTo>
                  <a:pt x="2603736" y="302259"/>
                </a:lnTo>
                <a:lnTo>
                  <a:pt x="2569080" y="280669"/>
                </a:lnTo>
                <a:lnTo>
                  <a:pt x="2532301" y="260349"/>
                </a:lnTo>
                <a:lnTo>
                  <a:pt x="2493461" y="241299"/>
                </a:lnTo>
                <a:lnTo>
                  <a:pt x="2452621" y="222249"/>
                </a:lnTo>
                <a:lnTo>
                  <a:pt x="2409842" y="203199"/>
                </a:lnTo>
                <a:lnTo>
                  <a:pt x="2365185" y="185419"/>
                </a:lnTo>
                <a:lnTo>
                  <a:pt x="2318712" y="168909"/>
                </a:lnTo>
                <a:lnTo>
                  <a:pt x="2270484" y="153669"/>
                </a:lnTo>
                <a:lnTo>
                  <a:pt x="2220562" y="138429"/>
                </a:lnTo>
                <a:lnTo>
                  <a:pt x="2115882" y="110489"/>
                </a:lnTo>
                <a:lnTo>
                  <a:pt x="2005162" y="87629"/>
                </a:lnTo>
                <a:lnTo>
                  <a:pt x="1947691" y="77469"/>
                </a:lnTo>
                <a:lnTo>
                  <a:pt x="1888894" y="68579"/>
                </a:lnTo>
                <a:lnTo>
                  <a:pt x="1767567" y="53339"/>
                </a:lnTo>
                <a:lnTo>
                  <a:pt x="1705160" y="48259"/>
                </a:lnTo>
                <a:lnTo>
                  <a:pt x="1577164" y="40639"/>
                </a:lnTo>
                <a:lnTo>
                  <a:pt x="1511699" y="38099"/>
                </a:lnTo>
                <a:lnTo>
                  <a:pt x="1445337" y="38099"/>
                </a:lnTo>
                <a:lnTo>
                  <a:pt x="1445337" y="19049"/>
                </a:lnTo>
                <a:lnTo>
                  <a:pt x="1800670" y="19049"/>
                </a:lnTo>
                <a:lnTo>
                  <a:pt x="1825157" y="21589"/>
                </a:lnTo>
                <a:lnTo>
                  <a:pt x="1885381" y="29209"/>
                </a:lnTo>
                <a:lnTo>
                  <a:pt x="1944542" y="38099"/>
                </a:lnTo>
                <a:lnTo>
                  <a:pt x="2059401" y="58419"/>
                </a:lnTo>
                <a:lnTo>
                  <a:pt x="2169184" y="83819"/>
                </a:lnTo>
                <a:lnTo>
                  <a:pt x="2273342" y="111759"/>
                </a:lnTo>
                <a:lnTo>
                  <a:pt x="2323140" y="128269"/>
                </a:lnTo>
                <a:lnTo>
                  <a:pt x="2371325" y="144779"/>
                </a:lnTo>
                <a:lnTo>
                  <a:pt x="2417829" y="162559"/>
                </a:lnTo>
                <a:lnTo>
                  <a:pt x="2462584" y="180339"/>
                </a:lnTo>
                <a:lnTo>
                  <a:pt x="2505520" y="199389"/>
                </a:lnTo>
                <a:lnTo>
                  <a:pt x="2546570" y="219709"/>
                </a:lnTo>
                <a:lnTo>
                  <a:pt x="2585663" y="240029"/>
                </a:lnTo>
                <a:lnTo>
                  <a:pt x="2622732" y="261619"/>
                </a:lnTo>
                <a:lnTo>
                  <a:pt x="2657708" y="283209"/>
                </a:lnTo>
                <a:lnTo>
                  <a:pt x="2690522" y="306069"/>
                </a:lnTo>
                <a:lnTo>
                  <a:pt x="2721106" y="330199"/>
                </a:lnTo>
                <a:lnTo>
                  <a:pt x="2775307" y="378459"/>
                </a:lnTo>
                <a:lnTo>
                  <a:pt x="2819762" y="429259"/>
                </a:lnTo>
                <a:lnTo>
                  <a:pt x="2853922" y="482599"/>
                </a:lnTo>
                <a:lnTo>
                  <a:pt x="2877237" y="538479"/>
                </a:lnTo>
                <a:lnTo>
                  <a:pt x="2888545" y="590549"/>
                </a:lnTo>
                <a:lnTo>
                  <a:pt x="2888545" y="656589"/>
                </a:lnTo>
                <a:lnTo>
                  <a:pt x="2877237" y="711199"/>
                </a:lnTo>
                <a:lnTo>
                  <a:pt x="2853922" y="765809"/>
                </a:lnTo>
                <a:lnTo>
                  <a:pt x="2819762" y="819149"/>
                </a:lnTo>
                <a:lnTo>
                  <a:pt x="2775307" y="869949"/>
                </a:lnTo>
                <a:lnTo>
                  <a:pt x="2721106" y="919479"/>
                </a:lnTo>
                <a:lnTo>
                  <a:pt x="2690522" y="942339"/>
                </a:lnTo>
                <a:lnTo>
                  <a:pt x="2657708" y="965199"/>
                </a:lnTo>
                <a:lnTo>
                  <a:pt x="2622732" y="988059"/>
                </a:lnTo>
                <a:lnTo>
                  <a:pt x="2546570" y="1029969"/>
                </a:lnTo>
                <a:lnTo>
                  <a:pt x="2505520" y="1049019"/>
                </a:lnTo>
                <a:lnTo>
                  <a:pt x="2462584" y="1068069"/>
                </a:lnTo>
                <a:lnTo>
                  <a:pt x="2417829" y="1087119"/>
                </a:lnTo>
                <a:lnTo>
                  <a:pt x="2371325" y="1104899"/>
                </a:lnTo>
                <a:lnTo>
                  <a:pt x="2323140" y="1121409"/>
                </a:lnTo>
                <a:lnTo>
                  <a:pt x="2222001" y="1151889"/>
                </a:lnTo>
                <a:lnTo>
                  <a:pt x="2169184" y="1165859"/>
                </a:lnTo>
                <a:lnTo>
                  <a:pt x="2114962" y="1178559"/>
                </a:lnTo>
                <a:lnTo>
                  <a:pt x="2002572" y="1201419"/>
                </a:lnTo>
                <a:lnTo>
                  <a:pt x="1936091" y="1211579"/>
                </a:lnTo>
                <a:close/>
              </a:path>
              <a:path w="2888615" h="1248410">
                <a:moveTo>
                  <a:pt x="28742" y="643889"/>
                </a:moveTo>
                <a:lnTo>
                  <a:pt x="17582" y="642619"/>
                </a:lnTo>
                <a:lnTo>
                  <a:pt x="8443" y="637539"/>
                </a:lnTo>
                <a:lnTo>
                  <a:pt x="2267" y="632459"/>
                </a:lnTo>
                <a:lnTo>
                  <a:pt x="0" y="624839"/>
                </a:lnTo>
                <a:lnTo>
                  <a:pt x="2267" y="617219"/>
                </a:lnTo>
                <a:lnTo>
                  <a:pt x="8443" y="610869"/>
                </a:lnTo>
                <a:lnTo>
                  <a:pt x="17582" y="607059"/>
                </a:lnTo>
                <a:lnTo>
                  <a:pt x="28742" y="605789"/>
                </a:lnTo>
                <a:lnTo>
                  <a:pt x="39903" y="607059"/>
                </a:lnTo>
                <a:lnTo>
                  <a:pt x="49042" y="610869"/>
                </a:lnTo>
                <a:lnTo>
                  <a:pt x="55217" y="617219"/>
                </a:lnTo>
                <a:lnTo>
                  <a:pt x="57485" y="624839"/>
                </a:lnTo>
                <a:lnTo>
                  <a:pt x="55217" y="632459"/>
                </a:lnTo>
                <a:lnTo>
                  <a:pt x="49042" y="637539"/>
                </a:lnTo>
                <a:lnTo>
                  <a:pt x="39903" y="642619"/>
                </a:lnTo>
                <a:lnTo>
                  <a:pt x="28742" y="643889"/>
                </a:lnTo>
                <a:close/>
              </a:path>
              <a:path w="2888615" h="1248410">
                <a:moveTo>
                  <a:pt x="57485" y="624839"/>
                </a:moveTo>
                <a:lnTo>
                  <a:pt x="55217" y="617219"/>
                </a:lnTo>
                <a:lnTo>
                  <a:pt x="49042" y="610869"/>
                </a:lnTo>
                <a:lnTo>
                  <a:pt x="39903" y="607059"/>
                </a:lnTo>
                <a:lnTo>
                  <a:pt x="28742" y="605789"/>
                </a:lnTo>
                <a:lnTo>
                  <a:pt x="58495" y="605789"/>
                </a:lnTo>
                <a:lnTo>
                  <a:pt x="57485" y="624839"/>
                </a:lnTo>
                <a:close/>
              </a:path>
              <a:path w="2888615" h="1248410">
                <a:moveTo>
                  <a:pt x="1445337" y="1248409"/>
                </a:moveTo>
                <a:lnTo>
                  <a:pt x="1380177" y="1248409"/>
                </a:lnTo>
                <a:lnTo>
                  <a:pt x="1315669" y="1247139"/>
                </a:lnTo>
                <a:lnTo>
                  <a:pt x="1188879" y="1239519"/>
                </a:lnTo>
                <a:lnTo>
                  <a:pt x="1065516" y="1226819"/>
                </a:lnTo>
                <a:lnTo>
                  <a:pt x="1005292" y="1219199"/>
                </a:lnTo>
                <a:lnTo>
                  <a:pt x="888101" y="1201419"/>
                </a:lnTo>
                <a:lnTo>
                  <a:pt x="775712" y="1178559"/>
                </a:lnTo>
                <a:lnTo>
                  <a:pt x="721489" y="1165859"/>
                </a:lnTo>
                <a:lnTo>
                  <a:pt x="668673" y="1151889"/>
                </a:lnTo>
                <a:lnTo>
                  <a:pt x="567534" y="1121409"/>
                </a:lnTo>
                <a:lnTo>
                  <a:pt x="519348" y="1104899"/>
                </a:lnTo>
                <a:lnTo>
                  <a:pt x="472844" y="1087119"/>
                </a:lnTo>
                <a:lnTo>
                  <a:pt x="428089" y="1068069"/>
                </a:lnTo>
                <a:lnTo>
                  <a:pt x="385153" y="1049019"/>
                </a:lnTo>
                <a:lnTo>
                  <a:pt x="344104" y="1029969"/>
                </a:lnTo>
                <a:lnTo>
                  <a:pt x="267941" y="988059"/>
                </a:lnTo>
                <a:lnTo>
                  <a:pt x="232965" y="965199"/>
                </a:lnTo>
                <a:lnTo>
                  <a:pt x="200151" y="942339"/>
                </a:lnTo>
                <a:lnTo>
                  <a:pt x="169568" y="919479"/>
                </a:lnTo>
                <a:lnTo>
                  <a:pt x="115366" y="869949"/>
                </a:lnTo>
                <a:lnTo>
                  <a:pt x="70911" y="819149"/>
                </a:lnTo>
                <a:lnTo>
                  <a:pt x="36751" y="765809"/>
                </a:lnTo>
                <a:lnTo>
                  <a:pt x="13436" y="711199"/>
                </a:lnTo>
                <a:lnTo>
                  <a:pt x="1515" y="654049"/>
                </a:lnTo>
                <a:lnTo>
                  <a:pt x="0" y="624839"/>
                </a:lnTo>
                <a:lnTo>
                  <a:pt x="2267" y="632459"/>
                </a:lnTo>
                <a:lnTo>
                  <a:pt x="8443" y="637539"/>
                </a:lnTo>
                <a:lnTo>
                  <a:pt x="17582" y="642619"/>
                </a:lnTo>
                <a:lnTo>
                  <a:pt x="28742" y="643889"/>
                </a:lnTo>
                <a:lnTo>
                  <a:pt x="58543" y="643889"/>
                </a:lnTo>
                <a:lnTo>
                  <a:pt x="58966" y="651509"/>
                </a:lnTo>
                <a:lnTo>
                  <a:pt x="70627" y="704849"/>
                </a:lnTo>
                <a:lnTo>
                  <a:pt x="93479" y="756919"/>
                </a:lnTo>
                <a:lnTo>
                  <a:pt x="127030" y="807719"/>
                </a:lnTo>
                <a:lnTo>
                  <a:pt x="170791" y="855979"/>
                </a:lnTo>
                <a:lnTo>
                  <a:pt x="224270" y="902969"/>
                </a:lnTo>
                <a:lnTo>
                  <a:pt x="286975" y="946149"/>
                </a:lnTo>
                <a:lnTo>
                  <a:pt x="321635" y="967739"/>
                </a:lnTo>
                <a:lnTo>
                  <a:pt x="358417" y="988059"/>
                </a:lnTo>
                <a:lnTo>
                  <a:pt x="397261" y="1008379"/>
                </a:lnTo>
                <a:lnTo>
                  <a:pt x="438105" y="1027429"/>
                </a:lnTo>
                <a:lnTo>
                  <a:pt x="480887" y="1045209"/>
                </a:lnTo>
                <a:lnTo>
                  <a:pt x="525546" y="1062989"/>
                </a:lnTo>
                <a:lnTo>
                  <a:pt x="572022" y="1079499"/>
                </a:lnTo>
                <a:lnTo>
                  <a:pt x="620252" y="1096009"/>
                </a:lnTo>
                <a:lnTo>
                  <a:pt x="670175" y="1111249"/>
                </a:lnTo>
                <a:lnTo>
                  <a:pt x="721730" y="1125219"/>
                </a:lnTo>
                <a:lnTo>
                  <a:pt x="829490" y="1150619"/>
                </a:lnTo>
                <a:lnTo>
                  <a:pt x="943041" y="1170939"/>
                </a:lnTo>
                <a:lnTo>
                  <a:pt x="1061892" y="1188719"/>
                </a:lnTo>
                <a:lnTo>
                  <a:pt x="1123152" y="1195069"/>
                </a:lnTo>
                <a:lnTo>
                  <a:pt x="1249032" y="1205229"/>
                </a:lnTo>
                <a:lnTo>
                  <a:pt x="1378986" y="1210309"/>
                </a:lnTo>
                <a:lnTo>
                  <a:pt x="1445337" y="1211579"/>
                </a:lnTo>
                <a:lnTo>
                  <a:pt x="1936091" y="1211579"/>
                </a:lnTo>
                <a:lnTo>
                  <a:pt x="1885381" y="1219199"/>
                </a:lnTo>
                <a:lnTo>
                  <a:pt x="1825157" y="1226819"/>
                </a:lnTo>
                <a:lnTo>
                  <a:pt x="1788426" y="1230629"/>
                </a:lnTo>
                <a:lnTo>
                  <a:pt x="1445337" y="1230629"/>
                </a:lnTo>
                <a:lnTo>
                  <a:pt x="1445337" y="1248409"/>
                </a:lnTo>
                <a:close/>
              </a:path>
              <a:path w="2888615" h="1248410">
                <a:moveTo>
                  <a:pt x="58543" y="643889"/>
                </a:moveTo>
                <a:lnTo>
                  <a:pt x="28742" y="643889"/>
                </a:lnTo>
                <a:lnTo>
                  <a:pt x="39903" y="642619"/>
                </a:lnTo>
                <a:lnTo>
                  <a:pt x="49042" y="637539"/>
                </a:lnTo>
                <a:lnTo>
                  <a:pt x="55217" y="632459"/>
                </a:lnTo>
                <a:lnTo>
                  <a:pt x="57485" y="624839"/>
                </a:lnTo>
                <a:lnTo>
                  <a:pt x="58472" y="642619"/>
                </a:lnTo>
                <a:lnTo>
                  <a:pt x="58543" y="643889"/>
                </a:lnTo>
                <a:close/>
              </a:path>
              <a:path w="2888615" h="1248410">
                <a:moveTo>
                  <a:pt x="1510496" y="1248409"/>
                </a:moveTo>
                <a:lnTo>
                  <a:pt x="1445337" y="1248409"/>
                </a:lnTo>
                <a:lnTo>
                  <a:pt x="1445337" y="1230629"/>
                </a:lnTo>
                <a:lnTo>
                  <a:pt x="1788426" y="1230629"/>
                </a:lnTo>
                <a:lnTo>
                  <a:pt x="1701795" y="1239519"/>
                </a:lnTo>
                <a:lnTo>
                  <a:pt x="1575005" y="1247139"/>
                </a:lnTo>
                <a:lnTo>
                  <a:pt x="1510496" y="1248409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4177" y="746669"/>
            <a:ext cx="257365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600" b="1" dirty="0"/>
              <a:t>Binary Brains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9545" y="2082849"/>
            <a:ext cx="866774" cy="1028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0319" y="2082849"/>
            <a:ext cx="948800" cy="10036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73811" y="2149575"/>
            <a:ext cx="814055" cy="9174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88804" y="4681933"/>
            <a:ext cx="1277749" cy="66674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81564" y="2358811"/>
            <a:ext cx="3288200" cy="63081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90"/>
              </a:spcBef>
            </a:pPr>
            <a:r>
              <a:rPr sz="2900" b="1" dirty="0">
                <a:latin typeface="Arial"/>
                <a:cs typeface="Arial"/>
              </a:rPr>
              <a:t>Front</a:t>
            </a:r>
            <a:r>
              <a:rPr sz="2900" b="1" spc="-80" dirty="0">
                <a:latin typeface="Arial"/>
                <a:cs typeface="Arial"/>
              </a:rPr>
              <a:t> </a:t>
            </a:r>
            <a:r>
              <a:rPr sz="2900" b="1" spc="-20" dirty="0">
                <a:latin typeface="Arial"/>
                <a:cs typeface="Arial"/>
              </a:rPr>
              <a:t>End: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lang="en-IN"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lang="en-IN"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2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00" b="1" spc="-10" dirty="0">
                <a:latin typeface="Arial"/>
                <a:cs typeface="Arial"/>
              </a:rPr>
              <a:t>Backend: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lang="en-IN" sz="2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lang="en-IN" sz="2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sz="2650" dirty="0">
              <a:latin typeface="Arial"/>
              <a:cs typeface="Arial"/>
            </a:endParaRPr>
          </a:p>
          <a:p>
            <a:pPr marL="123825" marR="668655">
              <a:lnSpc>
                <a:spcPts val="3300"/>
              </a:lnSpc>
              <a:spcBef>
                <a:spcPts val="5"/>
              </a:spcBef>
            </a:pPr>
            <a:r>
              <a:rPr sz="2800" b="1" dirty="0">
                <a:latin typeface="Arial"/>
                <a:cs typeface="Arial"/>
              </a:rPr>
              <a:t>APIs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and </a:t>
            </a:r>
            <a:r>
              <a:rPr sz="2800" b="1" spc="-10" dirty="0">
                <a:latin typeface="Arial"/>
                <a:cs typeface="Arial"/>
              </a:rPr>
              <a:t>Integrations: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8" name="Picture 17" descr="A white letter on an orange background&#10;&#10;Description automatically generated">
            <a:extLst>
              <a:ext uri="{FF2B5EF4-FFF2-40B4-BE49-F238E27FC236}">
                <a16:creationId xmlns:a16="http://schemas.microsoft.com/office/drawing/2014/main" id="{44C0161A-02ED-6F3A-B1E3-979DBA74E3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191505"/>
            <a:ext cx="1524000" cy="1902988"/>
          </a:xfrm>
          <a:prstGeom prst="rect">
            <a:avLst/>
          </a:prstGeom>
        </p:spPr>
      </p:pic>
      <p:pic>
        <p:nvPicPr>
          <p:cNvPr id="21" name="Picture 20" descr="A bar code with red frames&#10;&#10;Description automatically generated">
            <a:extLst>
              <a:ext uri="{FF2B5EF4-FFF2-40B4-BE49-F238E27FC236}">
                <a16:creationId xmlns:a16="http://schemas.microsoft.com/office/drawing/2014/main" id="{F90AC27C-004A-B2B6-3606-A127E41BAA7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57" y="7356094"/>
            <a:ext cx="1277749" cy="1277749"/>
          </a:xfrm>
          <a:prstGeom prst="rect">
            <a:avLst/>
          </a:prstGeom>
        </p:spPr>
      </p:pic>
      <p:pic>
        <p:nvPicPr>
          <p:cNvPr id="23" name="Picture 22" descr="A red and white circle with four dots&#10;&#10;Description automatically generated">
            <a:extLst>
              <a:ext uri="{FF2B5EF4-FFF2-40B4-BE49-F238E27FC236}">
                <a16:creationId xmlns:a16="http://schemas.microsoft.com/office/drawing/2014/main" id="{E54859F0-06A0-E678-3F68-8F5EDECA448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06" y="7389199"/>
            <a:ext cx="1277749" cy="12777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51EB891-61D5-E37E-8075-FA4919F344FB}"/>
              </a:ext>
            </a:extLst>
          </p:cNvPr>
          <p:cNvSpPr txBox="1"/>
          <p:nvPr/>
        </p:nvSpPr>
        <p:spPr>
          <a:xfrm>
            <a:off x="3469764" y="8681055"/>
            <a:ext cx="1635636" cy="367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Barcode lookup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740E0D-4A50-FA26-E3F7-E6B280B9BFED}"/>
              </a:ext>
            </a:extLst>
          </p:cNvPr>
          <p:cNvSpPr txBox="1"/>
          <p:nvPr/>
        </p:nvSpPr>
        <p:spPr>
          <a:xfrm>
            <a:off x="5867400" y="8614256"/>
            <a:ext cx="111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Twilio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4426" y="230187"/>
            <a:ext cx="99993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0260" algn="l"/>
                <a:tab pos="6342380" algn="l"/>
              </a:tabLst>
            </a:pPr>
            <a:r>
              <a:rPr spc="-10" dirty="0"/>
              <a:t>FEASIBILITY</a:t>
            </a:r>
            <a:r>
              <a:rPr dirty="0"/>
              <a:t>	</a:t>
            </a:r>
            <a:r>
              <a:rPr spc="114" dirty="0"/>
              <a:t>AND</a:t>
            </a:r>
            <a:r>
              <a:rPr dirty="0"/>
              <a:t>	</a:t>
            </a:r>
            <a:r>
              <a:rPr spc="-10" dirty="0"/>
              <a:t>VIABILITY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5529278" y="9705021"/>
            <a:ext cx="7234206" cy="517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dirty="0"/>
              <a:t>ONDC  </a:t>
            </a:r>
            <a:r>
              <a:rPr lang="en-IN" spc="-10" dirty="0"/>
              <a:t>Template</a:t>
            </a:r>
          </a:p>
          <a:p>
            <a:pPr marL="12700">
              <a:lnSpc>
                <a:spcPts val="2090"/>
              </a:lnSpc>
            </a:pPr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866" y="482418"/>
            <a:ext cx="2888545" cy="1248409"/>
          </a:xfrm>
          <a:prstGeom prst="rect">
            <a:avLst/>
          </a:prstGeom>
        </p:spPr>
      </p:pic>
      <p:pic>
        <p:nvPicPr>
          <p:cNvPr id="12" name="Picture 11" descr="A white letter on an orange background&#10;&#10;Description automatically generated">
            <a:extLst>
              <a:ext uri="{FF2B5EF4-FFF2-40B4-BE49-F238E27FC236}">
                <a16:creationId xmlns:a16="http://schemas.microsoft.com/office/drawing/2014/main" id="{863B64A8-D12F-3E2D-3316-5FDFDC742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191505"/>
            <a:ext cx="1524000" cy="19029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D7D085-10CC-2343-901A-F827182E1915}"/>
              </a:ext>
            </a:extLst>
          </p:cNvPr>
          <p:cNvSpPr txBox="1"/>
          <p:nvPr/>
        </p:nvSpPr>
        <p:spPr>
          <a:xfrm>
            <a:off x="533400" y="819833"/>
            <a:ext cx="2888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Binary Brains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7C90E-F518-6C58-5AAE-421DDA4482E2}"/>
              </a:ext>
            </a:extLst>
          </p:cNvPr>
          <p:cNvSpPr txBox="1"/>
          <p:nvPr/>
        </p:nvSpPr>
        <p:spPr>
          <a:xfrm>
            <a:off x="561753" y="1730827"/>
            <a:ext cx="15849600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Wide Access to Barcode Databases: Various APIs are available globally that provide product data by scanning barcodes.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Open-Source Libraries: Plenty of open-source libraries exist for implementing barcode scanning in web apps (e.g., JavaScript, Python).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Cloud Storage Services: Databases like MongoDB, Google Firebase, or Amazon DynamoDB are accessible and available worldwide.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Compatibility with Existing Systems: Barcodes are a universal standard, ensuring wide compatibility with most retail and product management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Mobile and Web-Friendly: Barcode scanners can be easily integrated with both mobile apps and web-based platforms for wider access.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API Integration: Barcode Lookup APIs (like Barcode Lookup, </a:t>
            </a:r>
            <a:r>
              <a:rPr lang="en-US" sz="3000" dirty="0" err="1"/>
              <a:t>UPCitemDB</a:t>
            </a:r>
            <a:r>
              <a:rPr lang="en-US" sz="3000" dirty="0"/>
              <a:t>) are widely available and can be integrated into an online store with minimal development.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Cloud Databases: Using services like MongoDB Atlas makes storing product details scalable and </a:t>
            </a:r>
            <a:r>
              <a:rPr lang="en-US" sz="3000" dirty="0" err="1"/>
              <a:t>reliable.Simple</a:t>
            </a:r>
            <a:r>
              <a:rPr lang="en-US" sz="3000" dirty="0"/>
              <a:t> User Interface: A barcode-based system can be designed with minimal training required for store owners to operate.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Customizable: If a barcode doesn’t return data, manual entry options make the system flexible and practical.</a:t>
            </a:r>
            <a:endParaRPr lang="en-IN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404" y="682829"/>
            <a:ext cx="821435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7680" algn="l"/>
                <a:tab pos="4749800" algn="l"/>
              </a:tabLst>
            </a:pPr>
            <a:r>
              <a:rPr dirty="0"/>
              <a:t>	</a:t>
            </a:r>
            <a:r>
              <a:rPr spc="35" dirty="0"/>
              <a:t>BENEFITS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xfrm>
            <a:off x="5529278" y="9705021"/>
            <a:ext cx="7234206" cy="517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dirty="0"/>
              <a:t>ONDC  </a:t>
            </a:r>
            <a:r>
              <a:rPr lang="en-IN" spc="-10" dirty="0"/>
              <a:t>Template</a:t>
            </a:r>
          </a:p>
          <a:p>
            <a:pPr marL="12700">
              <a:lnSpc>
                <a:spcPts val="2090"/>
              </a:lnSpc>
            </a:pPr>
            <a:endParaRPr spc="-1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0" name="object 10"/>
          <p:cNvSpPr txBox="1"/>
          <p:nvPr/>
        </p:nvSpPr>
        <p:spPr>
          <a:xfrm>
            <a:off x="1371600" y="2826908"/>
            <a:ext cx="15945084" cy="6476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ts val="503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200" dirty="0">
                <a:latin typeface="Arial"/>
                <a:cs typeface="Arial"/>
              </a:rPr>
              <a:t>Faster product entry: Quickly scan barcodes to auto-fetch product details, reducing manual</a:t>
            </a:r>
          </a:p>
          <a:p>
            <a:pPr marL="584200" indent="-571500">
              <a:lnSpc>
                <a:spcPts val="503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200" dirty="0">
                <a:latin typeface="Arial"/>
                <a:cs typeface="Arial"/>
              </a:rPr>
              <a:t> Accurate data: Minimize errors in product listing by relying on barcode</a:t>
            </a:r>
          </a:p>
          <a:p>
            <a:pPr marL="584200" indent="-571500">
              <a:lnSpc>
                <a:spcPts val="503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200" dirty="0">
                <a:latin typeface="Arial"/>
                <a:cs typeface="Arial"/>
              </a:rPr>
              <a:t>Efficient inventory management: Easily update product prices and quantities in the database.</a:t>
            </a:r>
          </a:p>
          <a:p>
            <a:pPr marL="584200" indent="-571500">
              <a:lnSpc>
                <a:spcPts val="503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200" dirty="0">
                <a:latin typeface="Arial"/>
                <a:cs typeface="Arial"/>
              </a:rPr>
              <a:t>Reduced labor costs: Less manual effort needed to add and manage</a:t>
            </a:r>
          </a:p>
          <a:p>
            <a:pPr marL="584200" indent="-571500">
              <a:lnSpc>
                <a:spcPts val="503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200" dirty="0">
                <a:latin typeface="Arial"/>
                <a:cs typeface="Arial"/>
              </a:rPr>
              <a:t>Enhanced user experience: Streamlined process for adding new products boosts operational efficiency.</a:t>
            </a:r>
            <a:endParaRPr sz="4200" dirty="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609" y="360017"/>
            <a:ext cx="2888545" cy="12484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85A377-0351-6036-6A80-3D398CD6F0C0}"/>
              </a:ext>
            </a:extLst>
          </p:cNvPr>
          <p:cNvSpPr txBox="1"/>
          <p:nvPr/>
        </p:nvSpPr>
        <p:spPr>
          <a:xfrm>
            <a:off x="553779" y="596908"/>
            <a:ext cx="2888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Binary Brains </a:t>
            </a:r>
          </a:p>
        </p:txBody>
      </p:sp>
      <p:pic>
        <p:nvPicPr>
          <p:cNvPr id="17" name="Picture 16" descr="A white letter on an orange background&#10;&#10;Description automatically generated">
            <a:extLst>
              <a:ext uri="{FF2B5EF4-FFF2-40B4-BE49-F238E27FC236}">
                <a16:creationId xmlns:a16="http://schemas.microsoft.com/office/drawing/2014/main" id="{DEAA642E-AAC5-C748-15BB-F1EF9B5B8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191505"/>
            <a:ext cx="1524000" cy="19029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0" y="1485221"/>
            <a:ext cx="127711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1480" algn="l"/>
                <a:tab pos="5942965" algn="l"/>
              </a:tabLst>
            </a:pPr>
            <a:r>
              <a:rPr lang="en-IN" spc="-10" dirty="0"/>
              <a:t>Video link 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5529278" y="9705021"/>
            <a:ext cx="7234206" cy="517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IN" dirty="0"/>
              <a:t>ONDC  </a:t>
            </a:r>
            <a:r>
              <a:rPr lang="en-IN" spc="-10" dirty="0"/>
              <a:t>Template</a:t>
            </a:r>
          </a:p>
          <a:p>
            <a:pPr marL="12700">
              <a:lnSpc>
                <a:spcPts val="2090"/>
              </a:lnSpc>
            </a:pP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3514" y="4486264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419100"/>
            <a:ext cx="2888545" cy="1248409"/>
          </a:xfrm>
          <a:prstGeom prst="rect">
            <a:avLst/>
          </a:prstGeom>
        </p:spPr>
      </p:pic>
      <p:pic>
        <p:nvPicPr>
          <p:cNvPr id="10" name="Picture 9" descr="A white letter on an orange background&#10;&#10;Description automatically generated">
            <a:extLst>
              <a:ext uri="{FF2B5EF4-FFF2-40B4-BE49-F238E27FC236}">
                <a16:creationId xmlns:a16="http://schemas.microsoft.com/office/drawing/2014/main" id="{03EFE415-CC48-835F-4867-EC038A077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191505"/>
            <a:ext cx="1524000" cy="19029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4C7E99-61E7-F000-FAC0-E809B1084274}"/>
              </a:ext>
            </a:extLst>
          </p:cNvPr>
          <p:cNvSpPr txBox="1"/>
          <p:nvPr/>
        </p:nvSpPr>
        <p:spPr>
          <a:xfrm>
            <a:off x="609601" y="649068"/>
            <a:ext cx="2888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Binary Brains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B52934-E61F-81F7-5939-23288951F0A2}"/>
              </a:ext>
            </a:extLst>
          </p:cNvPr>
          <p:cNvSpPr txBox="1"/>
          <p:nvPr/>
        </p:nvSpPr>
        <p:spPr>
          <a:xfrm>
            <a:off x="2053873" y="4301598"/>
            <a:ext cx="11887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hlinkClick r:id="rId5"/>
              </a:rPr>
              <a:t>https://drive.google.com/drive/folders/1bk57UCcBkrqaIe3n7S32bYmWbBuZsiW_</a:t>
            </a:r>
            <a:endParaRPr lang="en-IN" sz="3600" dirty="0"/>
          </a:p>
          <a:p>
            <a:endParaRPr lang="en-IN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73</TotalTime>
  <Words>529</Words>
  <Application>Microsoft Office PowerPoint</Application>
  <PresentationFormat>Custom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Cooper Black</vt:lpstr>
      <vt:lpstr>Times New Roman</vt:lpstr>
      <vt:lpstr>Trebuchet MS</vt:lpstr>
      <vt:lpstr>Retrospect</vt:lpstr>
      <vt:lpstr>PowerPoint Presentation</vt:lpstr>
      <vt:lpstr>IDEA TITLE</vt:lpstr>
      <vt:lpstr>PowerPoint Presentation</vt:lpstr>
      <vt:lpstr>FEASIBILITY AND VIABILITY</vt:lpstr>
      <vt:lpstr> BENEFITS</vt:lpstr>
      <vt:lpstr>Video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Stop Coders</dc:title>
  <dc:creator>MEHRSHAD NAVA</dc:creator>
  <cp:keywords>DAGRIkttE3Q,BAFdoHp2iZI</cp:keywords>
  <cp:lastModifiedBy>Heramb Patil</cp:lastModifiedBy>
  <cp:revision>5</cp:revision>
  <cp:lastPrinted>2025-01-21T18:41:05Z</cp:lastPrinted>
  <dcterms:created xsi:type="dcterms:W3CDTF">2025-01-21T17:27:30Z</dcterms:created>
  <dcterms:modified xsi:type="dcterms:W3CDTF">2025-01-21T18:42:01Z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2025-01-21T00:00:00Z</vt:filetime>
  </property>
  <property fmtid="{D5CDD505-2E9C-101B-9397-08002B2CF9AE}" pid="3" name="Creator">
    <vt:lpwstr>Canva</vt:lpwstr>
  </property>
  <property fmtid="{D5CDD505-2E9C-101B-9397-08002B2CF9AE}" pid="4" name="LastSaved">
    <vt:filetime>2025-01-21T00:00:00Z</vt:filetime>
  </property>
  <property fmtid="{D5CDD505-2E9C-101B-9397-08002B2CF9AE}" pid="5" name="Producer">
    <vt:lpwstr>Canva</vt:lpwstr>
  </property>
</Properties>
</file>