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2" r:id="rId3"/>
    <p:sldId id="263" r:id="rId4"/>
    <p:sldId id="264" r:id="rId5"/>
    <p:sldId id="267" r:id="rId6"/>
    <p:sldId id="268" r:id="rId7"/>
    <p:sldId id="265" r:id="rId8"/>
    <p:sldId id="266" r:id="rId9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4D3CDC-3F0F-4E7D-A9FE-D29078F267AD}" type="datetime1">
              <a:rPr lang="tr-TR" smtClean="0"/>
              <a:t>22.02.2021</a:t>
            </a:fld>
            <a:endParaRPr lang="en-US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094158-4469-4125-8F9C-7F0A160A9CEC}" type="datetime1">
              <a:rPr lang="tr-TR" smtClean="0"/>
              <a:t>22.02.2021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"/>
              <a:t>Asıl metin stillerini düzenlemek için tıklayın</a:t>
            </a:r>
            <a:endParaRPr lang="en-US"/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Dikdörtgen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Dikdörtgen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Dikdörtgen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Düz Bağlayıcı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20" name="Tarih Yer Tutucusu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1B0951D9-850C-477F-AF83-3FB30EA67492}" type="datetime1">
              <a:rPr lang="tr-TR" smtClean="0"/>
              <a:t>22.02.2021</a:t>
            </a:fld>
            <a:endParaRPr lang="en-US" dirty="0"/>
          </a:p>
        </p:txBody>
      </p:sp>
      <p:sp>
        <p:nvSpPr>
          <p:cNvPr id="21" name="Alt Bilgi Yer Tutucusu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layt Numarası Yer Tutucusu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1C87B0-0BF1-4D20-8B57-A71E86EF9595}" type="datetime1">
              <a:rPr lang="tr-TR" smtClean="0"/>
              <a:t>22.02.2021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52BFC5-D222-482D-B154-0698E276F0F9}" type="datetime1">
              <a:rPr lang="tr-TR" smtClean="0"/>
              <a:t>22.02.2021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387474-1390-41C9-9718-AAC5629B5D0B}" type="datetime1">
              <a:rPr lang="tr-TR" smtClean="0"/>
              <a:t>22.02.2021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ikdörtgen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Dikdörtgen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Dikdörtgen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Dikdörtgen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grpSp>
        <p:nvGrpSpPr>
          <p:cNvPr id="16" name="Gr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Düz Bağlayıcı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84A148F7-A76F-401F-AD5E-B004E6B76CB0}" type="datetime1">
              <a:rPr lang="tr-TR" smtClean="0"/>
              <a:t>22.02.2021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3045A1-20C0-4B0A-AD84-4C1E818C0034}" type="datetime1">
              <a:rPr lang="tr-TR" smtClean="0"/>
              <a:t>22.02.2021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83C5DB-0E5C-47AB-804D-13751DF54259}" type="datetime1">
              <a:rPr lang="tr-TR" smtClean="0"/>
              <a:t>22.02.2021</a:t>
            </a:fld>
            <a:endParaRPr lang="en-US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912638-4A84-4EE0-98F1-3BC2BFB48209}" type="datetime1">
              <a:rPr lang="tr-TR" smtClean="0"/>
              <a:t>22.02.2021</a:t>
            </a:fld>
            <a:endParaRPr lang="en-US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545FB2-DB73-4453-9716-EA32A8F7CEFF}" type="datetime1">
              <a:rPr lang="tr-TR" smtClean="0"/>
              <a:t>22.02.2021</a:t>
            </a:fld>
            <a:endParaRPr lang="en-US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Tarih Yer Tutucusu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FA75E80-C511-491E-AC9E-79B0B38D1D0B}" type="datetime1">
              <a:rPr lang="tr-TR" smtClean="0"/>
              <a:t>22.02.2021</a:t>
            </a:fld>
            <a:endParaRPr lang="en-US"/>
          </a:p>
        </p:txBody>
      </p:sp>
      <p:sp>
        <p:nvSpPr>
          <p:cNvPr id="9" name="Alt Bilgi Yer Tutucusu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layt Numarası Yer Tutucusu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sı İçeren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F49DBFF-013E-4A49-8439-D50202EB6B14}" type="datetime1">
              <a:rPr lang="tr-TR" smtClean="0"/>
              <a:t>22.02.2021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Dikdörtgen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Dikdörtgen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Dikdörtgen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" dirty="0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EF5B999-57E2-470C-85A4-8AC7B2DA0B4E}" type="datetime1">
              <a:rPr lang="tr-TR" smtClean="0"/>
              <a:t>22.02.2021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Logonun yakından görünümü&#10;&#10;Otomatik oluşturulan açıklama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Dikdörtgen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Dikdörtgen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400" dirty="0">
                <a:solidFill>
                  <a:schemeClr val="tx1"/>
                </a:solidFill>
              </a:rPr>
              <a:t>P</a:t>
            </a:r>
            <a:r>
              <a:rPr lang="tr" sz="4400" dirty="0">
                <a:solidFill>
                  <a:schemeClr val="tx1"/>
                </a:solidFill>
              </a:rPr>
              <a:t>rofıtable ıtalıan restaurant ın new york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CA" dirty="0">
                <a:solidFill>
                  <a:schemeClr val="tx1"/>
                </a:solidFill>
              </a:rPr>
              <a:t>MEHRYAR YEGANEH</a:t>
            </a:r>
            <a:endParaRPr lang="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C10E9E-38C5-479B-A298-22D2BEAA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INTRODUCTION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998963-16AD-44DE-8BF1-9239A3C7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Revenue</a:t>
            </a:r>
            <a:r>
              <a:rPr lang="tr-TR" dirty="0"/>
              <a:t> of a </a:t>
            </a:r>
            <a:r>
              <a:rPr lang="tr-TR" dirty="0" err="1"/>
              <a:t>restaurant</a:t>
            </a:r>
            <a:r>
              <a:rPr lang="tr-TR" dirty="0"/>
              <a:t> is </a:t>
            </a:r>
            <a:r>
              <a:rPr lang="tr-TR" dirty="0" err="1"/>
              <a:t>directly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sales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can be </a:t>
            </a:r>
            <a:r>
              <a:rPr lang="tr-TR" dirty="0" err="1"/>
              <a:t>assumed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depending</a:t>
            </a:r>
            <a:r>
              <a:rPr lang="tr-TR" dirty="0"/>
              <a:t> on </a:t>
            </a:r>
            <a:r>
              <a:rPr lang="tr-TR" dirty="0" err="1"/>
              <a:t>two</a:t>
            </a:r>
            <a:r>
              <a:rPr lang="tr-TR" dirty="0"/>
              <a:t> main </a:t>
            </a:r>
            <a:r>
              <a:rPr lang="tr-TR" dirty="0" err="1"/>
              <a:t>areas</a:t>
            </a:r>
            <a:r>
              <a:rPr lang="tr-TR" dirty="0"/>
              <a:t>. </a:t>
            </a:r>
          </a:p>
          <a:p>
            <a:pPr lvl="1"/>
            <a:r>
              <a:rPr lang="tr-TR" dirty="0"/>
              <a:t>First </a:t>
            </a:r>
            <a:r>
              <a:rPr lang="tr-TR" dirty="0" err="1"/>
              <a:t>one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quality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product</a:t>
            </a:r>
            <a:r>
              <a:rPr lang="tr-TR" dirty="0"/>
              <a:t>. </a:t>
            </a:r>
            <a:r>
              <a:rPr lang="tr-TR" dirty="0" err="1"/>
              <a:t>Food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not </a:t>
            </a:r>
            <a:r>
              <a:rPr lang="tr-TR" dirty="0" err="1"/>
              <a:t>delicious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not </a:t>
            </a:r>
            <a:r>
              <a:rPr lang="tr-TR" dirty="0" err="1"/>
              <a:t>sell</a:t>
            </a:r>
            <a:r>
              <a:rPr lang="tr-TR" dirty="0"/>
              <a:t> </a:t>
            </a:r>
            <a:r>
              <a:rPr lang="tr-TR" dirty="0" err="1"/>
              <a:t>much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an </a:t>
            </a:r>
            <a:r>
              <a:rPr lang="tr-TR" dirty="0" err="1"/>
              <a:t>expensive</a:t>
            </a:r>
            <a:r>
              <a:rPr lang="tr-TR" dirty="0"/>
              <a:t> </a:t>
            </a:r>
            <a:r>
              <a:rPr lang="tr-TR" dirty="0" err="1"/>
              <a:t>food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profitable</a:t>
            </a:r>
            <a:r>
              <a:rPr lang="tr-TR" dirty="0"/>
              <a:t> it has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bring</a:t>
            </a:r>
            <a:r>
              <a:rPr lang="tr-TR" dirty="0"/>
              <a:t> </a:t>
            </a:r>
            <a:r>
              <a:rPr lang="tr-TR" dirty="0" err="1"/>
              <a:t>something</a:t>
            </a:r>
            <a:r>
              <a:rPr lang="tr-TR" dirty="0"/>
              <a:t> </a:t>
            </a:r>
            <a:r>
              <a:rPr lang="tr-TR" dirty="0" err="1"/>
              <a:t>unique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.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is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mainly</a:t>
            </a:r>
            <a:r>
              <a:rPr lang="tr-TR" dirty="0"/>
              <a:t> not </a:t>
            </a:r>
            <a:r>
              <a:rPr lang="tr-TR" dirty="0" err="1"/>
              <a:t>dependent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outside</a:t>
            </a:r>
            <a:r>
              <a:rPr lang="tr-TR" dirty="0"/>
              <a:t> </a:t>
            </a:r>
            <a:r>
              <a:rPr lang="tr-TR" dirty="0" err="1"/>
              <a:t>factors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can be </a:t>
            </a:r>
            <a:r>
              <a:rPr lang="tr-TR" dirty="0" err="1"/>
              <a:t>improved</a:t>
            </a:r>
            <a:r>
              <a:rPr lang="tr-TR" dirty="0"/>
              <a:t>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restaurant</a:t>
            </a:r>
            <a:r>
              <a:rPr lang="tr-TR" dirty="0"/>
              <a:t> is </a:t>
            </a:r>
            <a:r>
              <a:rPr lang="tr-TR" dirty="0" err="1"/>
              <a:t>opened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Second </a:t>
            </a:r>
            <a:r>
              <a:rPr lang="tr-TR" dirty="0" err="1"/>
              <a:t>one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,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explicitly</a:t>
            </a:r>
            <a:r>
              <a:rPr lang="tr-TR" dirty="0"/>
              <a:t>, </a:t>
            </a:r>
            <a:r>
              <a:rPr lang="tr-TR" dirty="0" err="1"/>
              <a:t>competition</a:t>
            </a:r>
            <a:r>
              <a:rPr lang="tr-TR" dirty="0"/>
              <a:t> </a:t>
            </a:r>
            <a:r>
              <a:rPr lang="tr-TR" dirty="0" err="1"/>
              <a:t>around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restaurant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compliance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customer</a:t>
            </a:r>
            <a:r>
              <a:rPr lang="tr-TR" dirty="0"/>
              <a:t> </a:t>
            </a:r>
            <a:r>
              <a:rPr lang="tr-TR" dirty="0" err="1"/>
              <a:t>portfolio</a:t>
            </a:r>
            <a:r>
              <a:rPr lang="tr-TR" dirty="0"/>
              <a:t> at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neighbourhood</a:t>
            </a:r>
            <a:r>
              <a:rPr lang="tr-TR" dirty="0"/>
              <a:t>.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cannot</a:t>
            </a:r>
            <a:r>
              <a:rPr lang="tr-TR" dirty="0"/>
              <a:t> be </a:t>
            </a:r>
            <a:r>
              <a:rPr lang="tr-TR" dirty="0" err="1"/>
              <a:t>changed</a:t>
            </a:r>
            <a:r>
              <a:rPr lang="tr-TR" dirty="0"/>
              <a:t>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done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amends</a:t>
            </a:r>
            <a:r>
              <a:rPr lang="tr-TR" dirty="0"/>
              <a:t> </a:t>
            </a:r>
            <a:r>
              <a:rPr lang="tr-TR" dirty="0" err="1"/>
              <a:t>would</a:t>
            </a:r>
            <a:r>
              <a:rPr lang="tr-TR" dirty="0"/>
              <a:t> be </a:t>
            </a:r>
            <a:r>
              <a:rPr lang="tr-TR" dirty="0" err="1"/>
              <a:t>expensive</a:t>
            </a:r>
            <a:r>
              <a:rPr lang="tr-TR" dirty="0"/>
              <a:t>.</a:t>
            </a:r>
          </a:p>
          <a:p>
            <a:pPr lvl="1"/>
            <a:endParaRPr lang="tr-TR" dirty="0"/>
          </a:p>
          <a:p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above</a:t>
            </a:r>
            <a:r>
              <a:rPr lang="tr-TR" dirty="0"/>
              <a:t> </a:t>
            </a:r>
            <a:r>
              <a:rPr lang="tr-TR" dirty="0" err="1"/>
              <a:t>reasons</a:t>
            </a:r>
            <a:r>
              <a:rPr lang="tr-TR" dirty="0"/>
              <a:t>, </a:t>
            </a:r>
            <a:r>
              <a:rPr lang="tr-TR" dirty="0" err="1"/>
              <a:t>location</a:t>
            </a:r>
            <a:r>
              <a:rPr lang="tr-TR" dirty="0"/>
              <a:t> of a </a:t>
            </a:r>
            <a:r>
              <a:rPr lang="tr-TR" dirty="0" err="1"/>
              <a:t>newly</a:t>
            </a:r>
            <a:r>
              <a:rPr lang="tr-TR" dirty="0"/>
              <a:t> </a:t>
            </a:r>
            <a:r>
              <a:rPr lang="tr-TR" dirty="0" err="1"/>
              <a:t>established</a:t>
            </a:r>
            <a:r>
              <a:rPr lang="tr-TR" dirty="0"/>
              <a:t> </a:t>
            </a:r>
            <a:r>
              <a:rPr lang="tr-TR" dirty="0" err="1"/>
              <a:t>restaurant</a:t>
            </a:r>
            <a:r>
              <a:rPr lang="tr-TR" dirty="0"/>
              <a:t> is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needs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carefully</a:t>
            </a:r>
            <a:r>
              <a:rPr lang="tr-TR" dirty="0"/>
              <a:t> </a:t>
            </a:r>
            <a:r>
              <a:rPr lang="tr-TR" dirty="0" err="1"/>
              <a:t>evaluated</a:t>
            </a:r>
            <a:r>
              <a:rPr lang="tr-TR" dirty="0"/>
              <a:t>. On </a:t>
            </a:r>
            <a:r>
              <a:rPr lang="tr-TR" dirty="0" err="1"/>
              <a:t>this</a:t>
            </a:r>
            <a:r>
              <a:rPr lang="tr-TR" dirty="0"/>
              <a:t> Project, optimum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an </a:t>
            </a:r>
            <a:r>
              <a:rPr lang="tr-TR" dirty="0" err="1"/>
              <a:t>Italian</a:t>
            </a:r>
            <a:r>
              <a:rPr lang="tr-TR" dirty="0"/>
              <a:t> </a:t>
            </a:r>
            <a:r>
              <a:rPr lang="tr-TR" dirty="0" err="1"/>
              <a:t>restaurant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selected</a:t>
            </a:r>
            <a:r>
              <a:rPr lang="tr-TR" dirty="0"/>
              <a:t>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3ED3E6-9F39-4295-9F7B-B58FD25B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22.02.2021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3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AB04D9-3358-4F16-8C67-8B101158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and</a:t>
            </a:r>
            <a:r>
              <a:rPr lang="tr-TR" dirty="0"/>
              <a:t> METHODOLOGY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BE5AB8-AFB0-40DA-8535-A73C6C875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Main </a:t>
            </a:r>
            <a:r>
              <a:rPr lang="tr-TR" dirty="0" err="1"/>
              <a:t>focus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intensity</a:t>
            </a:r>
            <a:r>
              <a:rPr lang="tr-TR" dirty="0"/>
              <a:t> of </a:t>
            </a:r>
            <a:r>
              <a:rPr lang="tr-TR" dirty="0" err="1"/>
              <a:t>Italian</a:t>
            </a:r>
            <a:r>
              <a:rPr lang="tr-TR" dirty="0"/>
              <a:t> </a:t>
            </a:r>
            <a:r>
              <a:rPr lang="tr-TR" dirty="0" err="1"/>
              <a:t>restaurants</a:t>
            </a:r>
            <a:r>
              <a:rPr lang="tr-TR" dirty="0"/>
              <a:t> at a </a:t>
            </a:r>
            <a:r>
              <a:rPr lang="tr-TR" dirty="0" err="1"/>
              <a:t>certain</a:t>
            </a:r>
            <a:r>
              <a:rPr lang="tr-TR" dirty="0"/>
              <a:t> </a:t>
            </a:r>
            <a:r>
              <a:rPr lang="tr-TR" dirty="0" err="1"/>
              <a:t>neighbourhood</a:t>
            </a:r>
            <a:r>
              <a:rPr lang="tr-TR" dirty="0"/>
              <a:t>.</a:t>
            </a:r>
          </a:p>
          <a:p>
            <a:pPr lvl="1"/>
            <a:r>
              <a:rPr lang="tr-TR" dirty="0"/>
              <a:t>At a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density</a:t>
            </a:r>
            <a:r>
              <a:rPr lang="tr-TR" dirty="0"/>
              <a:t> of </a:t>
            </a:r>
            <a:r>
              <a:rPr lang="tr-TR" dirty="0" err="1"/>
              <a:t>Italian</a:t>
            </a:r>
            <a:r>
              <a:rPr lang="tr-TR" dirty="0"/>
              <a:t> </a:t>
            </a:r>
            <a:r>
              <a:rPr lang="tr-TR" dirty="0" err="1"/>
              <a:t>restaurants</a:t>
            </a:r>
            <a:r>
              <a:rPr lang="tr-TR" dirty="0"/>
              <a:t>, </a:t>
            </a:r>
            <a:r>
              <a:rPr lang="tr-TR" dirty="0" err="1"/>
              <a:t>competetion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fierce</a:t>
            </a:r>
            <a:r>
              <a:rPr lang="tr-TR" dirty="0"/>
              <a:t> </a:t>
            </a:r>
            <a:r>
              <a:rPr lang="tr-TR" dirty="0" err="1"/>
              <a:t>resulting</a:t>
            </a:r>
            <a:r>
              <a:rPr lang="tr-TR" dirty="0"/>
              <a:t> in </a:t>
            </a:r>
            <a:r>
              <a:rPr lang="tr-TR" dirty="0" err="1"/>
              <a:t>potential</a:t>
            </a:r>
            <a:r>
              <a:rPr lang="tr-TR" dirty="0"/>
              <a:t>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revenues</a:t>
            </a:r>
            <a:r>
              <a:rPr lang="tr-TR" dirty="0"/>
              <a:t>.</a:t>
            </a:r>
          </a:p>
          <a:p>
            <a:pPr lvl="2"/>
            <a:r>
              <a:rPr lang="tr-TR" dirty="0" err="1"/>
              <a:t>However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cases</a:t>
            </a:r>
            <a:r>
              <a:rPr lang="tr-TR" dirty="0"/>
              <a:t>,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density</a:t>
            </a:r>
            <a:r>
              <a:rPr lang="tr-TR" dirty="0"/>
              <a:t> is </a:t>
            </a:r>
            <a:r>
              <a:rPr lang="tr-TR" dirty="0" err="1"/>
              <a:t>high</a:t>
            </a:r>
            <a:r>
              <a:rPr lang="tr-TR" dirty="0"/>
              <a:t> but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ratings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it </a:t>
            </a:r>
            <a:r>
              <a:rPr lang="tr-TR" dirty="0" err="1"/>
              <a:t>could</a:t>
            </a:r>
            <a:r>
              <a:rPr lang="tr-TR" dirty="0"/>
              <a:t> be </a:t>
            </a:r>
            <a:r>
              <a:rPr lang="tr-TR" dirty="0" err="1"/>
              <a:t>considered</a:t>
            </a:r>
            <a:r>
              <a:rPr lang="tr-TR" dirty="0"/>
              <a:t> as an </a:t>
            </a:r>
            <a:r>
              <a:rPr lang="tr-TR" dirty="0" err="1"/>
              <a:t>opportunity</a:t>
            </a:r>
            <a:r>
              <a:rPr lang="tr-TR" dirty="0"/>
              <a:t>. </a:t>
            </a:r>
            <a:r>
              <a:rPr lang="tr-TR" dirty="0" err="1"/>
              <a:t>Assumption</a:t>
            </a:r>
            <a:r>
              <a:rPr lang="tr-TR" dirty="0"/>
              <a:t> here is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demand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it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satisfaction</a:t>
            </a:r>
            <a:r>
              <a:rPr lang="tr-TR" dirty="0"/>
              <a:t>.</a:t>
            </a:r>
          </a:p>
          <a:p>
            <a:pPr lvl="2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density</a:t>
            </a:r>
            <a:r>
              <a:rPr lang="tr-TR" dirty="0"/>
              <a:t> is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highly</a:t>
            </a:r>
            <a:r>
              <a:rPr lang="tr-TR" dirty="0"/>
              <a:t> </a:t>
            </a:r>
            <a:r>
              <a:rPr lang="tr-TR" dirty="0" err="1"/>
              <a:t>rated</a:t>
            </a:r>
            <a:r>
              <a:rPr lang="tr-TR" dirty="0"/>
              <a:t> </a:t>
            </a:r>
            <a:r>
              <a:rPr lang="tr-TR" dirty="0" err="1"/>
              <a:t>Italian</a:t>
            </a:r>
            <a:r>
              <a:rPr lang="tr-TR" dirty="0"/>
              <a:t> </a:t>
            </a:r>
            <a:r>
              <a:rPr lang="tr-TR" dirty="0" err="1"/>
              <a:t>Restaurants</a:t>
            </a:r>
            <a:r>
              <a:rPr lang="tr-TR" dirty="0"/>
              <a:t>,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would</a:t>
            </a:r>
            <a:r>
              <a:rPr lang="tr-TR" dirty="0"/>
              <a:t> not be ideal.</a:t>
            </a:r>
          </a:p>
          <a:p>
            <a:pPr lvl="1"/>
            <a:r>
              <a:rPr lang="tr-TR" dirty="0"/>
              <a:t>At a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density</a:t>
            </a:r>
            <a:r>
              <a:rPr lang="tr-TR" dirty="0"/>
              <a:t> of </a:t>
            </a:r>
            <a:r>
              <a:rPr lang="tr-TR" dirty="0" err="1"/>
              <a:t>Italian</a:t>
            </a:r>
            <a:r>
              <a:rPr lang="tr-TR" dirty="0"/>
              <a:t> </a:t>
            </a:r>
            <a:r>
              <a:rPr lang="tr-TR" dirty="0" err="1"/>
              <a:t>restaurants</a:t>
            </a:r>
            <a:r>
              <a:rPr lang="tr-TR" dirty="0"/>
              <a:t>, </a:t>
            </a:r>
            <a:r>
              <a:rPr lang="tr-TR" dirty="0" err="1"/>
              <a:t>competetion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resulting</a:t>
            </a:r>
            <a:r>
              <a:rPr lang="tr-TR" dirty="0"/>
              <a:t> in </a:t>
            </a:r>
            <a:r>
              <a:rPr lang="tr-TR" dirty="0" err="1"/>
              <a:t>potential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revenues</a:t>
            </a:r>
            <a:r>
              <a:rPr lang="tr-TR" dirty="0"/>
              <a:t>.</a:t>
            </a:r>
          </a:p>
          <a:p>
            <a:pPr lvl="2"/>
            <a:r>
              <a:rPr lang="tr-TR" dirty="0" err="1"/>
              <a:t>However</a:t>
            </a:r>
            <a:r>
              <a:rPr lang="tr-TR" dirty="0"/>
              <a:t> </a:t>
            </a:r>
            <a:r>
              <a:rPr lang="tr-TR" dirty="0" err="1"/>
              <a:t>again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cases</a:t>
            </a:r>
            <a:r>
              <a:rPr lang="tr-TR" dirty="0"/>
              <a:t>,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density</a:t>
            </a:r>
            <a:r>
              <a:rPr lang="tr-TR" dirty="0"/>
              <a:t> is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Italian</a:t>
            </a:r>
            <a:r>
              <a:rPr lang="tr-TR" dirty="0"/>
              <a:t> </a:t>
            </a:r>
            <a:r>
              <a:rPr lang="tr-TR" dirty="0" err="1"/>
              <a:t>restaurants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restaurants</a:t>
            </a:r>
            <a:r>
              <a:rPr lang="tr-TR" dirty="0"/>
              <a:t> in general it can be </a:t>
            </a:r>
            <a:r>
              <a:rPr lang="tr-TR" dirty="0" err="1"/>
              <a:t>assumed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is not </a:t>
            </a:r>
            <a:r>
              <a:rPr lang="tr-TR" dirty="0" err="1"/>
              <a:t>demend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a </a:t>
            </a:r>
            <a:r>
              <a:rPr lang="tr-TR" dirty="0" err="1"/>
              <a:t>restaurant</a:t>
            </a:r>
            <a:r>
              <a:rPr lang="tr-TR" dirty="0"/>
              <a:t>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,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would</a:t>
            </a:r>
            <a:r>
              <a:rPr lang="tr-TR" dirty="0"/>
              <a:t> not be </a:t>
            </a:r>
            <a:r>
              <a:rPr lang="tr-TR" dirty="0" err="1"/>
              <a:t>recommended</a:t>
            </a:r>
            <a:r>
              <a:rPr lang="tr-TR" dirty="0"/>
              <a:t>.</a:t>
            </a:r>
          </a:p>
          <a:p>
            <a:pPr lvl="2"/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density</a:t>
            </a:r>
            <a:r>
              <a:rPr lang="tr-TR" dirty="0"/>
              <a:t> of </a:t>
            </a:r>
            <a:r>
              <a:rPr lang="tr-TR" dirty="0" err="1"/>
              <a:t>Italian</a:t>
            </a:r>
            <a:r>
              <a:rPr lang="tr-TR" dirty="0"/>
              <a:t> </a:t>
            </a:r>
            <a:r>
              <a:rPr lang="tr-TR" dirty="0" err="1"/>
              <a:t>restaurants</a:t>
            </a:r>
            <a:r>
              <a:rPr lang="tr-TR" dirty="0"/>
              <a:t> is </a:t>
            </a:r>
            <a:r>
              <a:rPr lang="tr-TR" dirty="0" err="1"/>
              <a:t>low</a:t>
            </a:r>
            <a:r>
              <a:rPr lang="tr-TR" dirty="0"/>
              <a:t> but in </a:t>
            </a:r>
            <a:r>
              <a:rPr lang="tr-TR" dirty="0" err="1"/>
              <a:t>terms</a:t>
            </a:r>
            <a:r>
              <a:rPr lang="tr-TR" dirty="0"/>
              <a:t> of </a:t>
            </a:r>
            <a:r>
              <a:rPr lang="tr-TR" dirty="0" err="1"/>
              <a:t>restaurants</a:t>
            </a:r>
            <a:r>
              <a:rPr lang="tr-TR" dirty="0"/>
              <a:t> in general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density</a:t>
            </a:r>
            <a:r>
              <a:rPr lang="tr-TR" dirty="0"/>
              <a:t> is </a:t>
            </a:r>
            <a:r>
              <a:rPr lang="tr-TR" dirty="0" err="1"/>
              <a:t>above</a:t>
            </a:r>
            <a:r>
              <a:rPr lang="tr-TR" dirty="0"/>
              <a:t> a </a:t>
            </a:r>
            <a:r>
              <a:rPr lang="tr-TR" dirty="0" err="1"/>
              <a:t>certain</a:t>
            </a:r>
            <a:r>
              <a:rPr lang="tr-TR" dirty="0"/>
              <a:t> </a:t>
            </a:r>
            <a:r>
              <a:rPr lang="tr-TR" dirty="0" err="1"/>
              <a:t>level</a:t>
            </a:r>
            <a:r>
              <a:rPr lang="tr-TR" dirty="0"/>
              <a:t>, it can be </a:t>
            </a:r>
            <a:r>
              <a:rPr lang="tr-TR" dirty="0" err="1"/>
              <a:t>assumed</a:t>
            </a:r>
            <a:r>
              <a:rPr lang="tr-TR" dirty="0"/>
              <a:t> as </a:t>
            </a:r>
            <a:r>
              <a:rPr lang="tr-TR" dirty="0" err="1"/>
              <a:t>potentially</a:t>
            </a:r>
            <a:r>
              <a:rPr lang="tr-TR" dirty="0"/>
              <a:t> </a:t>
            </a:r>
            <a:r>
              <a:rPr lang="tr-TR" dirty="0" err="1"/>
              <a:t>profitable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. </a:t>
            </a:r>
            <a:r>
              <a:rPr lang="tr-TR" dirty="0" err="1"/>
              <a:t>Assumption</a:t>
            </a:r>
            <a:r>
              <a:rPr lang="tr-TR" dirty="0"/>
              <a:t> here is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restaurants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is a </a:t>
            </a:r>
            <a:r>
              <a:rPr lang="tr-TR" dirty="0" err="1"/>
              <a:t>demand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despite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lack</a:t>
            </a:r>
            <a:r>
              <a:rPr lang="tr-TR" dirty="0"/>
              <a:t> of </a:t>
            </a:r>
            <a:r>
              <a:rPr lang="tr-TR" dirty="0" err="1"/>
              <a:t>Italian</a:t>
            </a:r>
            <a:r>
              <a:rPr lang="tr-TR" dirty="0"/>
              <a:t> </a:t>
            </a:r>
            <a:r>
              <a:rPr lang="tr-TR" dirty="0" err="1"/>
              <a:t>ones</a:t>
            </a:r>
            <a:r>
              <a:rPr lang="tr-TR" dirty="0"/>
              <a:t>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6D2D16-ADD8-4058-BDD3-48121D9D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22.02.2021</a:t>
            </a:fld>
            <a:endParaRPr lang="en-US"/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D678369A-3472-42DF-9E79-30073220C445}"/>
              </a:ext>
            </a:extLst>
          </p:cNvPr>
          <p:cNvGrpSpPr/>
          <p:nvPr/>
        </p:nvGrpSpPr>
        <p:grpSpPr>
          <a:xfrm>
            <a:off x="9684143" y="566257"/>
            <a:ext cx="1818562" cy="1818562"/>
            <a:chOff x="5186718" y="2519718"/>
            <a:chExt cx="1818562" cy="181856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E5AAD1-C3FE-46FA-96B7-332FBB0CD2D3}"/>
                </a:ext>
              </a:extLst>
            </p:cNvPr>
            <p:cNvSpPr/>
            <p:nvPr/>
          </p:nvSpPr>
          <p:spPr>
            <a:xfrm>
              <a:off x="5186718" y="2519718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Dikdörtgen 5" descr="Bar graph with downward trend">
              <a:extLst>
                <a:ext uri="{FF2B5EF4-FFF2-40B4-BE49-F238E27FC236}">
                  <a16:creationId xmlns:a16="http://schemas.microsoft.com/office/drawing/2014/main" id="{F9A72B2A-9805-4446-935B-A9F2A9A8196C}"/>
                </a:ext>
              </a:extLst>
            </p:cNvPr>
            <p:cNvSpPr/>
            <p:nvPr/>
          </p:nvSpPr>
          <p:spPr>
            <a:xfrm>
              <a:off x="5574281" y="2907281"/>
              <a:ext cx="1043437" cy="1043437"/>
            </a:xfrm>
            <a:prstGeom prst="rect">
              <a:avLst/>
            </a:prstGeom>
            <a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9150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AB04D9-3358-4F16-8C67-8B101158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RESULTS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BE5AB8-AFB0-40DA-8535-A73C6C875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4731"/>
            <a:ext cx="5862506" cy="3849624"/>
          </a:xfrm>
        </p:spPr>
        <p:txBody>
          <a:bodyPr/>
          <a:lstStyle/>
          <a:p>
            <a:r>
              <a:rPr lang="tr-TR" dirty="0"/>
              <a:t>Visual </a:t>
            </a:r>
            <a:r>
              <a:rPr lang="tr-TR" dirty="0" err="1"/>
              <a:t>depiction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neighbourhoods</a:t>
            </a:r>
            <a:r>
              <a:rPr lang="tr-TR" dirty="0"/>
              <a:t> of New York is </a:t>
            </a:r>
            <a:r>
              <a:rPr lang="tr-TR" dirty="0" err="1"/>
              <a:t>created</a:t>
            </a:r>
            <a:r>
              <a:rPr lang="tr-TR" dirty="0"/>
              <a:t> as can be </a:t>
            </a:r>
            <a:r>
              <a:rPr lang="tr-TR" dirty="0" err="1"/>
              <a:t>seen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right</a:t>
            </a:r>
            <a:r>
              <a:rPr lang="tr-TR" dirty="0"/>
              <a:t>.</a:t>
            </a:r>
          </a:p>
          <a:p>
            <a:pPr lvl="1"/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5 </a:t>
            </a:r>
            <a:r>
              <a:rPr lang="tr-TR" dirty="0" err="1"/>
              <a:t>boroughs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306 </a:t>
            </a:r>
            <a:r>
              <a:rPr lang="tr-TR" dirty="0" err="1"/>
              <a:t>neighbourhoods</a:t>
            </a:r>
            <a:r>
              <a:rPr lang="tr-TR" dirty="0"/>
              <a:t>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6D2D16-ADD8-4058-BDD3-48121D9D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22.02.2021</a:t>
            </a:fld>
            <a:endParaRPr lang="en-US"/>
          </a:p>
        </p:txBody>
      </p:sp>
      <p:grpSp>
        <p:nvGrpSpPr>
          <p:cNvPr id="10" name="Grup 9">
            <a:extLst>
              <a:ext uri="{FF2B5EF4-FFF2-40B4-BE49-F238E27FC236}">
                <a16:creationId xmlns:a16="http://schemas.microsoft.com/office/drawing/2014/main" id="{D2D40199-FB76-4C3D-9534-C16D03BAFA38}"/>
              </a:ext>
            </a:extLst>
          </p:cNvPr>
          <p:cNvGrpSpPr/>
          <p:nvPr/>
        </p:nvGrpSpPr>
        <p:grpSpPr>
          <a:xfrm>
            <a:off x="9683218" y="557868"/>
            <a:ext cx="1818562" cy="1818562"/>
            <a:chOff x="5186719" y="2519719"/>
            <a:chExt cx="1818562" cy="181856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41FDAFE-BFE7-457C-B18A-D4FD1CE8EEAB}"/>
                </a:ext>
              </a:extLst>
            </p:cNvPr>
            <p:cNvSpPr/>
            <p:nvPr/>
          </p:nvSpPr>
          <p:spPr>
            <a:xfrm>
              <a:off x="5186719" y="2519719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Dikdörtgen 8" descr="Presentation with bar chart">
              <a:extLst>
                <a:ext uri="{FF2B5EF4-FFF2-40B4-BE49-F238E27FC236}">
                  <a16:creationId xmlns:a16="http://schemas.microsoft.com/office/drawing/2014/main" id="{25E40213-32EF-4C78-ACBD-D4581B9F9763}"/>
                </a:ext>
              </a:extLst>
            </p:cNvPr>
            <p:cNvSpPr/>
            <p:nvPr/>
          </p:nvSpPr>
          <p:spPr>
            <a:xfrm>
              <a:off x="5574282" y="2907282"/>
              <a:ext cx="1043437" cy="104343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12" name="Resim 11">
            <a:extLst>
              <a:ext uri="{FF2B5EF4-FFF2-40B4-BE49-F238E27FC236}">
                <a16:creationId xmlns:a16="http://schemas.microsoft.com/office/drawing/2014/main" id="{D83E2787-0985-4542-992E-9B68DE8A8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252" y="2535817"/>
            <a:ext cx="4628787" cy="389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3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AB04D9-3358-4F16-8C67-8B101158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RESULTS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BE5AB8-AFB0-40DA-8535-A73C6C875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4731"/>
            <a:ext cx="5862506" cy="3849624"/>
          </a:xfrm>
        </p:spPr>
        <p:txBody>
          <a:bodyPr/>
          <a:lstStyle/>
          <a:p>
            <a:r>
              <a:rPr lang="tr-TR" dirty="0"/>
              <a:t>Visual </a:t>
            </a:r>
            <a:r>
              <a:rPr lang="tr-TR" dirty="0" err="1"/>
              <a:t>depiction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Italian</a:t>
            </a:r>
            <a:r>
              <a:rPr lang="tr-TR" dirty="0"/>
              <a:t> </a:t>
            </a:r>
            <a:r>
              <a:rPr lang="tr-TR" dirty="0" err="1"/>
              <a:t>restaurants</a:t>
            </a:r>
            <a:r>
              <a:rPr lang="tr-TR" dirty="0"/>
              <a:t> of New York is </a:t>
            </a:r>
            <a:r>
              <a:rPr lang="tr-TR" dirty="0" err="1"/>
              <a:t>created</a:t>
            </a:r>
            <a:r>
              <a:rPr lang="tr-TR" dirty="0"/>
              <a:t> as can be </a:t>
            </a:r>
            <a:r>
              <a:rPr lang="tr-TR" dirty="0" err="1"/>
              <a:t>seen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right</a:t>
            </a:r>
            <a:r>
              <a:rPr lang="tr-TR" dirty="0"/>
              <a:t>.</a:t>
            </a:r>
          </a:p>
          <a:p>
            <a:pPr lvl="1"/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50 of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can be </a:t>
            </a:r>
            <a:r>
              <a:rPr lang="tr-TR" dirty="0" err="1"/>
              <a:t>shown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request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limitations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Foursquare</a:t>
            </a:r>
            <a:r>
              <a:rPr lang="tr-TR" dirty="0"/>
              <a:t> API </a:t>
            </a:r>
            <a:r>
              <a:rPr lang="tr-TR" dirty="0" err="1"/>
              <a:t>subscription</a:t>
            </a:r>
            <a:r>
              <a:rPr lang="tr-TR" dirty="0"/>
              <a:t>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6D2D16-ADD8-4058-BDD3-48121D9D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22.02.2021</a:t>
            </a:fld>
            <a:endParaRPr lang="en-US"/>
          </a:p>
        </p:txBody>
      </p:sp>
      <p:grpSp>
        <p:nvGrpSpPr>
          <p:cNvPr id="10" name="Grup 9">
            <a:extLst>
              <a:ext uri="{FF2B5EF4-FFF2-40B4-BE49-F238E27FC236}">
                <a16:creationId xmlns:a16="http://schemas.microsoft.com/office/drawing/2014/main" id="{D2D40199-FB76-4C3D-9534-C16D03BAFA38}"/>
              </a:ext>
            </a:extLst>
          </p:cNvPr>
          <p:cNvGrpSpPr/>
          <p:nvPr/>
        </p:nvGrpSpPr>
        <p:grpSpPr>
          <a:xfrm>
            <a:off x="9683218" y="557868"/>
            <a:ext cx="1818562" cy="1818562"/>
            <a:chOff x="5186719" y="2519719"/>
            <a:chExt cx="1818562" cy="181856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41FDAFE-BFE7-457C-B18A-D4FD1CE8EEAB}"/>
                </a:ext>
              </a:extLst>
            </p:cNvPr>
            <p:cNvSpPr/>
            <p:nvPr/>
          </p:nvSpPr>
          <p:spPr>
            <a:xfrm>
              <a:off x="5186719" y="2519719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Dikdörtgen 8" descr="Presentation with bar chart">
              <a:extLst>
                <a:ext uri="{FF2B5EF4-FFF2-40B4-BE49-F238E27FC236}">
                  <a16:creationId xmlns:a16="http://schemas.microsoft.com/office/drawing/2014/main" id="{25E40213-32EF-4C78-ACBD-D4581B9F9763}"/>
                </a:ext>
              </a:extLst>
            </p:cNvPr>
            <p:cNvSpPr/>
            <p:nvPr/>
          </p:nvSpPr>
          <p:spPr>
            <a:xfrm>
              <a:off x="5574282" y="2907282"/>
              <a:ext cx="1043437" cy="104343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6" name="Resim 5">
            <a:extLst>
              <a:ext uri="{FF2B5EF4-FFF2-40B4-BE49-F238E27FC236}">
                <a16:creationId xmlns:a16="http://schemas.microsoft.com/office/drawing/2014/main" id="{98DB68B1-517A-4E70-9395-7479FED63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239" y="2986480"/>
            <a:ext cx="4857733" cy="331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7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AB04D9-3358-4F16-8C67-8B101158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RESULTS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BE5AB8-AFB0-40DA-8535-A73C6C875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4731"/>
            <a:ext cx="5862506" cy="3849624"/>
          </a:xfrm>
        </p:spPr>
        <p:txBody>
          <a:bodyPr/>
          <a:lstStyle/>
          <a:p>
            <a:r>
              <a:rPr lang="tr-TR" dirty="0" err="1"/>
              <a:t>Results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clustering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K-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6 </a:t>
            </a:r>
            <a:r>
              <a:rPr lang="tr-TR" dirty="0" err="1"/>
              <a:t>clusters</a:t>
            </a:r>
            <a:r>
              <a:rPr lang="tr-TR" dirty="0"/>
              <a:t> is </a:t>
            </a:r>
            <a:r>
              <a:rPr lang="tr-TR" dirty="0" err="1"/>
              <a:t>visualised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. 6 </a:t>
            </a:r>
            <a:r>
              <a:rPr lang="tr-TR" dirty="0" err="1"/>
              <a:t>black</a:t>
            </a:r>
            <a:r>
              <a:rPr lang="tr-TR" dirty="0"/>
              <a:t> </a:t>
            </a:r>
            <a:r>
              <a:rPr lang="tr-TR" dirty="0" err="1"/>
              <a:t>markers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centroids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clusters</a:t>
            </a:r>
            <a:r>
              <a:rPr lang="tr-TR" dirty="0"/>
              <a:t>.</a:t>
            </a:r>
          </a:p>
          <a:p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, optimum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Area</a:t>
            </a:r>
            <a:r>
              <a:rPr lang="tr-TR" dirty="0"/>
              <a:t> 6, </a:t>
            </a:r>
            <a:r>
              <a:rPr lang="tr-TR" dirty="0" err="1"/>
              <a:t>bottom</a:t>
            </a:r>
            <a:r>
              <a:rPr lang="tr-TR" dirty="0"/>
              <a:t> </a:t>
            </a:r>
            <a:r>
              <a:rPr lang="tr-TR" dirty="0" err="1"/>
              <a:t>left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Thompkinsville</a:t>
            </a:r>
            <a:r>
              <a:rPr lang="tr-TR" dirty="0"/>
              <a:t>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6D2D16-ADD8-4058-BDD3-48121D9D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22.02.2021</a:t>
            </a:fld>
            <a:endParaRPr lang="en-US"/>
          </a:p>
        </p:txBody>
      </p:sp>
      <p:grpSp>
        <p:nvGrpSpPr>
          <p:cNvPr id="10" name="Grup 9">
            <a:extLst>
              <a:ext uri="{FF2B5EF4-FFF2-40B4-BE49-F238E27FC236}">
                <a16:creationId xmlns:a16="http://schemas.microsoft.com/office/drawing/2014/main" id="{D2D40199-FB76-4C3D-9534-C16D03BAFA38}"/>
              </a:ext>
            </a:extLst>
          </p:cNvPr>
          <p:cNvGrpSpPr/>
          <p:nvPr/>
        </p:nvGrpSpPr>
        <p:grpSpPr>
          <a:xfrm>
            <a:off x="9683218" y="557868"/>
            <a:ext cx="1818562" cy="1818562"/>
            <a:chOff x="5186719" y="2519719"/>
            <a:chExt cx="1818562" cy="181856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41FDAFE-BFE7-457C-B18A-D4FD1CE8EEAB}"/>
                </a:ext>
              </a:extLst>
            </p:cNvPr>
            <p:cNvSpPr/>
            <p:nvPr/>
          </p:nvSpPr>
          <p:spPr>
            <a:xfrm>
              <a:off x="5186719" y="2519719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9" name="Dikdörtgen 8" descr="Presentation with bar chart">
              <a:extLst>
                <a:ext uri="{FF2B5EF4-FFF2-40B4-BE49-F238E27FC236}">
                  <a16:creationId xmlns:a16="http://schemas.microsoft.com/office/drawing/2014/main" id="{25E40213-32EF-4C78-ACBD-D4581B9F9763}"/>
                </a:ext>
              </a:extLst>
            </p:cNvPr>
            <p:cNvSpPr/>
            <p:nvPr/>
          </p:nvSpPr>
          <p:spPr>
            <a:xfrm>
              <a:off x="5574282" y="2907282"/>
              <a:ext cx="1043437" cy="104343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aphicFrame>
        <p:nvGraphicFramePr>
          <p:cNvPr id="5" name="Tablo 6">
            <a:extLst>
              <a:ext uri="{FF2B5EF4-FFF2-40B4-BE49-F238E27FC236}">
                <a16:creationId xmlns:a16="http://schemas.microsoft.com/office/drawing/2014/main" id="{F2E8F7F4-19F9-47D0-A09F-EDA414811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78800"/>
              </p:ext>
            </p:extLst>
          </p:nvPr>
        </p:nvGraphicFramePr>
        <p:xfrm>
          <a:off x="664361" y="4843807"/>
          <a:ext cx="60887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404">
                  <a:extLst>
                    <a:ext uri="{9D8B030D-6E8A-4147-A177-3AD203B41FA5}">
                      <a16:colId xmlns:a16="http://schemas.microsoft.com/office/drawing/2014/main" val="2986776184"/>
                    </a:ext>
                  </a:extLst>
                </a:gridCol>
                <a:gridCol w="747247">
                  <a:extLst>
                    <a:ext uri="{9D8B030D-6E8A-4147-A177-3AD203B41FA5}">
                      <a16:colId xmlns:a16="http://schemas.microsoft.com/office/drawing/2014/main" val="2985141352"/>
                    </a:ext>
                  </a:extLst>
                </a:gridCol>
                <a:gridCol w="869825">
                  <a:extLst>
                    <a:ext uri="{9D8B030D-6E8A-4147-A177-3AD203B41FA5}">
                      <a16:colId xmlns:a16="http://schemas.microsoft.com/office/drawing/2014/main" val="768816517"/>
                    </a:ext>
                  </a:extLst>
                </a:gridCol>
                <a:gridCol w="869825">
                  <a:extLst>
                    <a:ext uri="{9D8B030D-6E8A-4147-A177-3AD203B41FA5}">
                      <a16:colId xmlns:a16="http://schemas.microsoft.com/office/drawing/2014/main" val="1254245354"/>
                    </a:ext>
                  </a:extLst>
                </a:gridCol>
                <a:gridCol w="869825">
                  <a:extLst>
                    <a:ext uri="{9D8B030D-6E8A-4147-A177-3AD203B41FA5}">
                      <a16:colId xmlns:a16="http://schemas.microsoft.com/office/drawing/2014/main" val="3723213340"/>
                    </a:ext>
                  </a:extLst>
                </a:gridCol>
                <a:gridCol w="869825">
                  <a:extLst>
                    <a:ext uri="{9D8B030D-6E8A-4147-A177-3AD203B41FA5}">
                      <a16:colId xmlns:a16="http://schemas.microsoft.com/office/drawing/2014/main" val="2682845595"/>
                    </a:ext>
                  </a:extLst>
                </a:gridCol>
                <a:gridCol w="869825">
                  <a:extLst>
                    <a:ext uri="{9D8B030D-6E8A-4147-A177-3AD203B41FA5}">
                      <a16:colId xmlns:a16="http://schemas.microsoft.com/office/drawing/2014/main" val="3235349539"/>
                    </a:ext>
                  </a:extLst>
                </a:gridCol>
              </a:tblGrid>
              <a:tr h="237022">
                <a:tc>
                  <a:txBody>
                    <a:bodyPr/>
                    <a:lstStyle/>
                    <a:p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err="1"/>
                        <a:t>Area</a:t>
                      </a:r>
                      <a:r>
                        <a:rPr lang="tr-TR" sz="12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err="1"/>
                        <a:t>Area</a:t>
                      </a:r>
                      <a:r>
                        <a:rPr lang="tr-TR" sz="1200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err="1"/>
                        <a:t>Area</a:t>
                      </a:r>
                      <a:r>
                        <a:rPr lang="tr-TR" sz="1200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err="1"/>
                        <a:t>Area</a:t>
                      </a:r>
                      <a:r>
                        <a:rPr lang="tr-TR" sz="1200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err="1"/>
                        <a:t>Area</a:t>
                      </a:r>
                      <a:r>
                        <a:rPr lang="tr-TR" sz="1200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err="1"/>
                        <a:t>Area</a:t>
                      </a:r>
                      <a:r>
                        <a:rPr lang="tr-TR" sz="1200" dirty="0"/>
                        <a:t>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837814"/>
                  </a:ext>
                </a:extLst>
              </a:tr>
              <a:tr h="384271">
                <a:tc>
                  <a:txBody>
                    <a:bodyPr/>
                    <a:lstStyle/>
                    <a:p>
                      <a:r>
                        <a:rPr lang="tr-TR" sz="1200" dirty="0" err="1"/>
                        <a:t>Number</a:t>
                      </a:r>
                      <a:r>
                        <a:rPr lang="tr-TR" sz="1200" dirty="0"/>
                        <a:t> of </a:t>
                      </a:r>
                      <a:r>
                        <a:rPr lang="tr-TR" sz="1200" dirty="0" err="1"/>
                        <a:t>restaurants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84532"/>
                  </a:ext>
                </a:extLst>
              </a:tr>
            </a:tbl>
          </a:graphicData>
        </a:graphic>
      </p:graphicFrame>
      <p:pic>
        <p:nvPicPr>
          <p:cNvPr id="12" name="Resim 11">
            <a:extLst>
              <a:ext uri="{FF2B5EF4-FFF2-40B4-BE49-F238E27FC236}">
                <a16:creationId xmlns:a16="http://schemas.microsoft.com/office/drawing/2014/main" id="{71957508-18DD-4518-A1A8-53D5684B6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306" y="2456967"/>
            <a:ext cx="4776444" cy="36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8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AB04D9-3358-4F16-8C67-8B101158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DISCUSSION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BE5AB8-AFB0-40DA-8535-A73C6C875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Because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sample</a:t>
            </a:r>
            <a:r>
              <a:rPr lang="tr-TR" dirty="0"/>
              <a:t> size, </a:t>
            </a:r>
            <a:r>
              <a:rPr lang="tr-TR" dirty="0" err="1"/>
              <a:t>results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not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satisfying</a:t>
            </a:r>
            <a:r>
              <a:rPr lang="tr-TR" dirty="0"/>
              <a:t>. 50 </a:t>
            </a:r>
            <a:r>
              <a:rPr lang="tr-TR" dirty="0" err="1"/>
              <a:t>restaurants</a:t>
            </a:r>
            <a:r>
              <a:rPr lang="tr-TR" dirty="0"/>
              <a:t> in </a:t>
            </a:r>
            <a:r>
              <a:rPr lang="tr-TR" dirty="0" err="1"/>
              <a:t>such</a:t>
            </a:r>
            <a:r>
              <a:rPr lang="tr-TR" dirty="0"/>
              <a:t> a </a:t>
            </a:r>
            <a:r>
              <a:rPr lang="tr-TR" dirty="0" err="1"/>
              <a:t>big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</a:t>
            </a:r>
            <a:r>
              <a:rPr lang="tr-TR" dirty="0" err="1"/>
              <a:t>yielded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clusters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DBScan</a:t>
            </a:r>
            <a:r>
              <a:rPr lang="tr-TR" dirty="0"/>
              <a:t> </a:t>
            </a:r>
            <a:r>
              <a:rPr lang="tr-TR" dirty="0" err="1"/>
              <a:t>methodology</a:t>
            </a:r>
            <a:r>
              <a:rPr lang="tr-TR" dirty="0"/>
              <a:t>.</a:t>
            </a:r>
          </a:p>
          <a:p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sample</a:t>
            </a:r>
            <a:r>
              <a:rPr lang="tr-TR" dirty="0"/>
              <a:t> size, K-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yielded</a:t>
            </a:r>
            <a:r>
              <a:rPr lang="tr-TR" dirty="0"/>
              <a:t>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. </a:t>
            </a:r>
            <a:r>
              <a:rPr lang="tr-TR" dirty="0" err="1"/>
              <a:t>With</a:t>
            </a:r>
            <a:r>
              <a:rPr lang="tr-TR" dirty="0"/>
              <a:t> 6 </a:t>
            </a:r>
            <a:r>
              <a:rPr lang="tr-TR" dirty="0" err="1"/>
              <a:t>predefined</a:t>
            </a:r>
            <a:r>
              <a:rPr lang="tr-TR" dirty="0"/>
              <a:t> </a:t>
            </a:r>
            <a:r>
              <a:rPr lang="tr-TR" dirty="0" err="1"/>
              <a:t>clusters</a:t>
            </a:r>
            <a:r>
              <a:rPr lang="tr-TR" dirty="0"/>
              <a:t>, data is </a:t>
            </a:r>
            <a:r>
              <a:rPr lang="tr-TR" dirty="0" err="1"/>
              <a:t>analysed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optimum </a:t>
            </a:r>
            <a:r>
              <a:rPr lang="tr-TR" dirty="0" err="1"/>
              <a:t>location</a:t>
            </a:r>
            <a:r>
              <a:rPr lang="tr-TR" dirty="0"/>
              <a:t> is </a:t>
            </a:r>
            <a:r>
              <a:rPr lang="tr-TR" dirty="0" err="1"/>
              <a:t>provided</a:t>
            </a:r>
            <a:r>
              <a:rPr lang="tr-TR" dirty="0"/>
              <a:t>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6D2D16-ADD8-4058-BDD3-48121D9D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22.02.2021</a:t>
            </a:fld>
            <a:endParaRPr lang="en-US"/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D678369A-3472-42DF-9E79-30073220C445}"/>
              </a:ext>
            </a:extLst>
          </p:cNvPr>
          <p:cNvGrpSpPr/>
          <p:nvPr/>
        </p:nvGrpSpPr>
        <p:grpSpPr>
          <a:xfrm>
            <a:off x="9583475" y="650147"/>
            <a:ext cx="1818562" cy="1818562"/>
            <a:chOff x="5186718" y="2519718"/>
            <a:chExt cx="1818562" cy="181856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E5AAD1-C3FE-46FA-96B7-332FBB0CD2D3}"/>
                </a:ext>
              </a:extLst>
            </p:cNvPr>
            <p:cNvSpPr/>
            <p:nvPr/>
          </p:nvSpPr>
          <p:spPr>
            <a:xfrm>
              <a:off x="5186718" y="2519718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Dikdörtgen 5" descr="Bar graph with downward trend">
              <a:extLst>
                <a:ext uri="{FF2B5EF4-FFF2-40B4-BE49-F238E27FC236}">
                  <a16:creationId xmlns:a16="http://schemas.microsoft.com/office/drawing/2014/main" id="{F9A72B2A-9805-4446-935B-A9F2A9A8196C}"/>
                </a:ext>
              </a:extLst>
            </p:cNvPr>
            <p:cNvSpPr/>
            <p:nvPr/>
          </p:nvSpPr>
          <p:spPr>
            <a:xfrm>
              <a:off x="5574281" y="2907281"/>
              <a:ext cx="1043437" cy="1043437"/>
            </a:xfrm>
            <a:prstGeom prst="rect">
              <a:avLst/>
            </a:prstGeom>
            <a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3591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AB04D9-3358-4F16-8C67-8B101158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CONCLUSION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BE5AB8-AFB0-40DA-8535-A73C6C875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9083039" cy="3849624"/>
          </a:xfrm>
        </p:spPr>
        <p:txBody>
          <a:bodyPr/>
          <a:lstStyle/>
          <a:p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, optimum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Area</a:t>
            </a:r>
            <a:r>
              <a:rPr lang="tr-TR" dirty="0"/>
              <a:t> 6, </a:t>
            </a:r>
            <a:r>
              <a:rPr lang="tr-TR" dirty="0" err="1"/>
              <a:t>bottom</a:t>
            </a:r>
            <a:r>
              <a:rPr lang="tr-TR" dirty="0"/>
              <a:t> </a:t>
            </a:r>
            <a:r>
              <a:rPr lang="tr-TR" dirty="0" err="1"/>
              <a:t>left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Thompkinsville</a:t>
            </a:r>
            <a:r>
              <a:rPr lang="tr-TR" dirty="0"/>
              <a:t>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6D2D16-ADD8-4058-BDD3-48121D9D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387474-1390-41C9-9718-AAC5629B5D0B}" type="datetime1">
              <a:rPr lang="tr-TR" smtClean="0"/>
              <a:t>22.02.2021</a:t>
            </a:fld>
            <a:endParaRPr lang="en-US"/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D678369A-3472-42DF-9E79-30073220C445}"/>
              </a:ext>
            </a:extLst>
          </p:cNvPr>
          <p:cNvGrpSpPr/>
          <p:nvPr/>
        </p:nvGrpSpPr>
        <p:grpSpPr>
          <a:xfrm>
            <a:off x="9927424" y="457200"/>
            <a:ext cx="1818562" cy="1818562"/>
            <a:chOff x="5186718" y="2519718"/>
            <a:chExt cx="1818562" cy="181856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E5AAD1-C3FE-46FA-96B7-332FBB0CD2D3}"/>
                </a:ext>
              </a:extLst>
            </p:cNvPr>
            <p:cNvSpPr/>
            <p:nvPr/>
          </p:nvSpPr>
          <p:spPr>
            <a:xfrm>
              <a:off x="5186718" y="2519718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6" name="Dikdörtgen 5" descr="Bar graph with downward trend">
              <a:extLst>
                <a:ext uri="{FF2B5EF4-FFF2-40B4-BE49-F238E27FC236}">
                  <a16:creationId xmlns:a16="http://schemas.microsoft.com/office/drawing/2014/main" id="{F9A72B2A-9805-4446-935B-A9F2A9A8196C}"/>
                </a:ext>
              </a:extLst>
            </p:cNvPr>
            <p:cNvSpPr/>
            <p:nvPr/>
          </p:nvSpPr>
          <p:spPr>
            <a:xfrm>
              <a:off x="5574281" y="2907281"/>
              <a:ext cx="1043437" cy="1043437"/>
            </a:xfrm>
            <a:prstGeom prst="rect">
              <a:avLst/>
            </a:prstGeom>
            <a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10" name="Resim 9">
            <a:extLst>
              <a:ext uri="{FF2B5EF4-FFF2-40B4-BE49-F238E27FC236}">
                <a16:creationId xmlns:a16="http://schemas.microsoft.com/office/drawing/2014/main" id="{ADD03F09-DD29-4D66-86D9-CBE3B8839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306" y="2456967"/>
            <a:ext cx="4776444" cy="36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89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94_TF78438558.potx" id="{331D76EE-CBE5-4448-9BD9-A6268519B9FD}" vid="{23FB2CC5-E433-4EFB-8AC9-A965FA993A4F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{81141719-B4D5-4BCA-B615-0EDE3711A35D}tf78438558_win32</Template>
  <TotalTime>117</TotalTime>
  <Words>605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Garamond</vt:lpstr>
      <vt:lpstr>SavonVTI</vt:lpstr>
      <vt:lpstr>Profıtable ıtalıan restaurant ın new york</vt:lpstr>
      <vt:lpstr>INTRODUCTION</vt:lpstr>
      <vt:lpstr>DATA and METHODOLOGY</vt:lpstr>
      <vt:lpstr>RESULTS</vt:lpstr>
      <vt:lpstr>RESULTS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Profıtable ıtalıan restaurant ın new york</dc:title>
  <dc:creator>Sarp Özekmekçi</dc:creator>
  <cp:lastModifiedBy>Maedeh Dibadin</cp:lastModifiedBy>
  <cp:revision>9</cp:revision>
  <dcterms:created xsi:type="dcterms:W3CDTF">2021-02-21T22:19:04Z</dcterms:created>
  <dcterms:modified xsi:type="dcterms:W3CDTF">2021-02-23T00:40:39Z</dcterms:modified>
</cp:coreProperties>
</file>