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35"/>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B083-3CBD-AC4D-B0D3-D4B74D24BD94}"/>
              </a:ext>
            </a:extLst>
          </p:cNvPr>
          <p:cNvSpPr>
            <a:spLocks noGrp="1"/>
          </p:cNvSpPr>
          <p:nvPr>
            <p:ph type="ctrTitle"/>
          </p:nvPr>
        </p:nvSpPr>
        <p:spPr/>
        <p:txBody>
          <a:bodyPr/>
          <a:lstStyle/>
          <a:p>
            <a:r>
              <a:rPr lang="en-US" dirty="0"/>
              <a:t>Glyph Packing Visualization</a:t>
            </a:r>
          </a:p>
        </p:txBody>
      </p:sp>
      <p:sp>
        <p:nvSpPr>
          <p:cNvPr id="3" name="Subtitle 2">
            <a:extLst>
              <a:ext uri="{FF2B5EF4-FFF2-40B4-BE49-F238E27FC236}">
                <a16:creationId xmlns:a16="http://schemas.microsoft.com/office/drawing/2014/main" id="{368E617F-3209-8B42-97F9-B83E6C76D90C}"/>
              </a:ext>
            </a:extLst>
          </p:cNvPr>
          <p:cNvSpPr>
            <a:spLocks noGrp="1"/>
          </p:cNvSpPr>
          <p:nvPr>
            <p:ph type="subTitle" idx="1"/>
          </p:nvPr>
        </p:nvSpPr>
        <p:spPr/>
        <p:txBody>
          <a:bodyPr/>
          <a:lstStyle/>
          <a:p>
            <a:r>
              <a:rPr lang="en-US" dirty="0"/>
              <a:t>Arunabh Ghosh</a:t>
            </a:r>
          </a:p>
        </p:txBody>
      </p:sp>
    </p:spTree>
    <p:extLst>
      <p:ext uri="{BB962C8B-B14F-4D97-AF65-F5344CB8AC3E}">
        <p14:creationId xmlns:p14="http://schemas.microsoft.com/office/powerpoint/2010/main" val="154805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B647-5D8B-A342-9F44-24CB1DD4167D}"/>
              </a:ext>
            </a:extLst>
          </p:cNvPr>
          <p:cNvSpPr>
            <a:spLocks noGrp="1"/>
          </p:cNvSpPr>
          <p:nvPr>
            <p:ph type="title"/>
          </p:nvPr>
        </p:nvSpPr>
        <p:spPr>
          <a:xfrm>
            <a:off x="5617479" y="288688"/>
            <a:ext cx="3183556" cy="1320800"/>
          </a:xfrm>
        </p:spPr>
        <p:txBody>
          <a:bodyPr anchor="ctr">
            <a:normAutofit/>
          </a:bodyPr>
          <a:lstStyle/>
          <a:p>
            <a:r>
              <a:rPr lang="en-US" dirty="0"/>
              <a:t>Improvements</a:t>
            </a:r>
          </a:p>
        </p:txBody>
      </p:sp>
      <p:sp>
        <p:nvSpPr>
          <p:cNvPr id="3" name="Content Placeholder 2">
            <a:extLst>
              <a:ext uri="{FF2B5EF4-FFF2-40B4-BE49-F238E27FC236}">
                <a16:creationId xmlns:a16="http://schemas.microsoft.com/office/drawing/2014/main" id="{2FF1998F-3D64-F249-ACAD-2BC33A527AED}"/>
              </a:ext>
            </a:extLst>
          </p:cNvPr>
          <p:cNvSpPr>
            <a:spLocks noGrp="1"/>
          </p:cNvSpPr>
          <p:nvPr>
            <p:ph idx="1"/>
          </p:nvPr>
        </p:nvSpPr>
        <p:spPr>
          <a:xfrm>
            <a:off x="5617479" y="1439918"/>
            <a:ext cx="3799789" cy="4275625"/>
          </a:xfrm>
        </p:spPr>
        <p:txBody>
          <a:bodyPr>
            <a:noAutofit/>
          </a:bodyPr>
          <a:lstStyle/>
          <a:p>
            <a:r>
              <a:rPr lang="en-US" dirty="0"/>
              <a:t>Iterative process: We calculate position of the particles and force on the particles iteratively. </a:t>
            </a:r>
          </a:p>
          <a:p>
            <a:r>
              <a:rPr lang="en-US" dirty="0"/>
              <a:t>Observed convergence after a while, with particles moving lesser and lesser distance as the iterations progress.</a:t>
            </a:r>
          </a:p>
          <a:p>
            <a:r>
              <a:rPr lang="en-US" dirty="0"/>
              <a:t>As we can see, iteration drastically increases the time to get results. For 800 points the algorithm takes about 7 hours. </a:t>
            </a:r>
          </a:p>
          <a:p>
            <a:r>
              <a:rPr lang="en-US" dirty="0"/>
              <a:t>This makes speed improvements very important if we want this algorithm to be practical.</a:t>
            </a:r>
          </a:p>
        </p:txBody>
      </p:sp>
      <p:pic>
        <p:nvPicPr>
          <p:cNvPr id="4" name="Picture 3">
            <a:extLst>
              <a:ext uri="{FF2B5EF4-FFF2-40B4-BE49-F238E27FC236}">
                <a16:creationId xmlns:a16="http://schemas.microsoft.com/office/drawing/2014/main" id="{D7F449FA-5E92-4449-8578-4ECB0552C908}"/>
              </a:ext>
            </a:extLst>
          </p:cNvPr>
          <p:cNvPicPr>
            <a:picLocks noChangeAspect="1"/>
          </p:cNvPicPr>
          <p:nvPr/>
        </p:nvPicPr>
        <p:blipFill>
          <a:blip r:embed="rId2"/>
          <a:stretch>
            <a:fillRect/>
          </a:stretch>
        </p:blipFill>
        <p:spPr>
          <a:xfrm>
            <a:off x="1177159" y="288688"/>
            <a:ext cx="3699073" cy="6269618"/>
          </a:xfrm>
          <a:prstGeom prst="rect">
            <a:avLst/>
          </a:prstGeom>
        </p:spPr>
      </p:pic>
    </p:spTree>
    <p:extLst>
      <p:ext uri="{BB962C8B-B14F-4D97-AF65-F5344CB8AC3E}">
        <p14:creationId xmlns:p14="http://schemas.microsoft.com/office/powerpoint/2010/main" val="297512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96CD-4B3C-0A4E-B680-5D597D97EEA5}"/>
              </a:ext>
            </a:extLst>
          </p:cNvPr>
          <p:cNvSpPr>
            <a:spLocks noGrp="1"/>
          </p:cNvSpPr>
          <p:nvPr>
            <p:ph type="title"/>
          </p:nvPr>
        </p:nvSpPr>
        <p:spPr/>
        <p:txBody>
          <a:bodyPr/>
          <a:lstStyle/>
          <a:p>
            <a:r>
              <a:rPr lang="en-US" dirty="0"/>
              <a:t>Speed Improvements</a:t>
            </a:r>
          </a:p>
        </p:txBody>
      </p:sp>
      <p:sp>
        <p:nvSpPr>
          <p:cNvPr id="3" name="Content Placeholder 2">
            <a:extLst>
              <a:ext uri="{FF2B5EF4-FFF2-40B4-BE49-F238E27FC236}">
                <a16:creationId xmlns:a16="http://schemas.microsoft.com/office/drawing/2014/main" id="{E523F7CC-B769-7841-9E85-45DDFB9D9D58}"/>
              </a:ext>
            </a:extLst>
          </p:cNvPr>
          <p:cNvSpPr>
            <a:spLocks noGrp="1"/>
          </p:cNvSpPr>
          <p:nvPr>
            <p:ph idx="1"/>
          </p:nvPr>
        </p:nvSpPr>
        <p:spPr/>
        <p:txBody>
          <a:bodyPr/>
          <a:lstStyle/>
          <a:p>
            <a:r>
              <a:rPr lang="en-US" dirty="0"/>
              <a:t>Pre-storing inverses of matrices with integer indices. This is used to compute the approximate inverses of matrices for the first few iterations.</a:t>
            </a:r>
          </a:p>
          <a:p>
            <a:endParaRPr lang="en-US" dirty="0"/>
          </a:p>
          <a:p>
            <a:endParaRPr lang="en-US" dirty="0"/>
          </a:p>
          <a:p>
            <a:endParaRPr lang="en-US" dirty="0"/>
          </a:p>
          <a:p>
            <a:r>
              <a:rPr lang="en-US" dirty="0"/>
              <a:t>In an iteration, we store the force between two particles once we calculate it. When we have to recalculate the force between two particles, we simply return the value.</a:t>
            </a:r>
          </a:p>
          <a:p>
            <a:r>
              <a:rPr lang="en-US" dirty="0"/>
              <a:t>Decreased the time for integration as the iterations progressed. The idea is that after some iterations, the particles will be close to their final positions and then we just have to fine tune it.</a:t>
            </a:r>
          </a:p>
          <a:p>
            <a:endParaRPr lang="en-US" dirty="0"/>
          </a:p>
          <a:p>
            <a:endParaRPr lang="en-US" dirty="0"/>
          </a:p>
        </p:txBody>
      </p:sp>
      <p:pic>
        <p:nvPicPr>
          <p:cNvPr id="4" name="Picture 3">
            <a:extLst>
              <a:ext uri="{FF2B5EF4-FFF2-40B4-BE49-F238E27FC236}">
                <a16:creationId xmlns:a16="http://schemas.microsoft.com/office/drawing/2014/main" id="{BE53625A-DDD7-544E-BD27-C65D49653496}"/>
              </a:ext>
            </a:extLst>
          </p:cNvPr>
          <p:cNvPicPr>
            <a:picLocks noChangeAspect="1"/>
          </p:cNvPicPr>
          <p:nvPr/>
        </p:nvPicPr>
        <p:blipFill rotWithShape="1">
          <a:blip r:embed="rId2"/>
          <a:srcRect l="3895"/>
          <a:stretch/>
        </p:blipFill>
        <p:spPr>
          <a:xfrm>
            <a:off x="3805703" y="2994847"/>
            <a:ext cx="2331221" cy="647700"/>
          </a:xfrm>
          <a:prstGeom prst="rect">
            <a:avLst/>
          </a:prstGeom>
        </p:spPr>
      </p:pic>
      <p:sp>
        <p:nvSpPr>
          <p:cNvPr id="5" name="TextBox 4">
            <a:extLst>
              <a:ext uri="{FF2B5EF4-FFF2-40B4-BE49-F238E27FC236}">
                <a16:creationId xmlns:a16="http://schemas.microsoft.com/office/drawing/2014/main" id="{97F3E506-43A5-9849-955C-47A30FFB4EA9}"/>
              </a:ext>
            </a:extLst>
          </p:cNvPr>
          <p:cNvSpPr txBox="1"/>
          <p:nvPr/>
        </p:nvSpPr>
        <p:spPr>
          <a:xfrm>
            <a:off x="4035813" y="3741931"/>
            <a:ext cx="1870999" cy="261610"/>
          </a:xfrm>
          <a:prstGeom prst="rect">
            <a:avLst/>
          </a:prstGeom>
          <a:noFill/>
        </p:spPr>
        <p:txBody>
          <a:bodyPr wrap="square" rtlCol="0">
            <a:spAutoFit/>
          </a:bodyPr>
          <a:lstStyle/>
          <a:p>
            <a:r>
              <a:rPr lang="en-US" sz="1100" dirty="0"/>
              <a:t>Approximate version of D</a:t>
            </a:r>
            <a:r>
              <a:rPr lang="en-US" sz="1100" baseline="-25000" dirty="0"/>
              <a:t>ab</a:t>
            </a:r>
            <a:r>
              <a:rPr lang="en-US" sz="1100" dirty="0"/>
              <a:t> </a:t>
            </a:r>
          </a:p>
        </p:txBody>
      </p:sp>
    </p:spTree>
    <p:extLst>
      <p:ext uri="{BB962C8B-B14F-4D97-AF65-F5344CB8AC3E}">
        <p14:creationId xmlns:p14="http://schemas.microsoft.com/office/powerpoint/2010/main" val="192268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82B2-DFA3-0143-B2F2-26357F1BE12C}"/>
              </a:ext>
            </a:extLst>
          </p:cNvPr>
          <p:cNvSpPr>
            <a:spLocks noGrp="1"/>
          </p:cNvSpPr>
          <p:nvPr>
            <p:ph type="title"/>
          </p:nvPr>
        </p:nvSpPr>
        <p:spPr/>
        <p:txBody>
          <a:bodyPr/>
          <a:lstStyle/>
          <a:p>
            <a:r>
              <a:rPr lang="en-US" dirty="0"/>
              <a:t>Speed Improvements</a:t>
            </a:r>
          </a:p>
        </p:txBody>
      </p:sp>
      <p:sp>
        <p:nvSpPr>
          <p:cNvPr id="3" name="Content Placeholder 2">
            <a:extLst>
              <a:ext uri="{FF2B5EF4-FFF2-40B4-BE49-F238E27FC236}">
                <a16:creationId xmlns:a16="http://schemas.microsoft.com/office/drawing/2014/main" id="{F6CBEFCB-285E-8E4F-B3A2-366B2F52E4FE}"/>
              </a:ext>
            </a:extLst>
          </p:cNvPr>
          <p:cNvSpPr>
            <a:spLocks noGrp="1"/>
          </p:cNvSpPr>
          <p:nvPr>
            <p:ph idx="1"/>
          </p:nvPr>
        </p:nvSpPr>
        <p:spPr/>
        <p:txBody>
          <a:bodyPr/>
          <a:lstStyle/>
          <a:p>
            <a:r>
              <a:rPr lang="en-US" dirty="0"/>
              <a:t>Instead of assigning bins to particles at the start of every iteration, we do it on the fly as we calculate the positions of the particles after integration. </a:t>
            </a:r>
          </a:p>
          <a:p>
            <a:r>
              <a:rPr lang="en-US" b="1" dirty="0"/>
              <a:t>Vectorized Code</a:t>
            </a:r>
          </a:p>
          <a:p>
            <a:pPr lvl="1"/>
            <a:r>
              <a:rPr lang="en-US" dirty="0"/>
              <a:t>Rewrote all the functions to eliminate the use of for loops and instead used matrix multiplications to accomplish all the operations. </a:t>
            </a:r>
          </a:p>
          <a:p>
            <a:pPr lvl="1"/>
            <a:r>
              <a:rPr lang="en-US" dirty="0"/>
              <a:t>Drastically improved the time for computing the force on one particle due to all the other particles. 2x improvement in speed.</a:t>
            </a:r>
          </a:p>
        </p:txBody>
      </p:sp>
    </p:spTree>
    <p:extLst>
      <p:ext uri="{BB962C8B-B14F-4D97-AF65-F5344CB8AC3E}">
        <p14:creationId xmlns:p14="http://schemas.microsoft.com/office/powerpoint/2010/main" val="230437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D375-81C7-664D-B408-C4D28EA082AC}"/>
              </a:ext>
            </a:extLst>
          </p:cNvPr>
          <p:cNvSpPr>
            <a:spLocks noGrp="1"/>
          </p:cNvSpPr>
          <p:nvPr>
            <p:ph type="title"/>
          </p:nvPr>
        </p:nvSpPr>
        <p:spPr/>
        <p:txBody>
          <a:bodyPr/>
          <a:lstStyle/>
          <a:p>
            <a:r>
              <a:rPr lang="en-US" dirty="0"/>
              <a:t>Results</a:t>
            </a:r>
          </a:p>
        </p:txBody>
      </p:sp>
      <p:pic>
        <p:nvPicPr>
          <p:cNvPr id="4" name="Picture 3" descr="A close up of a colorful background&#10;&#10;Description automatically generated">
            <a:extLst>
              <a:ext uri="{FF2B5EF4-FFF2-40B4-BE49-F238E27FC236}">
                <a16:creationId xmlns:a16="http://schemas.microsoft.com/office/drawing/2014/main" id="{F2E6AB84-5B5F-F543-A2A2-18490C55DE88}"/>
              </a:ext>
            </a:extLst>
          </p:cNvPr>
          <p:cNvPicPr>
            <a:picLocks noChangeAspect="1"/>
          </p:cNvPicPr>
          <p:nvPr/>
        </p:nvPicPr>
        <p:blipFill>
          <a:blip r:embed="rId2"/>
          <a:stretch>
            <a:fillRect/>
          </a:stretch>
        </p:blipFill>
        <p:spPr>
          <a:xfrm>
            <a:off x="543455" y="1966688"/>
            <a:ext cx="3240270" cy="3408093"/>
          </a:xfrm>
          <a:prstGeom prst="rect">
            <a:avLst/>
          </a:prstGeom>
        </p:spPr>
      </p:pic>
      <p:sp>
        <p:nvSpPr>
          <p:cNvPr id="5" name="TextBox 4">
            <a:extLst>
              <a:ext uri="{FF2B5EF4-FFF2-40B4-BE49-F238E27FC236}">
                <a16:creationId xmlns:a16="http://schemas.microsoft.com/office/drawing/2014/main" id="{D3438E7A-2570-8945-B22C-8E1750894520}"/>
              </a:ext>
            </a:extLst>
          </p:cNvPr>
          <p:cNvSpPr txBox="1"/>
          <p:nvPr/>
        </p:nvSpPr>
        <p:spPr>
          <a:xfrm>
            <a:off x="1383361" y="5335708"/>
            <a:ext cx="1885356" cy="276999"/>
          </a:xfrm>
          <a:prstGeom prst="rect">
            <a:avLst/>
          </a:prstGeom>
          <a:noFill/>
        </p:spPr>
        <p:txBody>
          <a:bodyPr wrap="square" rtlCol="0">
            <a:spAutoFit/>
          </a:bodyPr>
          <a:lstStyle/>
          <a:p>
            <a:r>
              <a:rPr lang="en-US" sz="1200" dirty="0"/>
              <a:t>Constant anisotropy of 1</a:t>
            </a:r>
          </a:p>
        </p:txBody>
      </p:sp>
      <p:pic>
        <p:nvPicPr>
          <p:cNvPr id="6" name="Picture 5" descr="A close up of a colorful background&#10;&#10;Description automatically generated">
            <a:extLst>
              <a:ext uri="{FF2B5EF4-FFF2-40B4-BE49-F238E27FC236}">
                <a16:creationId xmlns:a16="http://schemas.microsoft.com/office/drawing/2014/main" id="{8E0DDB35-0373-E448-BC39-8B0A1659DAE4}"/>
              </a:ext>
            </a:extLst>
          </p:cNvPr>
          <p:cNvPicPr>
            <a:picLocks noChangeAspect="1"/>
          </p:cNvPicPr>
          <p:nvPr/>
        </p:nvPicPr>
        <p:blipFill>
          <a:blip r:embed="rId3"/>
          <a:stretch>
            <a:fillRect/>
          </a:stretch>
        </p:blipFill>
        <p:spPr>
          <a:xfrm>
            <a:off x="5157495" y="1927614"/>
            <a:ext cx="3240272" cy="3408094"/>
          </a:xfrm>
          <a:prstGeom prst="rect">
            <a:avLst/>
          </a:prstGeom>
        </p:spPr>
      </p:pic>
      <p:sp>
        <p:nvSpPr>
          <p:cNvPr id="7" name="Rectangle 6">
            <a:extLst>
              <a:ext uri="{FF2B5EF4-FFF2-40B4-BE49-F238E27FC236}">
                <a16:creationId xmlns:a16="http://schemas.microsoft.com/office/drawing/2014/main" id="{062EA61C-E972-E24A-9E77-E765C4DAE411}"/>
              </a:ext>
            </a:extLst>
          </p:cNvPr>
          <p:cNvSpPr/>
          <p:nvPr/>
        </p:nvSpPr>
        <p:spPr>
          <a:xfrm>
            <a:off x="6002373" y="5332921"/>
            <a:ext cx="1802096" cy="276999"/>
          </a:xfrm>
          <a:prstGeom prst="rect">
            <a:avLst/>
          </a:prstGeom>
        </p:spPr>
        <p:txBody>
          <a:bodyPr wrap="none">
            <a:spAutoFit/>
          </a:bodyPr>
          <a:lstStyle/>
          <a:p>
            <a:r>
              <a:rPr lang="en-US" sz="1200" dirty="0"/>
              <a:t>Band of anisotropy = 25</a:t>
            </a:r>
          </a:p>
        </p:txBody>
      </p:sp>
    </p:spTree>
    <p:extLst>
      <p:ext uri="{BB962C8B-B14F-4D97-AF65-F5344CB8AC3E}">
        <p14:creationId xmlns:p14="http://schemas.microsoft.com/office/powerpoint/2010/main" val="417382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7C6-5CBB-0744-ACAB-63E7B38BEE0E}"/>
              </a:ext>
            </a:extLst>
          </p:cNvPr>
          <p:cNvSpPr>
            <a:spLocks noGrp="1"/>
          </p:cNvSpPr>
          <p:nvPr>
            <p:ph type="title"/>
          </p:nvPr>
        </p:nvSpPr>
        <p:spPr/>
        <p:txBody>
          <a:bodyPr/>
          <a:lstStyle/>
          <a:p>
            <a:r>
              <a:rPr lang="en-US" dirty="0"/>
              <a:t>Results</a:t>
            </a:r>
          </a:p>
        </p:txBody>
      </p:sp>
      <p:pic>
        <p:nvPicPr>
          <p:cNvPr id="4" name="Picture 3" descr="A picture containing car, parked, side, colorful&#10;&#10;Description automatically generated">
            <a:extLst>
              <a:ext uri="{FF2B5EF4-FFF2-40B4-BE49-F238E27FC236}">
                <a16:creationId xmlns:a16="http://schemas.microsoft.com/office/drawing/2014/main" id="{9912DDFC-4BEF-DB41-B571-AA4100CD4A80}"/>
              </a:ext>
            </a:extLst>
          </p:cNvPr>
          <p:cNvPicPr>
            <a:picLocks noChangeAspect="1"/>
          </p:cNvPicPr>
          <p:nvPr/>
        </p:nvPicPr>
        <p:blipFill>
          <a:blip r:embed="rId2"/>
          <a:stretch>
            <a:fillRect/>
          </a:stretch>
        </p:blipFill>
        <p:spPr>
          <a:xfrm>
            <a:off x="3360797" y="1930400"/>
            <a:ext cx="3187700" cy="3352800"/>
          </a:xfrm>
          <a:prstGeom prst="rect">
            <a:avLst/>
          </a:prstGeom>
        </p:spPr>
      </p:pic>
      <p:sp>
        <p:nvSpPr>
          <p:cNvPr id="5" name="Rectangle 4">
            <a:extLst>
              <a:ext uri="{FF2B5EF4-FFF2-40B4-BE49-F238E27FC236}">
                <a16:creationId xmlns:a16="http://schemas.microsoft.com/office/drawing/2014/main" id="{D9EF82A9-A0BE-1147-9316-F8E774279BBF}"/>
              </a:ext>
            </a:extLst>
          </p:cNvPr>
          <p:cNvSpPr/>
          <p:nvPr/>
        </p:nvSpPr>
        <p:spPr>
          <a:xfrm>
            <a:off x="3709639" y="5283200"/>
            <a:ext cx="2727029" cy="276999"/>
          </a:xfrm>
          <a:prstGeom prst="rect">
            <a:avLst/>
          </a:prstGeom>
        </p:spPr>
        <p:txBody>
          <a:bodyPr wrap="none">
            <a:spAutoFit/>
          </a:bodyPr>
          <a:lstStyle/>
          <a:p>
            <a:r>
              <a:rPr lang="en-US" sz="1200" dirty="0"/>
              <a:t>Anisotropy = 25 on the bright regions</a:t>
            </a:r>
          </a:p>
        </p:txBody>
      </p:sp>
    </p:spTree>
    <p:extLst>
      <p:ext uri="{BB962C8B-B14F-4D97-AF65-F5344CB8AC3E}">
        <p14:creationId xmlns:p14="http://schemas.microsoft.com/office/powerpoint/2010/main" val="4421060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47</TotalTime>
  <Words>276</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Glyph Packing Visualization</vt:lpstr>
      <vt:lpstr>Improvements</vt:lpstr>
      <vt:lpstr>Speed Improvements</vt:lpstr>
      <vt:lpstr>Speed Improvements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Glyph Packing Visualization</dc:title>
  <dc:creator>Arunabh Ghosh</dc:creator>
  <cp:lastModifiedBy>Arunabh Ghosh</cp:lastModifiedBy>
  <cp:revision>5</cp:revision>
  <dcterms:created xsi:type="dcterms:W3CDTF">2020-07-22T17:02:56Z</dcterms:created>
  <dcterms:modified xsi:type="dcterms:W3CDTF">2020-07-22T17:50:47Z</dcterms:modified>
</cp:coreProperties>
</file>