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9" r:id="rId4"/>
    <p:sldId id="261" r:id="rId5"/>
    <p:sldId id="285" r:id="rId6"/>
    <p:sldId id="286" r:id="rId7"/>
    <p:sldId id="287" r:id="rId8"/>
    <p:sldId id="288" r:id="rId9"/>
    <p:sldId id="289" r:id="rId10"/>
    <p:sldId id="290" r:id="rId11"/>
    <p:sldId id="291" r:id="rId12"/>
    <p:sldId id="292" r:id="rId13"/>
    <p:sldId id="293" r:id="rId14"/>
    <p:sldId id="262" r:id="rId15"/>
    <p:sldId id="294" r:id="rId16"/>
    <p:sldId id="295" r:id="rId17"/>
    <p:sldId id="296" r:id="rId18"/>
    <p:sldId id="297" r:id="rId19"/>
    <p:sldId id="298" r:id="rId20"/>
    <p:sldId id="299" r:id="rId21"/>
    <p:sldId id="280"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Karl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B02756-5C99-4E5F-883F-533F0D2129BD}">
  <a:tblStyle styleId="{E6B02756-5C99-4E5F-883F-533F0D2129BD}"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7" d="100"/>
          <a:sy n="97" d="100"/>
        </p:scale>
        <p:origin x="5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0038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627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544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194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0924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2023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99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2090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29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5813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693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256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984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623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524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3265700"/>
            <a:ext cx="1906199" cy="10316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841000"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324030" y="2799318"/>
            <a:ext cx="4070847" cy="1181999"/>
          </a:xfrm>
          <a:prstGeom prst="rect">
            <a:avLst/>
          </a:prstGeom>
        </p:spPr>
        <p:txBody>
          <a:bodyPr lIns="91425" tIns="91425" rIns="91425" bIns="91425" anchor="b" anchorCtr="0">
            <a:noAutofit/>
          </a:bodyPr>
          <a:lstStyle/>
          <a:p>
            <a:r>
              <a:rPr lang="en" dirty="0" smtClean="0">
                <a:solidFill>
                  <a:srgbClr val="00BCD4"/>
                </a:solidFill>
              </a:rPr>
              <a:t>WEB SECURITY      SOLUTIONS</a:t>
            </a:r>
            <a:endParaRPr lang="en" dirty="0"/>
          </a:p>
        </p:txBody>
      </p:sp>
      <p:grpSp>
        <p:nvGrpSpPr>
          <p:cNvPr id="66" name="Shape 66"/>
          <p:cNvGrpSpPr/>
          <p:nvPr/>
        </p:nvGrpSpPr>
        <p:grpSpPr>
          <a:xfrm>
            <a:off x="742744" y="2072178"/>
            <a:ext cx="502625" cy="446586"/>
            <a:chOff x="5292575" y="3681900"/>
            <a:chExt cx="420150" cy="373275"/>
          </a:xfrm>
        </p:grpSpPr>
        <p:sp>
          <p:nvSpPr>
            <p:cNvPr id="67" name="Shape 6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65"/>
          <p:cNvSpPr txBox="1">
            <a:spLocks/>
          </p:cNvSpPr>
          <p:nvPr/>
        </p:nvSpPr>
        <p:spPr>
          <a:xfrm>
            <a:off x="2556898" y="3981317"/>
            <a:ext cx="4070847" cy="1181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36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3600" b="1">
                <a:solidFill>
                  <a:srgbClr val="999999"/>
                </a:solidFill>
                <a:latin typeface="Montserrat"/>
                <a:ea typeface="Montserrat"/>
                <a:cs typeface="Montserrat"/>
                <a:sym typeface="Montserrat"/>
              </a:defRPr>
            </a:lvl9pPr>
          </a:lstStyle>
          <a:p>
            <a:r>
              <a:rPr lang="en" dirty="0" smtClean="0"/>
              <a:t> </a:t>
            </a:r>
            <a:r>
              <a:rPr lang="en" sz="2400" dirty="0" smtClean="0">
                <a:solidFill>
                  <a:srgbClr val="FF0000"/>
                </a:solidFill>
              </a:rPr>
              <a:t>IWT PROJECT</a:t>
            </a:r>
            <a:endParaRPr lang="en" sz="24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FUNCTIONAL REQUIREMENTS</a:t>
            </a:r>
            <a:endParaRPr lang="en" dirty="0"/>
          </a:p>
        </p:txBody>
      </p:sp>
      <p:sp>
        <p:nvSpPr>
          <p:cNvPr id="111" name="Shape 111"/>
          <p:cNvSpPr txBox="1">
            <a:spLocks noGrp="1"/>
          </p:cNvSpPr>
          <p:nvPr>
            <p:ph type="body" idx="1"/>
          </p:nvPr>
        </p:nvSpPr>
        <p:spPr>
          <a:xfrm>
            <a:off x="827629" y="1108152"/>
            <a:ext cx="5593723" cy="3357995"/>
          </a:xfrm>
          <a:prstGeom prst="rect">
            <a:avLst/>
          </a:prstGeom>
        </p:spPr>
        <p:txBody>
          <a:bodyPr lIns="91425" tIns="91425" rIns="91425" bIns="91425" anchor="t" anchorCtr="0">
            <a:noAutofit/>
          </a:bodyPr>
          <a:lstStyle/>
          <a:p>
            <a:pPr algn="just"/>
            <a:r>
              <a:rPr lang="en-IN" sz="1400" b="1" dirty="0"/>
              <a:t>Simple Attacks :-</a:t>
            </a:r>
          </a:p>
          <a:p>
            <a:pPr algn="just">
              <a:buNone/>
            </a:pPr>
            <a:r>
              <a:rPr lang="en-US" sz="1400" dirty="0"/>
              <a:t>This module describes few of the most prevalent security attacks occurring over a </a:t>
            </a:r>
            <a:r>
              <a:rPr lang="en-US" sz="1400" dirty="0" smtClean="0"/>
              <a:t>network. Attacks </a:t>
            </a:r>
            <a:r>
              <a:rPr lang="en-US" sz="1400" dirty="0"/>
              <a:t>mentioned here includes Denial of service, distributed </a:t>
            </a:r>
            <a:r>
              <a:rPr lang="en-US" sz="1400" dirty="0" smtClean="0"/>
              <a:t>Denial </a:t>
            </a:r>
            <a:r>
              <a:rPr lang="en-US" sz="1400" dirty="0"/>
              <a:t>of service, flooding etc</a:t>
            </a:r>
            <a:r>
              <a:rPr lang="en-US" sz="1400" dirty="0" smtClean="0"/>
              <a:t>.</a:t>
            </a:r>
          </a:p>
          <a:p>
            <a:pPr algn="just">
              <a:buNone/>
            </a:pPr>
            <a:endParaRPr lang="en-US" sz="1400" dirty="0"/>
          </a:p>
          <a:p>
            <a:pPr algn="just"/>
            <a:r>
              <a:rPr lang="en-IN" sz="1400" b="1" dirty="0" smtClean="0"/>
              <a:t>Steganography:-</a:t>
            </a:r>
            <a:endParaRPr lang="en-IN" sz="1400" b="1" dirty="0"/>
          </a:p>
          <a:p>
            <a:pPr algn="just">
              <a:buNone/>
            </a:pPr>
            <a:r>
              <a:rPr lang="en-US" sz="1400" dirty="0"/>
              <a:t>Steganography is the practice of concealing a file, message, image, or video within </a:t>
            </a:r>
            <a:r>
              <a:rPr lang="en-US" sz="1400" dirty="0" smtClean="0"/>
              <a:t>another</a:t>
            </a:r>
            <a:r>
              <a:rPr lang="en-US" sz="1400" dirty="0"/>
              <a:t> </a:t>
            </a:r>
            <a:r>
              <a:rPr lang="en-IN" sz="1400" dirty="0" smtClean="0"/>
              <a:t>file</a:t>
            </a:r>
            <a:r>
              <a:rPr lang="en-IN" sz="1400" dirty="0"/>
              <a:t>, message, image, or video.</a:t>
            </a:r>
          </a:p>
          <a:p>
            <a:pPr algn="just">
              <a:buNone/>
            </a:pPr>
            <a:r>
              <a:rPr lang="en-US" sz="1400" dirty="0"/>
              <a:t>The advantage of steganography over cryptography alone is that the intended </a:t>
            </a:r>
            <a:r>
              <a:rPr lang="en-US" sz="1400" dirty="0" smtClean="0"/>
              <a:t>secret message </a:t>
            </a:r>
            <a:r>
              <a:rPr lang="en-US" sz="1400" dirty="0"/>
              <a:t>does not attract attention to itself as an object of scrutiny. Plainly visible </a:t>
            </a:r>
            <a:r>
              <a:rPr lang="en-US" sz="1400" dirty="0" smtClean="0"/>
              <a:t>encrypted messages—no </a:t>
            </a:r>
            <a:r>
              <a:rPr lang="en-US" sz="1400" dirty="0"/>
              <a:t>matter how unbreakable—arouse interest, and may in themselves </a:t>
            </a:r>
            <a:r>
              <a:rPr lang="en-US" sz="1400" dirty="0" smtClean="0"/>
              <a:t>be incriminating </a:t>
            </a:r>
            <a:r>
              <a:rPr lang="en-US" sz="1400" dirty="0"/>
              <a:t>in countries where encryption is illegal.</a:t>
            </a:r>
            <a:endParaRPr lang="en" sz="1400"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8022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FUNCTIONAL REQUIREMENTS</a:t>
            </a:r>
            <a:endParaRPr lang="en" dirty="0"/>
          </a:p>
        </p:txBody>
      </p:sp>
      <p:sp>
        <p:nvSpPr>
          <p:cNvPr id="111" name="Shape 111"/>
          <p:cNvSpPr txBox="1">
            <a:spLocks noGrp="1"/>
          </p:cNvSpPr>
          <p:nvPr>
            <p:ph type="body" idx="1"/>
          </p:nvPr>
        </p:nvSpPr>
        <p:spPr>
          <a:xfrm>
            <a:off x="827629" y="968849"/>
            <a:ext cx="5593723" cy="3357995"/>
          </a:xfrm>
          <a:prstGeom prst="rect">
            <a:avLst/>
          </a:prstGeom>
        </p:spPr>
        <p:txBody>
          <a:bodyPr lIns="91425" tIns="91425" rIns="91425" bIns="91425" anchor="t" anchorCtr="0">
            <a:noAutofit/>
          </a:bodyPr>
          <a:lstStyle/>
          <a:p>
            <a:pPr algn="just"/>
            <a:r>
              <a:rPr lang="en-IN" sz="1400" b="1" dirty="0" smtClean="0"/>
              <a:t>Recaptcha </a:t>
            </a:r>
            <a:r>
              <a:rPr lang="en-IN" sz="1400" b="1" dirty="0"/>
              <a:t>:</a:t>
            </a:r>
          </a:p>
          <a:p>
            <a:pPr algn="just">
              <a:buNone/>
            </a:pPr>
            <a:r>
              <a:rPr lang="en-US" sz="1400" dirty="0"/>
              <a:t>reCAPTCHA is a CAPTCHA -like system designed to establish that a computer user </a:t>
            </a:r>
            <a:r>
              <a:rPr lang="en-US" sz="1400" dirty="0" smtClean="0"/>
              <a:t>is human </a:t>
            </a:r>
            <a:r>
              <a:rPr lang="en-US" sz="1400" dirty="0"/>
              <a:t>(normally in order to protect websites from bots ) and, at the same time, assist in </a:t>
            </a:r>
            <a:r>
              <a:rPr lang="en-US" sz="1400" dirty="0" smtClean="0"/>
              <a:t>the digitization </a:t>
            </a:r>
            <a:r>
              <a:rPr lang="en-US" sz="1400" dirty="0"/>
              <a:t>of books. The reCAPTCHA service supplies subscribing websites with images </a:t>
            </a:r>
            <a:r>
              <a:rPr lang="en-US" sz="1400" dirty="0" smtClean="0"/>
              <a:t>of words </a:t>
            </a:r>
            <a:r>
              <a:rPr lang="en-US" sz="1400" dirty="0"/>
              <a:t>that are hard to read for optical character recognition (OCR) </a:t>
            </a:r>
            <a:r>
              <a:rPr lang="en-US" sz="1400" dirty="0" smtClean="0"/>
              <a:t>software. The </a:t>
            </a:r>
            <a:r>
              <a:rPr lang="en-US" sz="1400" dirty="0"/>
              <a:t>reCAPTCHA tests are displayed from the central site of the reCAPTCHA project, which</a:t>
            </a:r>
          </a:p>
          <a:p>
            <a:pPr algn="just">
              <a:buNone/>
            </a:pPr>
            <a:r>
              <a:rPr lang="en-US" sz="1400" dirty="0"/>
              <a:t>supplies the words to be deciphered. This is done through a JavaScript API with the </a:t>
            </a:r>
            <a:r>
              <a:rPr lang="en-US" sz="1400" dirty="0" smtClean="0"/>
              <a:t>server making </a:t>
            </a:r>
            <a:r>
              <a:rPr lang="en-US" sz="1400" dirty="0"/>
              <a:t>a callback to reCAPTCHA after the request has been submitted. </a:t>
            </a:r>
            <a:endParaRPr lang="en-US" sz="1400" dirty="0" smtClean="0"/>
          </a:p>
          <a:p>
            <a:pPr algn="just">
              <a:buNone/>
            </a:pPr>
            <a:endParaRPr lang="en-US" sz="1400" dirty="0"/>
          </a:p>
          <a:p>
            <a:pPr algn="just"/>
            <a:r>
              <a:rPr lang="en-IN" sz="1400" b="1" dirty="0"/>
              <a:t>Encryption :</a:t>
            </a:r>
          </a:p>
          <a:p>
            <a:pPr algn="just">
              <a:buNone/>
            </a:pPr>
            <a:r>
              <a:rPr lang="en-US" sz="1400" dirty="0"/>
              <a:t>Encryption is the process of encoding messages or information in such a way that </a:t>
            </a:r>
            <a:r>
              <a:rPr lang="en-US" sz="1400" dirty="0" smtClean="0"/>
              <a:t>only authorized </a:t>
            </a:r>
            <a:r>
              <a:rPr lang="en-US" sz="1400" dirty="0"/>
              <a:t>parties can access it. Encryption does not of itself prevent interference, </a:t>
            </a:r>
            <a:r>
              <a:rPr lang="en-US" sz="1400" dirty="0" smtClean="0"/>
              <a:t>but denies </a:t>
            </a:r>
            <a:r>
              <a:rPr lang="en-US" sz="1400" dirty="0"/>
              <a:t>the intelligible content to a would-be interceptor. </a:t>
            </a:r>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78100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8" y="541263"/>
            <a:ext cx="5774797"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NON-FUNCTIONAL REQUIREMENTS</a:t>
            </a:r>
            <a:endParaRPr lang="en" dirty="0"/>
          </a:p>
        </p:txBody>
      </p:sp>
      <p:sp>
        <p:nvSpPr>
          <p:cNvPr id="111" name="Shape 111"/>
          <p:cNvSpPr txBox="1">
            <a:spLocks noGrp="1"/>
          </p:cNvSpPr>
          <p:nvPr>
            <p:ph type="body" idx="1"/>
          </p:nvPr>
        </p:nvSpPr>
        <p:spPr>
          <a:xfrm>
            <a:off x="827629" y="968849"/>
            <a:ext cx="5593723" cy="3357995"/>
          </a:xfrm>
          <a:prstGeom prst="rect">
            <a:avLst/>
          </a:prstGeom>
        </p:spPr>
        <p:txBody>
          <a:bodyPr lIns="91425" tIns="91425" rIns="91425" bIns="91425" anchor="t" anchorCtr="0">
            <a:noAutofit/>
          </a:bodyPr>
          <a:lstStyle/>
          <a:p>
            <a:pPr algn="just"/>
            <a:r>
              <a:rPr lang="en-IN" sz="1400" b="1" dirty="0" smtClean="0"/>
              <a:t> </a:t>
            </a:r>
            <a:r>
              <a:rPr lang="en-IN" sz="1400" b="1" dirty="0"/>
              <a:t>Performance requirement :-</a:t>
            </a:r>
          </a:p>
          <a:p>
            <a:pPr algn="just">
              <a:buNone/>
            </a:pPr>
            <a:r>
              <a:rPr lang="en-US" sz="1400" dirty="0"/>
              <a:t>The system can provide ease both at admin level or local level</a:t>
            </a:r>
          </a:p>
          <a:p>
            <a:pPr algn="just">
              <a:buNone/>
            </a:pPr>
            <a:r>
              <a:rPr lang="en-US" sz="1400" dirty="0"/>
              <a:t>and focus on program logic so that the task is done in systematic, efficient and </a:t>
            </a:r>
            <a:r>
              <a:rPr lang="en-US" sz="1400" dirty="0" smtClean="0"/>
              <a:t>in </a:t>
            </a:r>
            <a:r>
              <a:rPr lang="en-IN" sz="1400" dirty="0" smtClean="0"/>
              <a:t>quantifiable </a:t>
            </a:r>
            <a:r>
              <a:rPr lang="en-IN" sz="1400" dirty="0"/>
              <a:t>approach</a:t>
            </a:r>
            <a:r>
              <a:rPr lang="en-IN" sz="1400" dirty="0" smtClean="0"/>
              <a:t>.</a:t>
            </a:r>
          </a:p>
          <a:p>
            <a:pPr algn="just">
              <a:buNone/>
            </a:pPr>
            <a:endParaRPr lang="en-IN" sz="1400" dirty="0"/>
          </a:p>
          <a:p>
            <a:pPr algn="just"/>
            <a:r>
              <a:rPr lang="en-IN" sz="1400" b="1" dirty="0" smtClean="0"/>
              <a:t> </a:t>
            </a:r>
            <a:r>
              <a:rPr lang="en-IN" sz="1400" b="1" dirty="0"/>
              <a:t>Availability :-</a:t>
            </a:r>
          </a:p>
          <a:p>
            <a:pPr algn="just">
              <a:buNone/>
            </a:pPr>
            <a:r>
              <a:rPr lang="en-US" sz="1400" dirty="0"/>
              <a:t>The system should be available at all times, meaning the user can access it using a </a:t>
            </a:r>
            <a:r>
              <a:rPr lang="en-US" sz="1400" dirty="0" smtClean="0"/>
              <a:t>web browser</a:t>
            </a:r>
            <a:r>
              <a:rPr lang="en-US" sz="1400" dirty="0"/>
              <a:t>, only restricted by the down time of the server on which the system runs. </a:t>
            </a:r>
            <a:r>
              <a:rPr lang="en-US" sz="1400" dirty="0" smtClean="0"/>
              <a:t>A customer </a:t>
            </a:r>
            <a:r>
              <a:rPr lang="en-US" sz="1400" dirty="0"/>
              <a:t>friendly system which is in access of people around the world should work 24</a:t>
            </a:r>
          </a:p>
          <a:p>
            <a:pPr algn="just">
              <a:buNone/>
            </a:pPr>
            <a:r>
              <a:rPr lang="en-US" sz="1400" dirty="0"/>
              <a:t>hours. In case of a of a hardware failure or database corruption, a replacement page will </a:t>
            </a:r>
            <a:r>
              <a:rPr lang="en-US" sz="1400" dirty="0" smtClean="0"/>
              <a:t>be shown.</a:t>
            </a:r>
          </a:p>
          <a:p>
            <a:pPr algn="just">
              <a:buNone/>
            </a:pPr>
            <a:endParaRPr lang="en-US" sz="1400" dirty="0"/>
          </a:p>
          <a:p>
            <a:pPr algn="just"/>
            <a:r>
              <a:rPr lang="en-IN" sz="1400" b="1" dirty="0" smtClean="0"/>
              <a:t> </a:t>
            </a:r>
            <a:r>
              <a:rPr lang="en-IN" sz="1400" b="1" dirty="0"/>
              <a:t>Security Requirement :-</a:t>
            </a:r>
          </a:p>
          <a:p>
            <a:pPr algn="just">
              <a:buNone/>
            </a:pPr>
            <a:r>
              <a:rPr lang="en-US" sz="1400" dirty="0"/>
              <a:t>The system use SSL (secured socket layer) in all transactions that include any </a:t>
            </a:r>
            <a:r>
              <a:rPr lang="en-US" sz="1400" dirty="0" smtClean="0"/>
              <a:t>confidential customer </a:t>
            </a:r>
            <a:r>
              <a:rPr lang="en-US" sz="1400" dirty="0"/>
              <a:t>information. The system must automatically log out all customers after a period </a:t>
            </a:r>
            <a:r>
              <a:rPr lang="en-US" sz="1400" dirty="0" smtClean="0"/>
              <a:t>of inactivity</a:t>
            </a:r>
            <a:endParaRPr lang="en-US" sz="1400"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231241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8" y="541263"/>
            <a:ext cx="5774797"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NON-FUNCTIONAL REQUIREMENTS</a:t>
            </a:r>
            <a:endParaRPr lang="en" dirty="0"/>
          </a:p>
        </p:txBody>
      </p:sp>
      <p:sp>
        <p:nvSpPr>
          <p:cNvPr id="111" name="Shape 111"/>
          <p:cNvSpPr txBox="1">
            <a:spLocks noGrp="1"/>
          </p:cNvSpPr>
          <p:nvPr>
            <p:ph type="body" idx="1"/>
          </p:nvPr>
        </p:nvSpPr>
        <p:spPr>
          <a:xfrm>
            <a:off x="827629" y="968849"/>
            <a:ext cx="5593723" cy="3357995"/>
          </a:xfrm>
          <a:prstGeom prst="rect">
            <a:avLst/>
          </a:prstGeom>
        </p:spPr>
        <p:txBody>
          <a:bodyPr lIns="91425" tIns="91425" rIns="91425" bIns="91425" anchor="t" anchorCtr="0">
            <a:noAutofit/>
          </a:bodyPr>
          <a:lstStyle/>
          <a:p>
            <a:pPr algn="just"/>
            <a:r>
              <a:rPr lang="en-IN" sz="1400" dirty="0" smtClean="0"/>
              <a:t> </a:t>
            </a:r>
            <a:r>
              <a:rPr lang="en-IN" sz="1400" b="1" dirty="0"/>
              <a:t>Maintainability:</a:t>
            </a:r>
          </a:p>
          <a:p>
            <a:pPr algn="just">
              <a:buNone/>
            </a:pPr>
            <a:r>
              <a:rPr lang="en-US" sz="1400" dirty="0"/>
              <a:t>A commercial database is used for maintaining the database and the application </a:t>
            </a:r>
            <a:r>
              <a:rPr lang="en-US" sz="1400" dirty="0" smtClean="0"/>
              <a:t>server takes </a:t>
            </a:r>
            <a:r>
              <a:rPr lang="en-US" sz="1400" dirty="0"/>
              <a:t>care of the site. In case of a failure, a re-initialization of the project will be done. </a:t>
            </a:r>
            <a:r>
              <a:rPr lang="en-US" sz="1400" dirty="0" smtClean="0"/>
              <a:t>Also the </a:t>
            </a:r>
            <a:r>
              <a:rPr lang="en-US" sz="1400" dirty="0"/>
              <a:t>software design is being done with modularity in mind so that maintainability can be </a:t>
            </a:r>
            <a:r>
              <a:rPr lang="en-US" sz="1400" dirty="0" smtClean="0"/>
              <a:t>done </a:t>
            </a:r>
            <a:r>
              <a:rPr lang="en-IN" sz="1400" dirty="0" smtClean="0"/>
              <a:t>efficiently.</a:t>
            </a:r>
          </a:p>
          <a:p>
            <a:pPr algn="just">
              <a:buNone/>
            </a:pPr>
            <a:endParaRPr lang="en-IN" sz="1400" dirty="0"/>
          </a:p>
          <a:p>
            <a:pPr algn="just"/>
            <a:r>
              <a:rPr lang="en-IN" sz="1400" dirty="0" smtClean="0"/>
              <a:t> </a:t>
            </a:r>
            <a:r>
              <a:rPr lang="en-IN" sz="1400" b="1" dirty="0"/>
              <a:t>Portability:</a:t>
            </a:r>
          </a:p>
          <a:p>
            <a:pPr algn="just">
              <a:buNone/>
            </a:pPr>
            <a:r>
              <a:rPr lang="en-US" sz="1400" dirty="0"/>
              <a:t>The system is developed for secured purpose, so it is can’t be portable</a:t>
            </a:r>
            <a:r>
              <a:rPr lang="en-US" sz="1400" dirty="0" smtClean="0"/>
              <a:t>.</a:t>
            </a:r>
          </a:p>
          <a:p>
            <a:pPr algn="just">
              <a:buNone/>
            </a:pPr>
            <a:endParaRPr lang="en-US" sz="1400" dirty="0"/>
          </a:p>
          <a:p>
            <a:pPr algn="just"/>
            <a:r>
              <a:rPr lang="en-IN" sz="1400" b="1" dirty="0" smtClean="0"/>
              <a:t>Reliability </a:t>
            </a:r>
            <a:r>
              <a:rPr lang="en-IN" sz="1400" b="1" dirty="0"/>
              <a:t>:-</a:t>
            </a:r>
          </a:p>
          <a:p>
            <a:pPr algn="just">
              <a:buNone/>
            </a:pPr>
            <a:r>
              <a:rPr lang="en-US" sz="1400" dirty="0"/>
              <a:t>The reliability of the overall project depends on the reliability of the separate </a:t>
            </a:r>
            <a:r>
              <a:rPr lang="en-US" sz="1400" dirty="0" smtClean="0"/>
              <a:t>components. The </a:t>
            </a:r>
            <a:r>
              <a:rPr lang="en-US" sz="1400" dirty="0"/>
              <a:t>main pillar of reliability of the system is the backup of the database which </a:t>
            </a:r>
            <a:r>
              <a:rPr lang="en-US" sz="1400" dirty="0" smtClean="0"/>
              <a:t>is continuously </a:t>
            </a:r>
            <a:r>
              <a:rPr lang="en-US" sz="1400" dirty="0"/>
              <a:t>maintained and updated to reflect the most recent </a:t>
            </a:r>
            <a:r>
              <a:rPr lang="en-US" sz="1400" dirty="0" smtClean="0"/>
              <a:t>changes</a:t>
            </a:r>
            <a:endParaRPr lang="en-US" sz="1400"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49898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ctrTitle" idx="4294967295"/>
          </p:nvPr>
        </p:nvSpPr>
        <p:spPr>
          <a:xfrm>
            <a:off x="669098" y="2650150"/>
            <a:ext cx="6209684" cy="1159799"/>
          </a:xfrm>
          <a:prstGeom prst="rect">
            <a:avLst/>
          </a:prstGeom>
        </p:spPr>
        <p:txBody>
          <a:bodyPr lIns="91425" tIns="91425" rIns="91425" bIns="91425" anchor="b" anchorCtr="0">
            <a:noAutofit/>
          </a:bodyPr>
          <a:lstStyle/>
          <a:p>
            <a:pPr lvl="0" rtl="0">
              <a:spcBef>
                <a:spcPts val="0"/>
              </a:spcBef>
              <a:buNone/>
            </a:pPr>
            <a:r>
              <a:rPr lang="en" sz="4000" dirty="0" smtClean="0">
                <a:solidFill>
                  <a:srgbClr val="F44336"/>
                </a:solidFill>
              </a:rPr>
              <a:t>SCREENSHOTS</a:t>
            </a:r>
            <a:endParaRPr lang="en" sz="4000" dirty="0">
              <a:solidFill>
                <a:srgbClr val="F44336"/>
              </a:solidFill>
            </a:endParaRPr>
          </a:p>
        </p:txBody>
      </p:sp>
      <p:sp>
        <p:nvSpPr>
          <p:cNvPr id="124" name="Shape 124"/>
          <p:cNvSpPr txBox="1">
            <a:spLocks noGrp="1"/>
          </p:cNvSpPr>
          <p:nvPr>
            <p:ph type="subTitle" idx="4294967295"/>
          </p:nvPr>
        </p:nvSpPr>
        <p:spPr>
          <a:xfrm>
            <a:off x="685800" y="3716354"/>
            <a:ext cx="5251499" cy="784799"/>
          </a:xfrm>
          <a:prstGeom prst="rect">
            <a:avLst/>
          </a:prstGeom>
        </p:spPr>
        <p:txBody>
          <a:bodyPr lIns="91425" tIns="91425" rIns="91425" bIns="91425" anchor="t" anchorCtr="0">
            <a:noAutofit/>
          </a:bodyPr>
          <a:lstStyle/>
          <a:p>
            <a:pPr lvl="0">
              <a:spcBef>
                <a:spcPts val="0"/>
              </a:spcBef>
              <a:buNone/>
            </a:pPr>
            <a:r>
              <a:rPr lang="en" dirty="0"/>
              <a:t>A </a:t>
            </a:r>
            <a:r>
              <a:rPr lang="en" dirty="0">
                <a:solidFill>
                  <a:schemeClr val="tx1"/>
                </a:solidFill>
              </a:rPr>
              <a:t>PICTURE</a:t>
            </a:r>
            <a:r>
              <a:rPr lang="en" dirty="0"/>
              <a:t> IS WORTH A THOUSAND WORDS</a:t>
            </a:r>
          </a:p>
        </p:txBody>
      </p:sp>
      <p:grpSp>
        <p:nvGrpSpPr>
          <p:cNvPr id="13" name="Shape 163"/>
          <p:cNvGrpSpPr/>
          <p:nvPr/>
        </p:nvGrpSpPr>
        <p:grpSpPr>
          <a:xfrm>
            <a:off x="848313" y="2140528"/>
            <a:ext cx="741495" cy="698500"/>
            <a:chOff x="1929775" y="320925"/>
            <a:chExt cx="423800" cy="372650"/>
          </a:xfrm>
        </p:grpSpPr>
        <p:sp>
          <p:nvSpPr>
            <p:cNvPr id="14" name="Shape 164"/>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65"/>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6"/>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67"/>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68"/>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HOME PAGE</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a:blip r:embed="rId3"/>
          <a:stretch>
            <a:fillRect/>
          </a:stretch>
        </p:blipFill>
        <p:spPr>
          <a:xfrm>
            <a:off x="429455" y="1313843"/>
            <a:ext cx="6535789" cy="3216593"/>
          </a:xfrm>
          <a:prstGeom prst="rect">
            <a:avLst/>
          </a:prstGeom>
        </p:spPr>
      </p:pic>
    </p:spTree>
    <p:extLst>
      <p:ext uri="{BB962C8B-B14F-4D97-AF65-F5344CB8AC3E}">
        <p14:creationId xmlns:p14="http://schemas.microsoft.com/office/powerpoint/2010/main" val="2410193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HOME PAGE</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49" y="1309255"/>
            <a:ext cx="6361958" cy="3834245"/>
          </a:xfrm>
          <a:prstGeom prst="rect">
            <a:avLst/>
          </a:prstGeom>
        </p:spPr>
      </p:pic>
    </p:spTree>
    <p:extLst>
      <p:ext uri="{BB962C8B-B14F-4D97-AF65-F5344CB8AC3E}">
        <p14:creationId xmlns:p14="http://schemas.microsoft.com/office/powerpoint/2010/main" val="3932785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ARTICLES</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28" y="1106752"/>
            <a:ext cx="6034631" cy="3651304"/>
          </a:xfrm>
          <a:prstGeom prst="rect">
            <a:avLst/>
          </a:prstGeom>
        </p:spPr>
      </p:pic>
    </p:spTree>
    <p:extLst>
      <p:ext uri="{BB962C8B-B14F-4D97-AF65-F5344CB8AC3E}">
        <p14:creationId xmlns:p14="http://schemas.microsoft.com/office/powerpoint/2010/main" val="1416634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LOGIN</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76" y="1110798"/>
            <a:ext cx="3069005" cy="4032702"/>
          </a:xfrm>
          <a:prstGeom prst="rect">
            <a:avLst/>
          </a:prstGeom>
        </p:spPr>
      </p:pic>
    </p:spTree>
    <p:extLst>
      <p:ext uri="{BB962C8B-B14F-4D97-AF65-F5344CB8AC3E}">
        <p14:creationId xmlns:p14="http://schemas.microsoft.com/office/powerpoint/2010/main" val="2256176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ENCRYPTION</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571" y="1122218"/>
            <a:ext cx="5352018" cy="3459910"/>
          </a:xfrm>
          <a:prstGeom prst="rect">
            <a:avLst/>
          </a:prstGeom>
        </p:spPr>
      </p:pic>
    </p:spTree>
    <p:extLst>
      <p:ext uri="{BB962C8B-B14F-4D97-AF65-F5344CB8AC3E}">
        <p14:creationId xmlns:p14="http://schemas.microsoft.com/office/powerpoint/2010/main" val="2524926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665300"/>
            <a:ext cx="4801499" cy="409500"/>
          </a:xfrm>
          <a:prstGeom prst="rect">
            <a:avLst/>
          </a:prstGeom>
        </p:spPr>
        <p:txBody>
          <a:bodyPr lIns="91425" tIns="91425" rIns="91425" bIns="91425" anchor="b" anchorCtr="0">
            <a:noAutofit/>
          </a:bodyPr>
          <a:lstStyle/>
          <a:p>
            <a:pPr lvl="0" rtl="0">
              <a:spcBef>
                <a:spcPts val="0"/>
              </a:spcBef>
              <a:buNone/>
            </a:pPr>
            <a:r>
              <a:rPr lang="en" dirty="0" smtClean="0"/>
              <a:t>GROUP DETAILS</a:t>
            </a:r>
            <a:endParaRPr lang="en" sz="2400" dirty="0">
              <a:solidFill>
                <a:srgbClr val="CDDC39"/>
              </a:solidFill>
            </a:endParaRPr>
          </a:p>
        </p:txBody>
      </p:sp>
      <p:sp>
        <p:nvSpPr>
          <p:cNvPr id="80" name="Shape 80"/>
          <p:cNvSpPr txBox="1"/>
          <p:nvPr/>
        </p:nvSpPr>
        <p:spPr>
          <a:xfrm>
            <a:off x="840999" y="1882949"/>
            <a:ext cx="6671627" cy="2543577"/>
          </a:xfrm>
          <a:prstGeom prst="rect">
            <a:avLst/>
          </a:prstGeom>
          <a:noFill/>
          <a:ln>
            <a:noFill/>
          </a:ln>
        </p:spPr>
        <p:txBody>
          <a:bodyPr lIns="91425" tIns="91425" rIns="91425" bIns="91425" anchor="t" anchorCtr="0">
            <a:noAutofit/>
          </a:bodyPr>
          <a:lstStyle/>
          <a:p>
            <a:pPr lvl="0" rtl="0">
              <a:spcBef>
                <a:spcPts val="600"/>
              </a:spcBef>
              <a:buNone/>
            </a:pPr>
            <a:r>
              <a:rPr lang="en" sz="2000" b="1" dirty="0" smtClean="0">
                <a:solidFill>
                  <a:srgbClr val="666666"/>
                </a:solidFill>
                <a:latin typeface="Karla"/>
                <a:ea typeface="Karla"/>
                <a:cs typeface="Karla"/>
                <a:sym typeface="Karla"/>
              </a:rPr>
              <a:t>MEMBERS :</a:t>
            </a:r>
          </a:p>
          <a:p>
            <a:pPr lvl="0" rtl="0">
              <a:spcBef>
                <a:spcPts val="600"/>
              </a:spcBef>
              <a:buNone/>
            </a:pPr>
            <a:endParaRPr lang="en" sz="1600" b="1" dirty="0">
              <a:solidFill>
                <a:srgbClr val="666666"/>
              </a:solidFill>
              <a:latin typeface="Karla"/>
              <a:ea typeface="Karla"/>
              <a:cs typeface="Karla"/>
              <a:sym typeface="Karla"/>
            </a:endParaRPr>
          </a:p>
          <a:p>
            <a:pPr lvl="0" rtl="0">
              <a:spcBef>
                <a:spcPts val="600"/>
              </a:spcBef>
              <a:buNone/>
            </a:pPr>
            <a:r>
              <a:rPr lang="en" sz="1600" b="1" dirty="0" smtClean="0">
                <a:solidFill>
                  <a:srgbClr val="666666"/>
                </a:solidFill>
                <a:latin typeface="Karla"/>
                <a:ea typeface="Karla"/>
                <a:cs typeface="Karla"/>
                <a:sym typeface="Karla"/>
              </a:rPr>
              <a:t>ABHISHEK CHELAWAT      		   0801CS141004</a:t>
            </a:r>
          </a:p>
          <a:p>
            <a:pPr lvl="0" rtl="0">
              <a:spcBef>
                <a:spcPts val="600"/>
              </a:spcBef>
              <a:buNone/>
            </a:pPr>
            <a:endParaRPr lang="en" sz="1600" b="1" dirty="0">
              <a:solidFill>
                <a:srgbClr val="666666"/>
              </a:solidFill>
              <a:latin typeface="Karla"/>
              <a:ea typeface="Karla"/>
              <a:cs typeface="Karla"/>
              <a:sym typeface="Karla"/>
            </a:endParaRPr>
          </a:p>
          <a:p>
            <a:pPr lvl="0" rtl="0">
              <a:spcBef>
                <a:spcPts val="600"/>
              </a:spcBef>
              <a:buNone/>
            </a:pPr>
            <a:r>
              <a:rPr lang="en" sz="1600" b="1" dirty="0" smtClean="0">
                <a:solidFill>
                  <a:srgbClr val="666666"/>
                </a:solidFill>
                <a:latin typeface="Karla"/>
                <a:ea typeface="Karla"/>
                <a:cs typeface="Karla"/>
                <a:sym typeface="Karla"/>
              </a:rPr>
              <a:t>ANUJ BHAI MEHTA			   0801CS141013	</a:t>
            </a:r>
          </a:p>
          <a:p>
            <a:pPr lvl="0" rtl="0">
              <a:spcBef>
                <a:spcPts val="600"/>
              </a:spcBef>
              <a:buNone/>
            </a:pPr>
            <a:endParaRPr lang="en" sz="1600" b="1" dirty="0">
              <a:solidFill>
                <a:srgbClr val="666666"/>
              </a:solidFill>
              <a:latin typeface="Karla"/>
              <a:ea typeface="Karla"/>
              <a:cs typeface="Karla"/>
              <a:sym typeface="Karla"/>
            </a:endParaRPr>
          </a:p>
          <a:p>
            <a:pPr lvl="0" rtl="0">
              <a:spcBef>
                <a:spcPts val="600"/>
              </a:spcBef>
              <a:buNone/>
            </a:pPr>
            <a:r>
              <a:rPr lang="en" sz="1600" b="1" dirty="0" smtClean="0">
                <a:solidFill>
                  <a:srgbClr val="666666"/>
                </a:solidFill>
                <a:latin typeface="Karla"/>
                <a:ea typeface="Karla"/>
                <a:cs typeface="Karla"/>
                <a:sym typeface="Karla"/>
              </a:rPr>
              <a:t>ANUJ DUBEY	  		   0801CS141014</a:t>
            </a:r>
            <a:endParaRPr lang="en" sz="1600" b="1" dirty="0">
              <a:solidFill>
                <a:srgbClr val="666666"/>
              </a:solidFill>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RECAPTCHA</a:t>
            </a:r>
            <a:endParaRPr lang="en"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563" y="992165"/>
            <a:ext cx="3242427" cy="3990054"/>
          </a:xfrm>
          <a:prstGeom prst="rect">
            <a:avLst/>
          </a:prstGeom>
        </p:spPr>
      </p:pic>
    </p:spTree>
    <p:extLst>
      <p:ext uri="{BB962C8B-B14F-4D97-AF65-F5344CB8AC3E}">
        <p14:creationId xmlns:p14="http://schemas.microsoft.com/office/powerpoint/2010/main" val="2042154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0" y="1964350"/>
            <a:ext cx="4531499" cy="1159799"/>
          </a:xfrm>
          <a:prstGeom prst="rect">
            <a:avLst/>
          </a:prstGeom>
        </p:spPr>
        <p:txBody>
          <a:bodyPr lIns="91425" tIns="91425" rIns="91425" bIns="91425" anchor="b" anchorCtr="0">
            <a:noAutofit/>
          </a:bodyPr>
          <a:lstStyle/>
          <a:p>
            <a:pPr lvl="0" rtl="0">
              <a:spcBef>
                <a:spcPts val="0"/>
              </a:spcBef>
              <a:buNone/>
            </a:pPr>
            <a:r>
              <a:rPr lang="en" sz="3600" dirty="0">
                <a:solidFill>
                  <a:srgbClr val="FF5722"/>
                </a:solidFill>
              </a:rPr>
              <a:t>THANKS!</a:t>
            </a:r>
          </a:p>
        </p:txBody>
      </p:sp>
      <p:sp>
        <p:nvSpPr>
          <p:cNvPr id="392" name="Shape 392"/>
          <p:cNvSpPr txBox="1">
            <a:spLocks noGrp="1"/>
          </p:cNvSpPr>
          <p:nvPr>
            <p:ph type="subTitle" idx="4294967295"/>
          </p:nvPr>
        </p:nvSpPr>
        <p:spPr>
          <a:xfrm>
            <a:off x="685800" y="3163925"/>
            <a:ext cx="4531499" cy="784799"/>
          </a:xfrm>
          <a:prstGeom prst="rect">
            <a:avLst/>
          </a:prstGeom>
        </p:spPr>
        <p:txBody>
          <a:bodyPr lIns="91425" tIns="91425" rIns="91425" bIns="91425" anchor="t" anchorCtr="0">
            <a:noAutofit/>
          </a:bodyPr>
          <a:lstStyle/>
          <a:p>
            <a:pPr lvl="0" rtl="0">
              <a:spcBef>
                <a:spcPts val="0"/>
              </a:spcBef>
              <a:buNone/>
            </a:pPr>
            <a:r>
              <a:rPr lang="en" sz="3600"/>
              <a:t>Any questions?</a:t>
            </a:r>
          </a:p>
        </p:txBody>
      </p:sp>
      <p:sp>
        <p:nvSpPr>
          <p:cNvPr id="393" name="Shape 393"/>
          <p:cNvSpPr txBox="1">
            <a:spLocks noGrp="1"/>
          </p:cNvSpPr>
          <p:nvPr>
            <p:ph type="body" idx="4294967295"/>
          </p:nvPr>
        </p:nvSpPr>
        <p:spPr>
          <a:xfrm>
            <a:off x="685800" y="3836000"/>
            <a:ext cx="6575999" cy="1007100"/>
          </a:xfrm>
          <a:prstGeom prst="rect">
            <a:avLst/>
          </a:prstGeom>
        </p:spPr>
        <p:txBody>
          <a:bodyPr lIns="91425" tIns="91425" rIns="91425" bIns="91425" anchor="t" anchorCtr="0">
            <a:noAutofit/>
          </a:bodyPr>
          <a:lstStyle/>
          <a:p>
            <a:pPr lvl="0" rtl="0">
              <a:spcBef>
                <a:spcPts val="0"/>
              </a:spcBef>
              <a:buNone/>
            </a:pPr>
            <a:r>
              <a:rPr lang="en" dirty="0"/>
              <a:t>You can find me </a:t>
            </a:r>
            <a:r>
              <a:rPr lang="en" dirty="0" smtClean="0"/>
              <a:t>at abhishek.chelawat@gmail.com</a:t>
            </a:r>
            <a:endParaRPr lang="en" dirty="0"/>
          </a:p>
        </p:txBody>
      </p:sp>
      <p:grpSp>
        <p:nvGrpSpPr>
          <p:cNvPr id="394" name="Shape 394"/>
          <p:cNvGrpSpPr/>
          <p:nvPr/>
        </p:nvGrpSpPr>
        <p:grpSpPr>
          <a:xfrm>
            <a:off x="785304" y="1555465"/>
            <a:ext cx="659032" cy="626625"/>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FFC107"/>
                </a:solidFill>
              </a:rPr>
              <a:t>1.</a:t>
            </a:r>
          </a:p>
          <a:p>
            <a:pPr lvl="0" rtl="0">
              <a:spcBef>
                <a:spcPts val="0"/>
              </a:spcBef>
              <a:buNone/>
            </a:pPr>
            <a:r>
              <a:rPr lang="en" dirty="0" smtClean="0"/>
              <a:t>INTRODUCTION</a:t>
            </a:r>
            <a:endParaRPr lang="en" dirty="0"/>
          </a:p>
        </p:txBody>
      </p:sp>
      <p:sp>
        <p:nvSpPr>
          <p:cNvPr id="100" name="Shape 100"/>
          <p:cNvSpPr txBox="1">
            <a:spLocks noGrp="1"/>
          </p:cNvSpPr>
          <p:nvPr>
            <p:ph type="subTitle" idx="1"/>
          </p:nvPr>
        </p:nvSpPr>
        <p:spPr>
          <a:xfrm>
            <a:off x="6724950" y="3265700"/>
            <a:ext cx="1906199" cy="1031699"/>
          </a:xfrm>
          <a:prstGeom prst="rect">
            <a:avLst/>
          </a:prstGeom>
        </p:spPr>
        <p:txBody>
          <a:bodyPr lIns="91425" tIns="91425" rIns="91425" bIns="91425" anchor="b" anchorCtr="0">
            <a:noAutofit/>
          </a:bodyPr>
          <a:lstStyle/>
          <a:p>
            <a:pPr lvl="0" rtl="0">
              <a:spcBef>
                <a:spcPts val="0"/>
              </a:spcBef>
              <a:buNone/>
            </a:pPr>
            <a:r>
              <a:rPr lang="en"/>
              <a:t>Let’s start with the first set of slides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350" y="893500"/>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OVERVIEW</a:t>
            </a:r>
            <a:endParaRPr lang="en" dirty="0"/>
          </a:p>
        </p:txBody>
      </p:sp>
      <p:sp>
        <p:nvSpPr>
          <p:cNvPr id="111" name="Shape 111"/>
          <p:cNvSpPr txBox="1">
            <a:spLocks noGrp="1"/>
          </p:cNvSpPr>
          <p:nvPr>
            <p:ph type="body" idx="1"/>
          </p:nvPr>
        </p:nvSpPr>
        <p:spPr>
          <a:xfrm>
            <a:off x="838249" y="1504949"/>
            <a:ext cx="5593723" cy="3357995"/>
          </a:xfrm>
          <a:prstGeom prst="rect">
            <a:avLst/>
          </a:prstGeom>
        </p:spPr>
        <p:txBody>
          <a:bodyPr lIns="91425" tIns="91425" rIns="91425" bIns="91425" anchor="t" anchorCtr="0">
            <a:noAutofit/>
          </a:bodyPr>
          <a:lstStyle/>
          <a:p>
            <a:pPr algn="just"/>
            <a:r>
              <a:rPr lang="en-US" sz="1400" dirty="0"/>
              <a:t>The concept of security applies to all information. Security relates to the protection </a:t>
            </a:r>
            <a:r>
              <a:rPr lang="en-US" sz="1400" dirty="0" smtClean="0"/>
              <a:t>of valuable </a:t>
            </a:r>
            <a:r>
              <a:rPr lang="en-US" sz="1400" dirty="0"/>
              <a:t>assets against loss, disclosure, or damage. Valuable assets are the data </a:t>
            </a:r>
            <a:r>
              <a:rPr lang="en-US" sz="1400" dirty="0" smtClean="0"/>
              <a:t>or information </a:t>
            </a:r>
            <a:r>
              <a:rPr lang="en-US" sz="1400" dirty="0"/>
              <a:t>recorded, processed, stored, shared, transmitted, or retrieved from an </a:t>
            </a:r>
            <a:r>
              <a:rPr lang="en-US" sz="1400" dirty="0" smtClean="0"/>
              <a:t>electronic medium.</a:t>
            </a:r>
          </a:p>
          <a:p>
            <a:pPr algn="just"/>
            <a:endParaRPr lang="en-US" sz="1400" dirty="0" smtClean="0"/>
          </a:p>
          <a:p>
            <a:pPr algn="just"/>
            <a:r>
              <a:rPr lang="en-US" sz="1400" dirty="0" smtClean="0"/>
              <a:t> </a:t>
            </a:r>
            <a:r>
              <a:rPr lang="en-US" sz="1400" dirty="0"/>
              <a:t>The data or information must be protected against harm from threats that will </a:t>
            </a:r>
            <a:r>
              <a:rPr lang="en-US" sz="1400" dirty="0" smtClean="0"/>
              <a:t>lead to </a:t>
            </a:r>
            <a:r>
              <a:rPr lang="en-US" sz="1400" dirty="0"/>
              <a:t>its loss, inaccessibility, alteration or wrongful disclosure. Hence, by this project, we aim </a:t>
            </a:r>
            <a:r>
              <a:rPr lang="en-US" sz="1400" dirty="0" smtClean="0"/>
              <a:t>to create </a:t>
            </a:r>
            <a:r>
              <a:rPr lang="en-US" sz="1400" dirty="0"/>
              <a:t>a secure system which could be used in websites or which could be used to </a:t>
            </a:r>
            <a:r>
              <a:rPr lang="en-US" sz="1400" dirty="0" smtClean="0"/>
              <a:t>gain information </a:t>
            </a:r>
            <a:r>
              <a:rPr lang="en-US" sz="1400" dirty="0"/>
              <a:t>about various threats and vulnerabilities or information regarding domain </a:t>
            </a:r>
            <a:r>
              <a:rPr lang="en-US" sz="1400" dirty="0" smtClean="0"/>
              <a:t>or </a:t>
            </a:r>
            <a:r>
              <a:rPr lang="en-IN" sz="1400" dirty="0" smtClean="0"/>
              <a:t>network </a:t>
            </a:r>
            <a:r>
              <a:rPr lang="en-IN" sz="1400" dirty="0"/>
              <a:t>infrastructure.</a:t>
            </a:r>
            <a:endParaRPr lang="en" sz="1400" dirty="0"/>
          </a:p>
        </p:txBody>
      </p:sp>
      <p:grpSp>
        <p:nvGrpSpPr>
          <p:cNvPr id="112" name="Shape 112"/>
          <p:cNvGrpSpPr/>
          <p:nvPr/>
        </p:nvGrpSpPr>
        <p:grpSpPr>
          <a:xfrm>
            <a:off x="301520" y="869242"/>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350" y="893500"/>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SCOPE</a:t>
            </a:r>
            <a:endParaRPr lang="en" dirty="0"/>
          </a:p>
        </p:txBody>
      </p:sp>
      <p:sp>
        <p:nvSpPr>
          <p:cNvPr id="111" name="Shape 111"/>
          <p:cNvSpPr txBox="1">
            <a:spLocks noGrp="1"/>
          </p:cNvSpPr>
          <p:nvPr>
            <p:ph type="body" idx="1"/>
          </p:nvPr>
        </p:nvSpPr>
        <p:spPr>
          <a:xfrm>
            <a:off x="838249" y="1504949"/>
            <a:ext cx="5593723" cy="3357995"/>
          </a:xfrm>
          <a:prstGeom prst="rect">
            <a:avLst/>
          </a:prstGeom>
        </p:spPr>
        <p:txBody>
          <a:bodyPr lIns="91425" tIns="91425" rIns="91425" bIns="91425" anchor="t" anchorCtr="0">
            <a:noAutofit/>
          </a:bodyPr>
          <a:lstStyle/>
          <a:p>
            <a:pPr algn="just"/>
            <a:r>
              <a:rPr lang="en-US" sz="1400" dirty="0"/>
              <a:t>The fact that integrating security solutions, may it be an additional layer of security </a:t>
            </a:r>
            <a:r>
              <a:rPr lang="en-US" sz="1400" dirty="0" smtClean="0"/>
              <a:t>using secure </a:t>
            </a:r>
            <a:r>
              <a:rPr lang="en-US" sz="1400" dirty="0"/>
              <a:t>shell like HTTPS or the use of OTP / captchas are a difficult task to code along with</a:t>
            </a:r>
          </a:p>
          <a:p>
            <a:pPr algn="just">
              <a:buNone/>
            </a:pPr>
            <a:r>
              <a:rPr lang="en-US" sz="1400" dirty="0"/>
              <a:t>extra technical mainframe infrastructure that one has to establish has </a:t>
            </a:r>
            <a:r>
              <a:rPr lang="en-US" sz="1400" dirty="0" smtClean="0"/>
              <a:t>prevented organizations </a:t>
            </a:r>
            <a:r>
              <a:rPr lang="en-US" sz="1400" dirty="0"/>
              <a:t>from investing into this field. By providing API’s for the above </a:t>
            </a:r>
            <a:r>
              <a:rPr lang="en-US" sz="1400" dirty="0" smtClean="0"/>
              <a:t>mentioned services</a:t>
            </a:r>
            <a:r>
              <a:rPr lang="en-US" sz="1400" dirty="0"/>
              <a:t>, we will be creating a platform for all those entrepreneurs </a:t>
            </a:r>
            <a:r>
              <a:rPr lang="en-US" sz="1400" dirty="0" smtClean="0"/>
              <a:t>and organizations which lack </a:t>
            </a:r>
            <a:r>
              <a:rPr lang="en-US" sz="1400" dirty="0"/>
              <a:t>the technicalities needed for creating a security system.</a:t>
            </a:r>
            <a:endParaRPr lang="en" sz="1400" dirty="0"/>
          </a:p>
        </p:txBody>
      </p:sp>
      <p:grpSp>
        <p:nvGrpSpPr>
          <p:cNvPr id="112" name="Shape 112"/>
          <p:cNvGrpSpPr/>
          <p:nvPr/>
        </p:nvGrpSpPr>
        <p:grpSpPr>
          <a:xfrm>
            <a:off x="301520" y="869242"/>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836057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FFC107"/>
                </a:solidFill>
              </a:rPr>
              <a:t>2</a:t>
            </a:r>
            <a:r>
              <a:rPr lang="en" sz="7200" dirty="0" smtClean="0">
                <a:solidFill>
                  <a:srgbClr val="FFC107"/>
                </a:solidFill>
              </a:rPr>
              <a:t>.</a:t>
            </a:r>
            <a:endParaRPr lang="en" sz="7200" dirty="0">
              <a:solidFill>
                <a:srgbClr val="FFC107"/>
              </a:solidFill>
            </a:endParaRPr>
          </a:p>
          <a:p>
            <a:pPr lvl="0" rtl="0">
              <a:spcBef>
                <a:spcPts val="0"/>
              </a:spcBef>
              <a:buNone/>
            </a:pPr>
            <a:r>
              <a:rPr lang="en" dirty="0" smtClean="0"/>
              <a:t>FEATURES</a:t>
            </a:r>
            <a:endParaRPr lang="en" dirty="0"/>
          </a:p>
        </p:txBody>
      </p:sp>
      <p:sp>
        <p:nvSpPr>
          <p:cNvPr id="100" name="Shape 100"/>
          <p:cNvSpPr txBox="1">
            <a:spLocks noGrp="1"/>
          </p:cNvSpPr>
          <p:nvPr>
            <p:ph type="subTitle" idx="1"/>
          </p:nvPr>
        </p:nvSpPr>
        <p:spPr>
          <a:xfrm>
            <a:off x="6724950" y="3265700"/>
            <a:ext cx="1906199" cy="1031699"/>
          </a:xfrm>
          <a:prstGeom prst="rect">
            <a:avLst/>
          </a:prstGeom>
        </p:spPr>
        <p:txBody>
          <a:bodyPr lIns="91425" tIns="91425" rIns="91425" bIns="91425" anchor="b" anchorCtr="0">
            <a:noAutofit/>
          </a:bodyPr>
          <a:lstStyle/>
          <a:p>
            <a:pPr lvl="0" rtl="0">
              <a:spcBef>
                <a:spcPts val="0"/>
              </a:spcBef>
              <a:buNone/>
            </a:pPr>
            <a:r>
              <a:rPr lang="en"/>
              <a:t>Let’s start with the first set of slides</a:t>
            </a:r>
          </a:p>
        </p:txBody>
      </p:sp>
    </p:spTree>
    <p:extLst>
      <p:ext uri="{BB962C8B-B14F-4D97-AF65-F5344CB8AC3E}">
        <p14:creationId xmlns:p14="http://schemas.microsoft.com/office/powerpoint/2010/main" val="41886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249" y="908537"/>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FEATURES</a:t>
            </a:r>
            <a:endParaRPr lang="en" dirty="0"/>
          </a:p>
        </p:txBody>
      </p:sp>
      <p:sp>
        <p:nvSpPr>
          <p:cNvPr id="111" name="Shape 111"/>
          <p:cNvSpPr txBox="1">
            <a:spLocks noGrp="1"/>
          </p:cNvSpPr>
          <p:nvPr>
            <p:ph type="body" idx="1"/>
          </p:nvPr>
        </p:nvSpPr>
        <p:spPr>
          <a:xfrm>
            <a:off x="838249" y="1504949"/>
            <a:ext cx="5593723" cy="3357995"/>
          </a:xfrm>
          <a:prstGeom prst="rect">
            <a:avLst/>
          </a:prstGeom>
        </p:spPr>
        <p:txBody>
          <a:bodyPr lIns="91425" tIns="91425" rIns="91425" bIns="91425" anchor="t" anchorCtr="0">
            <a:noAutofit/>
          </a:bodyPr>
          <a:lstStyle/>
          <a:p>
            <a:pPr algn="just"/>
            <a:r>
              <a:rPr lang="en-US" sz="1400" dirty="0" smtClean="0"/>
              <a:t> </a:t>
            </a:r>
            <a:r>
              <a:rPr lang="en-US" sz="1400" dirty="0"/>
              <a:t>Easy to understand user Interface to enhance communication gap between user </a:t>
            </a:r>
            <a:r>
              <a:rPr lang="en-US" sz="1400" dirty="0" smtClean="0"/>
              <a:t>and </a:t>
            </a:r>
            <a:r>
              <a:rPr lang="en-IN" sz="1400" dirty="0" smtClean="0"/>
              <a:t>system</a:t>
            </a:r>
            <a:r>
              <a:rPr lang="en-IN" sz="1400" dirty="0"/>
              <a:t>.</a:t>
            </a:r>
          </a:p>
          <a:p>
            <a:pPr algn="just"/>
            <a:r>
              <a:rPr lang="en-US" sz="1400" dirty="0" smtClean="0"/>
              <a:t>Different </a:t>
            </a:r>
            <a:r>
              <a:rPr lang="en-US" sz="1400" dirty="0"/>
              <a:t>classes of users, like Computer Scientists, end users and administrators.</a:t>
            </a:r>
          </a:p>
          <a:p>
            <a:pPr algn="just"/>
            <a:r>
              <a:rPr lang="en-US" sz="1400" dirty="0" smtClean="0"/>
              <a:t> </a:t>
            </a:r>
            <a:r>
              <a:rPr lang="en-US" sz="1400" dirty="0"/>
              <a:t>Network information groping utility integrated into the system to offer a one </a:t>
            </a:r>
            <a:r>
              <a:rPr lang="en-US" sz="1400" dirty="0" smtClean="0"/>
              <a:t>place </a:t>
            </a:r>
            <a:r>
              <a:rPr lang="en-IN" sz="1400" dirty="0" smtClean="0"/>
              <a:t>destination </a:t>
            </a:r>
            <a:r>
              <a:rPr lang="en-IN" sz="1400" dirty="0"/>
              <a:t>for entire information.</a:t>
            </a:r>
          </a:p>
          <a:p>
            <a:pPr algn="just"/>
            <a:r>
              <a:rPr lang="en-US" sz="1400" dirty="0" smtClean="0"/>
              <a:t>Various </a:t>
            </a:r>
            <a:r>
              <a:rPr lang="en-US" sz="1400" dirty="0"/>
              <a:t>domain scans available to retrieve data about dns.</a:t>
            </a:r>
          </a:p>
          <a:p>
            <a:pPr algn="just"/>
            <a:r>
              <a:rPr lang="en-IN" sz="1400" dirty="0" smtClean="0"/>
              <a:t> </a:t>
            </a:r>
            <a:r>
              <a:rPr lang="en-IN" sz="1400" dirty="0"/>
              <a:t>Secret Message Sender using steganography.</a:t>
            </a:r>
          </a:p>
          <a:p>
            <a:pPr algn="just"/>
            <a:r>
              <a:rPr lang="en-US" sz="1400" dirty="0" smtClean="0"/>
              <a:t> </a:t>
            </a:r>
            <a:r>
              <a:rPr lang="en-US" sz="1400" dirty="0"/>
              <a:t>Email Sending using Gmail’s SMTP Servers.</a:t>
            </a:r>
          </a:p>
          <a:p>
            <a:pPr algn="just"/>
            <a:r>
              <a:rPr lang="en-US" sz="1400" dirty="0" smtClean="0"/>
              <a:t> </a:t>
            </a:r>
            <a:r>
              <a:rPr lang="en-US" sz="1400" dirty="0"/>
              <a:t>Facility to implement Flooding (Denial of Service Attack).</a:t>
            </a:r>
          </a:p>
          <a:p>
            <a:pPr algn="just"/>
            <a:r>
              <a:rPr lang="en-IN" sz="1400" b="1" dirty="0" smtClean="0"/>
              <a:t> </a:t>
            </a:r>
            <a:r>
              <a:rPr lang="en-IN" sz="1400" b="1" dirty="0"/>
              <a:t>Various encryption methods available.</a:t>
            </a:r>
          </a:p>
          <a:p>
            <a:pPr algn="just"/>
            <a:r>
              <a:rPr lang="en-IN" sz="1400" dirty="0"/>
              <a:t>○ </a:t>
            </a:r>
            <a:r>
              <a:rPr lang="en-IN" sz="1400" dirty="0" err="1"/>
              <a:t>Chel’s</a:t>
            </a:r>
            <a:r>
              <a:rPr lang="en-IN" sz="1400" dirty="0"/>
              <a:t> Encryption</a:t>
            </a:r>
          </a:p>
          <a:p>
            <a:pPr algn="just"/>
            <a:r>
              <a:rPr lang="en-IN" sz="1400" dirty="0"/>
              <a:t>○ ABM Encryption.</a:t>
            </a:r>
          </a:p>
          <a:p>
            <a:pPr algn="just"/>
            <a:r>
              <a:rPr lang="en-IN" sz="1400" dirty="0"/>
              <a:t>○ </a:t>
            </a:r>
            <a:r>
              <a:rPr lang="en-IN" sz="1400" dirty="0" err="1"/>
              <a:t>Bey’s</a:t>
            </a:r>
            <a:r>
              <a:rPr lang="en-IN" sz="1400" dirty="0"/>
              <a:t> Encryption</a:t>
            </a:r>
          </a:p>
          <a:p>
            <a:pPr algn="just"/>
            <a:r>
              <a:rPr lang="fr-FR" sz="1400" dirty="0"/>
              <a:t>○ MD5 (Message Direct </a:t>
            </a:r>
            <a:r>
              <a:rPr lang="fr-FR" sz="1400" dirty="0" err="1"/>
              <a:t>Algorithm</a:t>
            </a:r>
            <a:r>
              <a:rPr lang="fr-FR" sz="1400" dirty="0"/>
              <a:t>) </a:t>
            </a:r>
            <a:r>
              <a:rPr lang="fr-FR" sz="1400" dirty="0" err="1" smtClean="0"/>
              <a:t>Encryption</a:t>
            </a:r>
            <a:endParaRPr lang="en" sz="1400" dirty="0"/>
          </a:p>
        </p:txBody>
      </p:sp>
      <p:grpSp>
        <p:nvGrpSpPr>
          <p:cNvPr id="112" name="Shape 112"/>
          <p:cNvGrpSpPr/>
          <p:nvPr/>
        </p:nvGrpSpPr>
        <p:grpSpPr>
          <a:xfrm>
            <a:off x="301520" y="869242"/>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96755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7629" y="541263"/>
            <a:ext cx="5324100" cy="485699"/>
          </a:xfrm>
          <a:prstGeom prst="rect">
            <a:avLst/>
          </a:prstGeom>
        </p:spPr>
        <p:txBody>
          <a:bodyPr lIns="91425" tIns="91425" rIns="91425" bIns="91425" anchor="b" anchorCtr="0">
            <a:noAutofit/>
          </a:bodyPr>
          <a:lstStyle/>
          <a:p>
            <a:pPr lvl="0">
              <a:spcBef>
                <a:spcPts val="0"/>
              </a:spcBef>
              <a:buNone/>
            </a:pPr>
            <a:r>
              <a:rPr lang="en" dirty="0" smtClean="0">
                <a:solidFill>
                  <a:srgbClr val="FF5722"/>
                </a:solidFill>
              </a:rPr>
              <a:t>INTENDED USERS</a:t>
            </a:r>
            <a:endParaRPr lang="en" dirty="0"/>
          </a:p>
        </p:txBody>
      </p:sp>
      <p:sp>
        <p:nvSpPr>
          <p:cNvPr id="111" name="Shape 111"/>
          <p:cNvSpPr txBox="1">
            <a:spLocks noGrp="1"/>
          </p:cNvSpPr>
          <p:nvPr>
            <p:ph type="body" idx="1"/>
          </p:nvPr>
        </p:nvSpPr>
        <p:spPr>
          <a:xfrm>
            <a:off x="827629" y="1108152"/>
            <a:ext cx="5593723" cy="3357995"/>
          </a:xfrm>
          <a:prstGeom prst="rect">
            <a:avLst/>
          </a:prstGeom>
        </p:spPr>
        <p:txBody>
          <a:bodyPr lIns="91425" tIns="91425" rIns="91425" bIns="91425" anchor="t" anchorCtr="0">
            <a:noAutofit/>
          </a:bodyPr>
          <a:lstStyle/>
          <a:p>
            <a:pPr algn="just">
              <a:buNone/>
            </a:pPr>
            <a:r>
              <a:rPr lang="en-US" sz="1400" dirty="0"/>
              <a:t>There are four types of users that will be using this </a:t>
            </a:r>
            <a:r>
              <a:rPr lang="en-US" sz="1400" dirty="0" smtClean="0"/>
              <a:t>system:</a:t>
            </a:r>
            <a:endParaRPr lang="en-US" sz="1400" dirty="0"/>
          </a:p>
          <a:p>
            <a:pPr algn="just"/>
            <a:r>
              <a:rPr lang="en-IN" sz="1400" b="1" dirty="0"/>
              <a:t>1. Computer Scientists :-</a:t>
            </a:r>
          </a:p>
          <a:p>
            <a:pPr algn="just">
              <a:buNone/>
            </a:pPr>
            <a:r>
              <a:rPr lang="en-US" sz="1400" dirty="0"/>
              <a:t>They will have access to all the features of our system. Their main aim while using </a:t>
            </a:r>
            <a:r>
              <a:rPr lang="en-US" sz="1400" dirty="0" smtClean="0"/>
              <a:t>these utilities </a:t>
            </a:r>
            <a:r>
              <a:rPr lang="en-US" sz="1400" dirty="0"/>
              <a:t>will be research, experimentation or other scientific purposes.</a:t>
            </a:r>
          </a:p>
          <a:p>
            <a:pPr algn="just"/>
            <a:r>
              <a:rPr lang="en-IN" sz="1400" b="1" dirty="0"/>
              <a:t>2. Administrator :-</a:t>
            </a:r>
          </a:p>
          <a:p>
            <a:pPr algn="just">
              <a:buNone/>
            </a:pPr>
            <a:r>
              <a:rPr lang="en-US" sz="1400" dirty="0"/>
              <a:t>They will have complete access to all the utilities and </a:t>
            </a:r>
            <a:r>
              <a:rPr lang="en-US" sz="1400" dirty="0" smtClean="0"/>
              <a:t>feature. Their </a:t>
            </a:r>
            <a:r>
              <a:rPr lang="en-US" sz="1400" dirty="0"/>
              <a:t>main aim will be </a:t>
            </a:r>
            <a:r>
              <a:rPr lang="en-US" sz="1400" dirty="0" smtClean="0"/>
              <a:t>to manage </a:t>
            </a:r>
            <a:r>
              <a:rPr lang="en-US" sz="1400" dirty="0"/>
              <a:t>and maintain the system.</a:t>
            </a:r>
          </a:p>
          <a:p>
            <a:pPr algn="just"/>
            <a:r>
              <a:rPr lang="en-IN" sz="1400" dirty="0" smtClean="0"/>
              <a:t>3</a:t>
            </a:r>
            <a:r>
              <a:rPr lang="en-IN" sz="1400" b="1" dirty="0" smtClean="0"/>
              <a:t>. End Users :-</a:t>
            </a:r>
          </a:p>
          <a:p>
            <a:pPr algn="just">
              <a:buNone/>
            </a:pPr>
            <a:r>
              <a:rPr lang="en-US" sz="1400" dirty="0" smtClean="0"/>
              <a:t>They will have limited access. Features like arp scan and nmap will not be available to them. Their main aim when using these utilities will be to solve their problem or out of curiosity.</a:t>
            </a:r>
          </a:p>
          <a:p>
            <a:pPr algn="just"/>
            <a:r>
              <a:rPr lang="en-IN" sz="1400" dirty="0" smtClean="0"/>
              <a:t>4</a:t>
            </a:r>
            <a:r>
              <a:rPr lang="en-IN" sz="1400" dirty="0"/>
              <a:t>. </a:t>
            </a:r>
            <a:r>
              <a:rPr lang="en-IN" sz="1400" b="1" dirty="0"/>
              <a:t>Computer programmers :-</a:t>
            </a:r>
          </a:p>
          <a:p>
            <a:pPr algn="just">
              <a:buNone/>
            </a:pPr>
            <a:r>
              <a:rPr lang="en-US" sz="1400" dirty="0"/>
              <a:t>They will have complete access of all the features. Their main aim while using these </a:t>
            </a:r>
            <a:r>
              <a:rPr lang="en-US" sz="1400" dirty="0" smtClean="0"/>
              <a:t>utilities will </a:t>
            </a:r>
            <a:r>
              <a:rPr lang="en-US" sz="1400" dirty="0"/>
              <a:t>be to integrate these functionalities in their projects/ </a:t>
            </a:r>
            <a:r>
              <a:rPr lang="en-US" sz="1400" dirty="0" smtClean="0"/>
              <a:t>websites. </a:t>
            </a:r>
            <a:endParaRPr lang="en" sz="1400" dirty="0"/>
          </a:p>
        </p:txBody>
      </p:sp>
      <p:grpSp>
        <p:nvGrpSpPr>
          <p:cNvPr id="112" name="Shape 112"/>
          <p:cNvGrpSpPr/>
          <p:nvPr/>
        </p:nvGrpSpPr>
        <p:grpSpPr>
          <a:xfrm>
            <a:off x="239174" y="569843"/>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86857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r>
              <a:rPr lang="en" sz="7200" dirty="0">
                <a:solidFill>
                  <a:srgbClr val="FFC107"/>
                </a:solidFill>
              </a:rPr>
              <a:t>3</a:t>
            </a:r>
            <a:r>
              <a:rPr lang="en" sz="7200" dirty="0" smtClean="0">
                <a:solidFill>
                  <a:srgbClr val="FFC107"/>
                </a:solidFill>
              </a:rPr>
              <a:t>.</a:t>
            </a:r>
            <a:endParaRPr lang="en" sz="7200" dirty="0">
              <a:solidFill>
                <a:srgbClr val="FFC107"/>
              </a:solidFill>
            </a:endParaRPr>
          </a:p>
          <a:p>
            <a:pPr lvl="0" rtl="0">
              <a:spcBef>
                <a:spcPts val="0"/>
              </a:spcBef>
              <a:buNone/>
            </a:pPr>
            <a:r>
              <a:rPr lang="en" dirty="0" smtClean="0"/>
              <a:t>REQUIREMENTS</a:t>
            </a:r>
            <a:endParaRPr lang="en" dirty="0"/>
          </a:p>
        </p:txBody>
      </p:sp>
    </p:spTree>
    <p:extLst>
      <p:ext uri="{BB962C8B-B14F-4D97-AF65-F5344CB8AC3E}">
        <p14:creationId xmlns:p14="http://schemas.microsoft.com/office/powerpoint/2010/main" val="807065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1060</Words>
  <Application>Microsoft Office PowerPoint</Application>
  <PresentationFormat>On-screen Show (16:9)</PresentationFormat>
  <Paragraphs>93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Montserrat</vt:lpstr>
      <vt:lpstr>Karla</vt:lpstr>
      <vt:lpstr>Arial</vt:lpstr>
      <vt:lpstr>Arvirargus template</vt:lpstr>
      <vt:lpstr>WEB SECURITY      SOLUTIONS</vt:lpstr>
      <vt:lpstr>GROUP DETAILS</vt:lpstr>
      <vt:lpstr>1. INTRODUCTION</vt:lpstr>
      <vt:lpstr>OVERVIEW</vt:lpstr>
      <vt:lpstr>SCOPE</vt:lpstr>
      <vt:lpstr>2. FEATURES</vt:lpstr>
      <vt:lpstr>FEATURES</vt:lpstr>
      <vt:lpstr>INTENDED USERS</vt:lpstr>
      <vt:lpstr>3. REQUIREMENTS</vt:lpstr>
      <vt:lpstr>FUNCTIONAL REQUIREMENTS</vt:lpstr>
      <vt:lpstr>FUNCTIONAL REQUIREMENTS</vt:lpstr>
      <vt:lpstr>NON-FUNCTIONAL REQUIREMENTS</vt:lpstr>
      <vt:lpstr>NON-FUNCTIONAL REQUIREMENTS</vt:lpstr>
      <vt:lpstr>SCREENSHOTS</vt:lpstr>
      <vt:lpstr>HOME PAGE</vt:lpstr>
      <vt:lpstr>HOME PAGE</vt:lpstr>
      <vt:lpstr>ARTICLES</vt:lpstr>
      <vt:lpstr>LOGIN</vt:lpstr>
      <vt:lpstr>ENCRYPTION</vt:lpstr>
      <vt:lpstr>RECAPTCHA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SECURITY     SOLUTIONS</dc:title>
  <dc:creator>Abhishek Chelawat</dc:creator>
  <cp:lastModifiedBy>Abhishek Chelawat</cp:lastModifiedBy>
  <cp:revision>8</cp:revision>
  <dcterms:modified xsi:type="dcterms:W3CDTF">2017-04-17T15:50:32Z</dcterms:modified>
</cp:coreProperties>
</file>