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2D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0" d="100"/>
          <a:sy n="120" d="100"/>
        </p:scale>
        <p:origin x="200" y="5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af2bdf568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af2bdf568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b6944e7c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ab6944e7c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b6944e7c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ab6944e7c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418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b6944e7c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ab6944e7c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224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b6944e7c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ab6944e7c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666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628650" y="45984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0"/>
            <a:ext cx="9144000" cy="80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0" y="808630"/>
            <a:ext cx="9144000" cy="43350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41700" y="193532"/>
            <a:ext cx="1244845" cy="86434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803513" y="1494429"/>
            <a:ext cx="7548900" cy="16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13"/>
          <p:cNvCxnSpPr/>
          <p:nvPr/>
        </p:nvCxnSpPr>
        <p:spPr>
          <a:xfrm>
            <a:off x="628650" y="1484194"/>
            <a:ext cx="0" cy="36594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" name="Google Shape;58;p13"/>
          <p:cNvSpPr/>
          <p:nvPr/>
        </p:nvSpPr>
        <p:spPr>
          <a:xfrm>
            <a:off x="4305869" y="4964373"/>
            <a:ext cx="530700" cy="180600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803513" y="3313537"/>
            <a:ext cx="75489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i="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2"/>
          </p:nvPr>
        </p:nvSpPr>
        <p:spPr>
          <a:xfrm>
            <a:off x="4572000" y="4168427"/>
            <a:ext cx="37803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700" i="1">
                <a:solidFill>
                  <a:schemeClr val="lt1"/>
                </a:solidFill>
              </a:defRPr>
            </a:lvl1pPr>
            <a:lvl2pPr marL="914400" lvl="1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628650" y="45984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628650" y="0"/>
            <a:ext cx="0" cy="9573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728042" y="362145"/>
            <a:ext cx="7886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628649" y="1369219"/>
            <a:ext cx="8179200" cy="29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238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28650" y="45984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8" name="Google Shape;68;p15"/>
          <p:cNvCxnSpPr/>
          <p:nvPr/>
        </p:nvCxnSpPr>
        <p:spPr>
          <a:xfrm>
            <a:off x="628650" y="0"/>
            <a:ext cx="0" cy="9573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728042" y="362145"/>
            <a:ext cx="7886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1)">
  <p:cSld name="Last slide (option 1)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0" y="1"/>
            <a:ext cx="9144000" cy="257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628650" y="45984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ctrTitle"/>
          </p:nvPr>
        </p:nvSpPr>
        <p:spPr>
          <a:xfrm>
            <a:off x="807760" y="841772"/>
            <a:ext cx="76173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sz="4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1"/>
          </p:nvPr>
        </p:nvSpPr>
        <p:spPr>
          <a:xfrm>
            <a:off x="628650" y="3120620"/>
            <a:ext cx="81672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7F7F7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0" y="0"/>
            <a:ext cx="9144000" cy="514349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4.jpg"/><Relationship Id="rId9" Type="http://schemas.openxmlformats.org/officeDocument/2006/relationships/image" Target="../media/image15.png"/><Relationship Id="rId1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lab.research.google.com/" TargetMode="External"/><Relationship Id="rId5" Type="http://schemas.openxmlformats.org/officeDocument/2006/relationships/hyperlink" Target="https://drive.google.com/uc?export=download&amp;id=1gbGNQpTRZNvRZqqOt3_Ti8WmPtzYlEqe" TargetMode="Externa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5750" y="90245"/>
            <a:ext cx="540876" cy="16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 descr="Macintosh HD:Users:jessicamery:Desktop:EU Flag:flag_yellow_low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5660" y="79625"/>
            <a:ext cx="287490" cy="18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1924176" y="2021438"/>
            <a:ext cx="5852578" cy="68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GB" sz="2000" b="1" dirty="0">
                <a:solidFill>
                  <a:srgbClr val="1F497D"/>
                </a:solidFill>
                <a:latin typeface="Roboto"/>
                <a:ea typeface="Roboto"/>
                <a:cs typeface="Roboto"/>
              </a:rPr>
              <a:t>Risk Mapping Dashboard: From text 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GB" sz="2000" b="1" dirty="0">
                <a:solidFill>
                  <a:srgbClr val="1F497D"/>
                </a:solidFill>
                <a:latin typeface="Roboto"/>
                <a:ea typeface="Roboto"/>
                <a:cs typeface="Roboto"/>
              </a:rPr>
              <a:t>to Spatial Mapping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2000" dirty="0">
              <a:solidFill>
                <a:srgbClr val="1F497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7586675" y="4041325"/>
            <a:ext cx="468300" cy="477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7" descr="Macintosh HD:Users:jessicamery:Desktop:EU Flag:flag_yellow_low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63986" y="4856543"/>
            <a:ext cx="312499" cy="21757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2230744" y="4747395"/>
            <a:ext cx="6305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90909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700" dirty="0">
                <a:solidFill>
                  <a:srgbClr val="061448"/>
                </a:solidFill>
              </a:rPr>
              <a:t>This project has received funding from the European Union's Horizon Europe research and innovation </a:t>
            </a:r>
            <a:r>
              <a:rPr lang="en" sz="700" dirty="0" err="1">
                <a:solidFill>
                  <a:srgbClr val="061448"/>
                </a:solidFill>
              </a:rPr>
              <a:t>programme</a:t>
            </a:r>
            <a:r>
              <a:rPr lang="en" sz="700" dirty="0">
                <a:solidFill>
                  <a:srgbClr val="061448"/>
                </a:solidFill>
              </a:rPr>
              <a:t> under Grant Agreement No.</a:t>
            </a:r>
            <a:r>
              <a:rPr lang="en" sz="700" dirty="0">
                <a:solidFill>
                  <a:schemeClr val="dk1"/>
                </a:solidFill>
              </a:rPr>
              <a:t>874850</a:t>
            </a:r>
            <a:endParaRPr sz="900" dirty="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5">
            <a:alphaModFix/>
          </a:blip>
          <a:srcRect l="18419" t="26952" r="66944" b="43947"/>
          <a:stretch/>
        </p:blipFill>
        <p:spPr>
          <a:xfrm>
            <a:off x="1924175" y="4990"/>
            <a:ext cx="1259050" cy="1408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922" y="157621"/>
            <a:ext cx="2962525" cy="134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2;p17">
            <a:extLst>
              <a:ext uri="{FF2B5EF4-FFF2-40B4-BE49-F238E27FC236}">
                <a16:creationId xmlns:a16="http://schemas.microsoft.com/office/drawing/2014/main" id="{F8D4D8F6-4D74-5968-F2C4-5B277E690233}"/>
              </a:ext>
            </a:extLst>
          </p:cNvPr>
          <p:cNvSpPr txBox="1"/>
          <p:nvPr/>
        </p:nvSpPr>
        <p:spPr>
          <a:xfrm>
            <a:off x="2077703" y="3372712"/>
            <a:ext cx="551829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1" algn="ctr"/>
            <a:r>
              <a:rPr lang="en" sz="1200" b="1" dirty="0">
                <a:solidFill>
                  <a:srgbClr val="1F497D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lang="fr-FR" sz="1200" b="1" dirty="0">
              <a:solidFill>
                <a:srgbClr val="1F497D"/>
              </a:solidFill>
              <a:latin typeface="Roboto"/>
              <a:ea typeface="Roboto"/>
              <a:cs typeface="Roboto"/>
            </a:endParaRPr>
          </a:p>
          <a:p>
            <a:pPr marL="0" lvl="1" algn="ctr"/>
            <a:r>
              <a:rPr lang="fr-FR" sz="1200" b="1" u="sng" dirty="0" err="1">
                <a:solidFill>
                  <a:srgbClr val="1F497D"/>
                </a:solidFill>
                <a:latin typeface="Roboto"/>
                <a:ea typeface="Roboto"/>
                <a:cs typeface="Roboto"/>
              </a:rPr>
              <a:t>Mehtab</a:t>
            </a:r>
            <a:r>
              <a:rPr lang="fr-FR" sz="1200" b="1" u="sng" dirty="0">
                <a:solidFill>
                  <a:srgbClr val="1F497D"/>
                </a:solidFill>
                <a:latin typeface="Roboto"/>
                <a:ea typeface="Roboto"/>
                <a:cs typeface="Roboto"/>
              </a:rPr>
              <a:t> Alam SYED</a:t>
            </a:r>
            <a:endParaRPr sz="1200" b="1" dirty="0">
              <a:solidFill>
                <a:srgbClr val="1F497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82;p17">
            <a:extLst>
              <a:ext uri="{FF2B5EF4-FFF2-40B4-BE49-F238E27FC236}">
                <a16:creationId xmlns:a16="http://schemas.microsoft.com/office/drawing/2014/main" id="{AE97B04D-9875-D18D-50AC-80D8A3F81361}"/>
              </a:ext>
            </a:extLst>
          </p:cNvPr>
          <p:cNvSpPr txBox="1"/>
          <p:nvPr/>
        </p:nvSpPr>
        <p:spPr>
          <a:xfrm>
            <a:off x="1873895" y="2983832"/>
            <a:ext cx="5852578" cy="68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GB" b="1" dirty="0">
                <a:solidFill>
                  <a:srgbClr val="1F497D"/>
                </a:solidFill>
                <a:latin typeface="Roboto"/>
                <a:ea typeface="Roboto"/>
                <a:cs typeface="Roboto"/>
              </a:rPr>
              <a:t>MOOD Summer School 2023</a:t>
            </a:r>
          </a:p>
          <a:p>
            <a:pPr algn="ctr">
              <a:buClr>
                <a:schemeClr val="dk1"/>
              </a:buClr>
              <a:buSzPts val="1100"/>
            </a:pPr>
            <a:endParaRPr lang="en-GB" dirty="0">
              <a:solidFill>
                <a:srgbClr val="1F497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5750" y="90245"/>
            <a:ext cx="540876" cy="16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 descr="Macintosh HD:Users:jessicamery:Desktop:EU Flag:flag_yellow_low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5660" y="79625"/>
            <a:ext cx="287490" cy="188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FC1306F-99A4-E49C-C063-C828DC42D0CC}"/>
              </a:ext>
            </a:extLst>
          </p:cNvPr>
          <p:cNvGrpSpPr/>
          <p:nvPr/>
        </p:nvGrpSpPr>
        <p:grpSpPr>
          <a:xfrm>
            <a:off x="1581297" y="218451"/>
            <a:ext cx="6764891" cy="1000244"/>
            <a:chOff x="1583259" y="435137"/>
            <a:chExt cx="6764891" cy="1000244"/>
          </a:xfrm>
        </p:grpSpPr>
        <p:sp>
          <p:nvSpPr>
            <p:cNvPr id="109" name="Google Shape;109;p19"/>
            <p:cNvSpPr/>
            <p:nvPr/>
          </p:nvSpPr>
          <p:spPr>
            <a:xfrm>
              <a:off x="1745150" y="513075"/>
              <a:ext cx="6603000" cy="523200"/>
            </a:xfrm>
            <a:prstGeom prst="rect">
              <a:avLst/>
            </a:prstGeom>
            <a:solidFill>
              <a:srgbClr val="06144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9"/>
            <p:cNvSpPr txBox="1"/>
            <p:nvPr/>
          </p:nvSpPr>
          <p:spPr>
            <a:xfrm>
              <a:off x="1583259" y="435137"/>
              <a:ext cx="6603000" cy="1000244"/>
            </a:xfrm>
            <a:prstGeom prst="rect">
              <a:avLst/>
            </a:prstGeom>
            <a:noFill/>
            <a:ln w="9525" cap="flat" cmpd="sng">
              <a:solidFill>
                <a:srgbClr val="CEE4EB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fr-FR" sz="2800" b="1" spc="-1" dirty="0" err="1">
                  <a:solidFill>
                    <a:schemeClr val="bg1"/>
                  </a:solidFill>
                  <a:latin typeface="Twentieth Century"/>
                </a:rPr>
                <a:t>Context</a:t>
              </a:r>
              <a:r>
                <a:rPr lang="fr-FR" sz="2800" b="1" spc="-1" dirty="0">
                  <a:solidFill>
                    <a:schemeClr val="bg1"/>
                  </a:solidFill>
                  <a:latin typeface="Twentieth Century"/>
                </a:rPr>
                <a:t> – </a:t>
              </a:r>
              <a:r>
                <a:rPr lang="fr-FR" sz="2800" b="1" spc="-1" dirty="0" err="1">
                  <a:solidFill>
                    <a:schemeClr val="bg1"/>
                  </a:solidFill>
                  <a:latin typeface="Twentieth Century"/>
                </a:rPr>
                <a:t>Text</a:t>
              </a:r>
              <a:r>
                <a:rPr lang="fr-FR" sz="2800" b="1" spc="-1" dirty="0">
                  <a:solidFill>
                    <a:schemeClr val="bg1"/>
                  </a:solidFill>
                  <a:latin typeface="Twentieth Century"/>
                </a:rPr>
                <a:t> Mining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 b="1" dirty="0">
                <a:solidFill>
                  <a:srgbClr val="EDF3F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1" name="Google Shape;111;p19"/>
          <p:cNvSpPr/>
          <p:nvPr/>
        </p:nvSpPr>
        <p:spPr>
          <a:xfrm>
            <a:off x="7828775" y="4123675"/>
            <a:ext cx="167100" cy="167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84;p17" descr="Macintosh HD:Users:jessicamery:Desktop:EU Flag:flag_yellow_low.jpg">
            <a:extLst>
              <a:ext uri="{FF2B5EF4-FFF2-40B4-BE49-F238E27FC236}">
                <a16:creationId xmlns:a16="http://schemas.microsoft.com/office/drawing/2014/main" id="{B33B3BE7-A8CC-20C5-9713-E30BC5A051F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2211" y="4845912"/>
            <a:ext cx="312499" cy="2175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5;p17">
            <a:extLst>
              <a:ext uri="{FF2B5EF4-FFF2-40B4-BE49-F238E27FC236}">
                <a16:creationId xmlns:a16="http://schemas.microsoft.com/office/drawing/2014/main" id="{5E384F5D-E280-1AB6-6FE6-A621116EDC3A}"/>
              </a:ext>
            </a:extLst>
          </p:cNvPr>
          <p:cNvSpPr txBox="1"/>
          <p:nvPr/>
        </p:nvSpPr>
        <p:spPr>
          <a:xfrm>
            <a:off x="2368969" y="4736764"/>
            <a:ext cx="6305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90909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700" dirty="0">
                <a:solidFill>
                  <a:srgbClr val="061448"/>
                </a:solidFill>
              </a:rPr>
              <a:t>This project has received funding from the European Union's Horizon Europe research and innovation </a:t>
            </a:r>
            <a:r>
              <a:rPr lang="en" sz="700" dirty="0" err="1">
                <a:solidFill>
                  <a:srgbClr val="061448"/>
                </a:solidFill>
              </a:rPr>
              <a:t>programme</a:t>
            </a:r>
            <a:r>
              <a:rPr lang="en" sz="700" dirty="0">
                <a:solidFill>
                  <a:srgbClr val="061448"/>
                </a:solidFill>
              </a:rPr>
              <a:t> under Grant Agreement No.</a:t>
            </a:r>
            <a:r>
              <a:rPr lang="en" sz="700" dirty="0">
                <a:solidFill>
                  <a:schemeClr val="dk1"/>
                </a:solidFill>
              </a:rPr>
              <a:t>874850</a:t>
            </a:r>
            <a:endParaRPr sz="900" dirty="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03B457-4448-2CAF-EA31-36B2BA4D24CF}"/>
              </a:ext>
            </a:extLst>
          </p:cNvPr>
          <p:cNvSpPr txBox="1"/>
          <p:nvPr/>
        </p:nvSpPr>
        <p:spPr>
          <a:xfrm>
            <a:off x="1680938" y="1059914"/>
            <a:ext cx="6147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b="1" dirty="0"/>
              <a:t>Text Mining</a:t>
            </a:r>
            <a:r>
              <a:rPr lang="fr-FR" b="1" dirty="0"/>
              <a:t>: </a:t>
            </a:r>
          </a:p>
          <a:p>
            <a:r>
              <a:rPr lang="en-FR" dirty="0"/>
              <a:t>process of transforming </a:t>
            </a:r>
            <a:r>
              <a:rPr lang="en-FR" b="1" dirty="0"/>
              <a:t>unstructured text </a:t>
            </a:r>
            <a:r>
              <a:rPr lang="en-FR" dirty="0"/>
              <a:t>into structured </a:t>
            </a:r>
          </a:p>
          <a:p>
            <a:r>
              <a:rPr lang="en-GB" dirty="0"/>
              <a:t>F</a:t>
            </a:r>
            <a:r>
              <a:rPr lang="en-FR" dirty="0"/>
              <a:t>ormat </a:t>
            </a:r>
            <a:r>
              <a:rPr lang="en-GB" dirty="0"/>
              <a:t>to identify </a:t>
            </a:r>
            <a:r>
              <a:rPr lang="en-GB" b="1" dirty="0"/>
              <a:t>meaningful patterns </a:t>
            </a:r>
            <a:r>
              <a:rPr lang="en-GB" dirty="0"/>
              <a:t>and </a:t>
            </a:r>
            <a:r>
              <a:rPr lang="en-GB" b="1" dirty="0"/>
              <a:t>new insight.</a:t>
            </a:r>
            <a:r>
              <a:rPr lang="en-FR" b="1" dirty="0"/>
              <a:t> </a:t>
            </a:r>
          </a:p>
        </p:txBody>
      </p:sp>
      <p:pic>
        <p:nvPicPr>
          <p:cNvPr id="6" name="Picture 2" descr="Text Mining – Special Chair on Text Mining from the Department of Data  Science and Artificial Intelligence of the University of Maastricht">
            <a:extLst>
              <a:ext uri="{FF2B5EF4-FFF2-40B4-BE49-F238E27FC236}">
                <a16:creationId xmlns:a16="http://schemas.microsoft.com/office/drawing/2014/main" id="{72150869-EAB6-7AFB-D666-1E0880947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534" y="1159779"/>
            <a:ext cx="1345002" cy="134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B8D92F1-ECD5-3B7E-CD7C-61D684C1D3DC}"/>
              </a:ext>
            </a:extLst>
          </p:cNvPr>
          <p:cNvGrpSpPr/>
          <p:nvPr/>
        </p:nvGrpSpPr>
        <p:grpSpPr>
          <a:xfrm>
            <a:off x="1680937" y="2571749"/>
            <a:ext cx="6984723" cy="1519381"/>
            <a:chOff x="2357280" y="2266444"/>
            <a:chExt cx="9107815" cy="243869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2A65FE8-CF5B-BAF0-8A86-9A53BAAA0874}"/>
                </a:ext>
              </a:extLst>
            </p:cNvPr>
            <p:cNvGrpSpPr/>
            <p:nvPr/>
          </p:nvGrpSpPr>
          <p:grpSpPr>
            <a:xfrm>
              <a:off x="2357280" y="2266445"/>
              <a:ext cx="2078368" cy="2438693"/>
              <a:chOff x="2870521" y="3987476"/>
              <a:chExt cx="2025569" cy="2339770"/>
            </a:xfrm>
          </p:grpSpPr>
          <p:sp>
            <p:nvSpPr>
              <p:cNvPr id="21" name="Trapezium 20">
                <a:extLst>
                  <a:ext uri="{FF2B5EF4-FFF2-40B4-BE49-F238E27FC236}">
                    <a16:creationId xmlns:a16="http://schemas.microsoft.com/office/drawing/2014/main" id="{1BF5993B-3BF8-E22C-E02C-A1DA1926AB2D}"/>
                  </a:ext>
                </a:extLst>
              </p:cNvPr>
              <p:cNvSpPr/>
              <p:nvPr/>
            </p:nvSpPr>
            <p:spPr>
              <a:xfrm rot="10800000">
                <a:off x="2870521" y="4444677"/>
                <a:ext cx="2025569" cy="1757291"/>
              </a:xfrm>
              <a:prstGeom prst="trapezoid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B896BD-E1E1-471B-DF93-3180B7A27BA7}"/>
                  </a:ext>
                </a:extLst>
              </p:cNvPr>
              <p:cNvSpPr txBox="1"/>
              <p:nvPr/>
            </p:nvSpPr>
            <p:spPr>
              <a:xfrm>
                <a:off x="3234638" y="5000157"/>
                <a:ext cx="1313312" cy="1327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FR" sz="1200" dirty="0"/>
                  <a:t>Natural </a:t>
                </a:r>
              </a:p>
              <a:p>
                <a:pPr algn="ctr"/>
                <a:r>
                  <a:rPr lang="en-FR" sz="1200" dirty="0"/>
                  <a:t>language</a:t>
                </a:r>
              </a:p>
              <a:p>
                <a:pPr algn="ctr"/>
                <a:r>
                  <a:rPr lang="en-FR" sz="1200" dirty="0"/>
                  <a:t> Processing</a:t>
                </a:r>
              </a:p>
              <a:p>
                <a:endParaRPr lang="en-FR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9895EB4-26B0-1BC0-B2D8-187BBD926C57}"/>
                  </a:ext>
                </a:extLst>
              </p:cNvPr>
              <p:cNvSpPr/>
              <p:nvPr/>
            </p:nvSpPr>
            <p:spPr>
              <a:xfrm>
                <a:off x="3426105" y="398747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FR" sz="1200" dirty="0"/>
                  <a:t>NLP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15D6D3C-60EE-AB14-7CFF-93BCCF541A98}"/>
                </a:ext>
              </a:extLst>
            </p:cNvPr>
            <p:cNvGrpSpPr/>
            <p:nvPr/>
          </p:nvGrpSpPr>
          <p:grpSpPr>
            <a:xfrm>
              <a:off x="4787968" y="2266445"/>
              <a:ext cx="2078368" cy="2308118"/>
              <a:chOff x="2870521" y="3987476"/>
              <a:chExt cx="2025569" cy="2214492"/>
            </a:xfrm>
          </p:grpSpPr>
          <p:sp>
            <p:nvSpPr>
              <p:cNvPr id="18" name="Trapezium 17">
                <a:extLst>
                  <a:ext uri="{FF2B5EF4-FFF2-40B4-BE49-F238E27FC236}">
                    <a16:creationId xmlns:a16="http://schemas.microsoft.com/office/drawing/2014/main" id="{23F79D27-B650-D012-E5EA-63063FCA7A2B}"/>
                  </a:ext>
                </a:extLst>
              </p:cNvPr>
              <p:cNvSpPr/>
              <p:nvPr/>
            </p:nvSpPr>
            <p:spPr>
              <a:xfrm rot="10800000">
                <a:off x="2870521" y="4444677"/>
                <a:ext cx="2025569" cy="1757291"/>
              </a:xfrm>
              <a:prstGeom prst="trapezoid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AD34D2-BB60-BB3D-4450-D97A3B986A02}"/>
                  </a:ext>
                </a:extLst>
              </p:cNvPr>
              <p:cNvSpPr txBox="1"/>
              <p:nvPr/>
            </p:nvSpPr>
            <p:spPr>
              <a:xfrm>
                <a:off x="3188243" y="5023199"/>
                <a:ext cx="1210478" cy="710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200" dirty="0"/>
                  <a:t>Information</a:t>
                </a:r>
              </a:p>
              <a:p>
                <a:r>
                  <a:rPr lang="en-FR" sz="1200" dirty="0"/>
                  <a:t> Extraction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D83E4D1-F098-3AC4-3D84-F789C5E7C82A}"/>
                  </a:ext>
                </a:extLst>
              </p:cNvPr>
              <p:cNvSpPr/>
              <p:nvPr/>
            </p:nvSpPr>
            <p:spPr>
              <a:xfrm>
                <a:off x="3426105" y="398747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FR" sz="1200" dirty="0"/>
                  <a:t>IE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C04F10-1664-9DC6-EC67-79DAB5E6C5D3}"/>
                </a:ext>
              </a:extLst>
            </p:cNvPr>
            <p:cNvGrpSpPr/>
            <p:nvPr/>
          </p:nvGrpSpPr>
          <p:grpSpPr>
            <a:xfrm>
              <a:off x="7090615" y="2266445"/>
              <a:ext cx="2078368" cy="2308118"/>
              <a:chOff x="2870521" y="3987476"/>
              <a:chExt cx="2025569" cy="2214492"/>
            </a:xfrm>
          </p:grpSpPr>
          <p:sp>
            <p:nvSpPr>
              <p:cNvPr id="15" name="Trapezium 14">
                <a:extLst>
                  <a:ext uri="{FF2B5EF4-FFF2-40B4-BE49-F238E27FC236}">
                    <a16:creationId xmlns:a16="http://schemas.microsoft.com/office/drawing/2014/main" id="{9CCCE42C-5003-93D5-0159-761ABB031AF9}"/>
                  </a:ext>
                </a:extLst>
              </p:cNvPr>
              <p:cNvSpPr/>
              <p:nvPr/>
            </p:nvSpPr>
            <p:spPr>
              <a:xfrm rot="10800000">
                <a:off x="2870521" y="4444677"/>
                <a:ext cx="2025569" cy="1757291"/>
              </a:xfrm>
              <a:prstGeom prst="trapezoid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90DA25-1A5C-4D9C-DA8E-2CB1B4D4FC07}"/>
                  </a:ext>
                </a:extLst>
              </p:cNvPr>
              <p:cNvSpPr txBox="1"/>
              <p:nvPr/>
            </p:nvSpPr>
            <p:spPr>
              <a:xfrm>
                <a:off x="3213891" y="5000157"/>
                <a:ext cx="1210478" cy="710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200" dirty="0"/>
                  <a:t>Information</a:t>
                </a:r>
              </a:p>
              <a:p>
                <a:r>
                  <a:rPr lang="en-FR" sz="1200" dirty="0"/>
                  <a:t> Retrieval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9F78681-CB88-BCEF-00B0-142B829BF107}"/>
                  </a:ext>
                </a:extLst>
              </p:cNvPr>
              <p:cNvSpPr/>
              <p:nvPr/>
            </p:nvSpPr>
            <p:spPr>
              <a:xfrm>
                <a:off x="3426105" y="398747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FR" sz="1200" dirty="0"/>
                  <a:t>IR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ACF0131-B43C-10D9-D049-1CB49141B3AF}"/>
                </a:ext>
              </a:extLst>
            </p:cNvPr>
            <p:cNvGrpSpPr/>
            <p:nvPr/>
          </p:nvGrpSpPr>
          <p:grpSpPr>
            <a:xfrm>
              <a:off x="9386727" y="2266444"/>
              <a:ext cx="2078368" cy="2308118"/>
              <a:chOff x="2870521" y="3987476"/>
              <a:chExt cx="2025569" cy="2214492"/>
            </a:xfrm>
          </p:grpSpPr>
          <p:sp>
            <p:nvSpPr>
              <p:cNvPr id="12" name="Trapezium 11">
                <a:extLst>
                  <a:ext uri="{FF2B5EF4-FFF2-40B4-BE49-F238E27FC236}">
                    <a16:creationId xmlns:a16="http://schemas.microsoft.com/office/drawing/2014/main" id="{8E64D275-77A4-2D11-1B31-CE63CA339C25}"/>
                  </a:ext>
                </a:extLst>
              </p:cNvPr>
              <p:cNvSpPr/>
              <p:nvPr/>
            </p:nvSpPr>
            <p:spPr>
              <a:xfrm rot="10800000">
                <a:off x="2870521" y="4444677"/>
                <a:ext cx="2025569" cy="1757291"/>
              </a:xfrm>
              <a:prstGeom prst="trapezoid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BDDE80-E271-CB9D-9FCD-8B2140D8AA8F}"/>
                  </a:ext>
                </a:extLst>
              </p:cNvPr>
              <p:cNvSpPr txBox="1"/>
              <p:nvPr/>
            </p:nvSpPr>
            <p:spPr>
              <a:xfrm>
                <a:off x="3347972" y="5010211"/>
                <a:ext cx="1110656" cy="426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FR" sz="1200" dirty="0"/>
                  <a:t>Clustering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31AB2C7-BBBB-EC46-7597-63B818A07FF5}"/>
                  </a:ext>
                </a:extLst>
              </p:cNvPr>
              <p:cNvSpPr/>
              <p:nvPr/>
            </p:nvSpPr>
            <p:spPr>
              <a:xfrm>
                <a:off x="3426105" y="398747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FR" sz="1200" dirty="0"/>
                  <a:t>CL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5CEC804-9D93-6362-2925-FC7DD9139BC2}"/>
              </a:ext>
            </a:extLst>
          </p:cNvPr>
          <p:cNvGrpSpPr/>
          <p:nvPr/>
        </p:nvGrpSpPr>
        <p:grpSpPr>
          <a:xfrm>
            <a:off x="4684025" y="3944641"/>
            <a:ext cx="4257103" cy="812578"/>
            <a:chOff x="4684025" y="3944641"/>
            <a:chExt cx="4257103" cy="812578"/>
          </a:xfrm>
        </p:grpSpPr>
        <p:sp>
          <p:nvSpPr>
            <p:cNvPr id="25" name="Flèche vers le bas 33">
              <a:extLst>
                <a:ext uri="{FF2B5EF4-FFF2-40B4-BE49-F238E27FC236}">
                  <a16:creationId xmlns:a16="http://schemas.microsoft.com/office/drawing/2014/main" id="{32C48C8B-4402-5860-A68F-CA9C39E54965}"/>
                </a:ext>
              </a:extLst>
            </p:cNvPr>
            <p:cNvSpPr/>
            <p:nvPr/>
          </p:nvSpPr>
          <p:spPr>
            <a:xfrm rot="7676596">
              <a:off x="4801474" y="3827192"/>
              <a:ext cx="364461" cy="599359"/>
            </a:xfrm>
            <a:prstGeom prst="downArrow">
              <a:avLst/>
            </a:prstGeom>
            <a:solidFill>
              <a:srgbClr val="FFB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99950E5-87A6-CB00-B43F-082D5410F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45906" y="4311844"/>
              <a:ext cx="3695222" cy="44537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5750" y="90245"/>
            <a:ext cx="540876" cy="16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 descr="Macintosh HD:Users:jessicamery:Desktop:EU Flag:flag_yellow_low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5660" y="79625"/>
            <a:ext cx="287490" cy="188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FC1306F-99A4-E49C-C063-C828DC42D0CC}"/>
              </a:ext>
            </a:extLst>
          </p:cNvPr>
          <p:cNvGrpSpPr/>
          <p:nvPr/>
        </p:nvGrpSpPr>
        <p:grpSpPr>
          <a:xfrm>
            <a:off x="1581297" y="218451"/>
            <a:ext cx="6764891" cy="1000244"/>
            <a:chOff x="1583259" y="435137"/>
            <a:chExt cx="6764891" cy="1000244"/>
          </a:xfrm>
        </p:grpSpPr>
        <p:sp>
          <p:nvSpPr>
            <p:cNvPr id="109" name="Google Shape;109;p19"/>
            <p:cNvSpPr/>
            <p:nvPr/>
          </p:nvSpPr>
          <p:spPr>
            <a:xfrm>
              <a:off x="1745150" y="513075"/>
              <a:ext cx="6603000" cy="523200"/>
            </a:xfrm>
            <a:prstGeom prst="rect">
              <a:avLst/>
            </a:prstGeom>
            <a:solidFill>
              <a:srgbClr val="06144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9"/>
            <p:cNvSpPr txBox="1"/>
            <p:nvPr/>
          </p:nvSpPr>
          <p:spPr>
            <a:xfrm>
              <a:off x="1583259" y="435137"/>
              <a:ext cx="6603000" cy="1000244"/>
            </a:xfrm>
            <a:prstGeom prst="rect">
              <a:avLst/>
            </a:prstGeom>
            <a:noFill/>
            <a:ln w="9525" cap="flat" cmpd="sng">
              <a:solidFill>
                <a:srgbClr val="CEE4EB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fr-FR" sz="2800" b="1" spc="-1" dirty="0" err="1">
                  <a:solidFill>
                    <a:schemeClr val="bg1"/>
                  </a:solidFill>
                  <a:latin typeface="Twentieth Century"/>
                </a:rPr>
                <a:t>Context</a:t>
              </a:r>
              <a:r>
                <a:rPr lang="fr-FR" sz="2800" b="1" spc="-1" dirty="0">
                  <a:solidFill>
                    <a:schemeClr val="bg1"/>
                  </a:solidFill>
                  <a:latin typeface="Twentieth Century"/>
                </a:rPr>
                <a:t> – Spatial Information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 b="1" dirty="0">
                <a:solidFill>
                  <a:srgbClr val="EDF3F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1" name="Google Shape;111;p19"/>
          <p:cNvSpPr/>
          <p:nvPr/>
        </p:nvSpPr>
        <p:spPr>
          <a:xfrm>
            <a:off x="7828775" y="4123675"/>
            <a:ext cx="167100" cy="167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84;p17" descr="Macintosh HD:Users:jessicamery:Desktop:EU Flag:flag_yellow_low.jpg">
            <a:extLst>
              <a:ext uri="{FF2B5EF4-FFF2-40B4-BE49-F238E27FC236}">
                <a16:creationId xmlns:a16="http://schemas.microsoft.com/office/drawing/2014/main" id="{B33B3BE7-A8CC-20C5-9713-E30BC5A051F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2211" y="4845912"/>
            <a:ext cx="312499" cy="2175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5;p17">
            <a:extLst>
              <a:ext uri="{FF2B5EF4-FFF2-40B4-BE49-F238E27FC236}">
                <a16:creationId xmlns:a16="http://schemas.microsoft.com/office/drawing/2014/main" id="{5E384F5D-E280-1AB6-6FE6-A621116EDC3A}"/>
              </a:ext>
            </a:extLst>
          </p:cNvPr>
          <p:cNvSpPr txBox="1"/>
          <p:nvPr/>
        </p:nvSpPr>
        <p:spPr>
          <a:xfrm>
            <a:off x="2368969" y="4736764"/>
            <a:ext cx="6305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90909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700" dirty="0">
                <a:solidFill>
                  <a:srgbClr val="061448"/>
                </a:solidFill>
              </a:rPr>
              <a:t>This project has received funding from the European Union's Horizon Europe research and innovation </a:t>
            </a:r>
            <a:r>
              <a:rPr lang="en" sz="700" dirty="0" err="1">
                <a:solidFill>
                  <a:srgbClr val="061448"/>
                </a:solidFill>
              </a:rPr>
              <a:t>programme</a:t>
            </a:r>
            <a:r>
              <a:rPr lang="en" sz="700" dirty="0">
                <a:solidFill>
                  <a:srgbClr val="061448"/>
                </a:solidFill>
              </a:rPr>
              <a:t> under Grant Agreement No.</a:t>
            </a:r>
            <a:r>
              <a:rPr lang="en" sz="700" dirty="0">
                <a:solidFill>
                  <a:schemeClr val="dk1"/>
                </a:solidFill>
              </a:rPr>
              <a:t>874850</a:t>
            </a:r>
            <a:endParaRPr sz="900" dirty="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grpSp>
        <p:nvGrpSpPr>
          <p:cNvPr id="24" name="Group 3">
            <a:extLst>
              <a:ext uri="{FF2B5EF4-FFF2-40B4-BE49-F238E27FC236}">
                <a16:creationId xmlns:a16="http://schemas.microsoft.com/office/drawing/2014/main" id="{776A3F3D-15D7-AC0A-B009-6B66BD9A9116}"/>
              </a:ext>
            </a:extLst>
          </p:cNvPr>
          <p:cNvGrpSpPr/>
          <p:nvPr/>
        </p:nvGrpSpPr>
        <p:grpSpPr>
          <a:xfrm>
            <a:off x="1581297" y="1079863"/>
            <a:ext cx="5136526" cy="1222882"/>
            <a:chOff x="2188788" y="3635388"/>
            <a:chExt cx="5210034" cy="1179594"/>
          </a:xfrm>
        </p:grpSpPr>
        <p:sp>
          <p:nvSpPr>
            <p:cNvPr id="26" name="Arrow: Right 4">
              <a:extLst>
                <a:ext uri="{FF2B5EF4-FFF2-40B4-BE49-F238E27FC236}">
                  <a16:creationId xmlns:a16="http://schemas.microsoft.com/office/drawing/2014/main" id="{6F876000-9C60-3DBA-BA50-D2AFE2BA3CD2}"/>
                </a:ext>
              </a:extLst>
            </p:cNvPr>
            <p:cNvSpPr/>
            <p:nvPr/>
          </p:nvSpPr>
          <p:spPr>
            <a:xfrm>
              <a:off x="4561175" y="3894003"/>
              <a:ext cx="1359347" cy="556372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2"/>
                </a:solidFill>
                <a:highlight>
                  <a:srgbClr val="0000FF"/>
                </a:highlight>
              </a:endParaRPr>
            </a:p>
          </p:txBody>
        </p:sp>
        <p:pic>
          <p:nvPicPr>
            <p:cNvPr id="29" name="Image 37">
              <a:extLst>
                <a:ext uri="{FF2B5EF4-FFF2-40B4-BE49-F238E27FC236}">
                  <a16:creationId xmlns:a16="http://schemas.microsoft.com/office/drawing/2014/main" id="{45B7CBD2-0D7E-BF71-7D8F-8218B014E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0347" y="3635388"/>
              <a:ext cx="1118475" cy="1179594"/>
            </a:xfrm>
            <a:prstGeom prst="rect">
              <a:avLst/>
            </a:prstGeom>
          </p:spPr>
        </p:pic>
        <p:pic>
          <p:nvPicPr>
            <p:cNvPr id="30" name="Image 38">
              <a:extLst>
                <a:ext uri="{FF2B5EF4-FFF2-40B4-BE49-F238E27FC236}">
                  <a16:creationId xmlns:a16="http://schemas.microsoft.com/office/drawing/2014/main" id="{8206CDD7-AFB4-5465-76DF-199172DB0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8788" y="3747005"/>
              <a:ext cx="2154264" cy="80877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12B16F5-E315-37EA-AF30-986159137ADC}"/>
              </a:ext>
            </a:extLst>
          </p:cNvPr>
          <p:cNvGrpSpPr/>
          <p:nvPr/>
        </p:nvGrpSpPr>
        <p:grpSpPr>
          <a:xfrm>
            <a:off x="5231099" y="1473742"/>
            <a:ext cx="2951262" cy="1439705"/>
            <a:chOff x="6848798" y="1673508"/>
            <a:chExt cx="3924079" cy="1876705"/>
          </a:xfrm>
        </p:grpSpPr>
        <p:sp>
          <p:nvSpPr>
            <p:cNvPr id="32" name="Flèche vers le bas 18">
              <a:extLst>
                <a:ext uri="{FF2B5EF4-FFF2-40B4-BE49-F238E27FC236}">
                  <a16:creationId xmlns:a16="http://schemas.microsoft.com/office/drawing/2014/main" id="{2CB5C324-28C9-5A2F-4496-4822D008F549}"/>
                </a:ext>
              </a:extLst>
            </p:cNvPr>
            <p:cNvSpPr/>
            <p:nvPr/>
          </p:nvSpPr>
          <p:spPr>
            <a:xfrm rot="5400000">
              <a:off x="8497579" y="1557938"/>
              <a:ext cx="343494" cy="3641056"/>
            </a:xfrm>
            <a:prstGeom prst="downArrow">
              <a:avLst/>
            </a:prstGeom>
            <a:solidFill>
              <a:srgbClr val="FFB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Flèche vers le bas 19">
              <a:extLst>
                <a:ext uri="{FF2B5EF4-FFF2-40B4-BE49-F238E27FC236}">
                  <a16:creationId xmlns:a16="http://schemas.microsoft.com/office/drawing/2014/main" id="{744F3B30-DF73-6855-A037-89B7981BCF3C}"/>
                </a:ext>
              </a:extLst>
            </p:cNvPr>
            <p:cNvSpPr/>
            <p:nvPr/>
          </p:nvSpPr>
          <p:spPr>
            <a:xfrm rot="5400000">
              <a:off x="9379588" y="609248"/>
              <a:ext cx="329029" cy="2457549"/>
            </a:xfrm>
            <a:prstGeom prst="downArrow">
              <a:avLst/>
            </a:prstGeom>
            <a:solidFill>
              <a:srgbClr val="FFB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F6A66CF8-170F-14BD-4E3D-FAEFE058BA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6692395" y="2284695"/>
            <a:ext cx="2928204" cy="352928"/>
          </a:xfrm>
          <a:prstGeom prst="rect">
            <a:avLst/>
          </a:prstGeom>
        </p:spPr>
      </p:pic>
      <p:grpSp>
        <p:nvGrpSpPr>
          <p:cNvPr id="38" name="Group 11">
            <a:extLst>
              <a:ext uri="{FF2B5EF4-FFF2-40B4-BE49-F238E27FC236}">
                <a16:creationId xmlns:a16="http://schemas.microsoft.com/office/drawing/2014/main" id="{6EF184E4-90FD-3F7E-A9EC-33AB4C624A43}"/>
              </a:ext>
            </a:extLst>
          </p:cNvPr>
          <p:cNvGrpSpPr/>
          <p:nvPr/>
        </p:nvGrpSpPr>
        <p:grpSpPr>
          <a:xfrm>
            <a:off x="2862945" y="2633627"/>
            <a:ext cx="3878141" cy="2049091"/>
            <a:chOff x="3065135" y="845580"/>
            <a:chExt cx="6376564" cy="3337193"/>
          </a:xfrm>
        </p:grpSpPr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B44C6807-A238-3F5E-86BC-2BE153567B65}"/>
                </a:ext>
              </a:extLst>
            </p:cNvPr>
            <p:cNvSpPr/>
            <p:nvPr/>
          </p:nvSpPr>
          <p:spPr>
            <a:xfrm>
              <a:off x="4548083" y="1315979"/>
              <a:ext cx="3741443" cy="2562451"/>
            </a:xfrm>
            <a:prstGeom prst="triangle">
              <a:avLst>
                <a:gd name="adj" fmla="val 49348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B1AB562A-B5CE-CDFD-9F0A-9033AA053FA4}"/>
                </a:ext>
              </a:extLst>
            </p:cNvPr>
            <p:cNvSpPr/>
            <p:nvPr/>
          </p:nvSpPr>
          <p:spPr>
            <a:xfrm>
              <a:off x="5475761" y="2083174"/>
              <a:ext cx="1844673" cy="171158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Event</a:t>
              </a:r>
            </a:p>
          </p:txBody>
        </p:sp>
        <p:sp>
          <p:nvSpPr>
            <p:cNvPr id="41" name="TextBox 8">
              <a:extLst>
                <a:ext uri="{FF2B5EF4-FFF2-40B4-BE49-F238E27FC236}">
                  <a16:creationId xmlns:a16="http://schemas.microsoft.com/office/drawing/2014/main" id="{63625D7B-AE2F-6DCC-CDB8-4C9B67AF4362}"/>
                </a:ext>
              </a:extLst>
            </p:cNvPr>
            <p:cNvSpPr txBox="1"/>
            <p:nvPr/>
          </p:nvSpPr>
          <p:spPr>
            <a:xfrm>
              <a:off x="5802535" y="845580"/>
              <a:ext cx="1005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b="1" dirty="0">
                  <a:solidFill>
                    <a:schemeClr val="accent5">
                      <a:lumMod val="75000"/>
                    </a:schemeClr>
                  </a:solidFill>
                </a:rPr>
                <a:t>Spatial </a:t>
              </a:r>
            </a:p>
          </p:txBody>
        </p:sp>
        <p:sp>
          <p:nvSpPr>
            <p:cNvPr id="42" name="TextBox 23">
              <a:extLst>
                <a:ext uri="{FF2B5EF4-FFF2-40B4-BE49-F238E27FC236}">
                  <a16:creationId xmlns:a16="http://schemas.microsoft.com/office/drawing/2014/main" id="{6B968197-C0D7-EE43-1CBA-1F0A626FE8DF}"/>
                </a:ext>
              </a:extLst>
            </p:cNvPr>
            <p:cNvSpPr txBox="1"/>
            <p:nvPr/>
          </p:nvSpPr>
          <p:spPr>
            <a:xfrm>
              <a:off x="8171287" y="3602483"/>
              <a:ext cx="1270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b="1" dirty="0">
                  <a:solidFill>
                    <a:schemeClr val="accent5">
                      <a:lumMod val="75000"/>
                    </a:schemeClr>
                  </a:solidFill>
                </a:rPr>
                <a:t>Temporal </a:t>
              </a:r>
            </a:p>
          </p:txBody>
        </p:sp>
        <p:sp>
          <p:nvSpPr>
            <p:cNvPr id="43" name="TextBox 24">
              <a:extLst>
                <a:ext uri="{FF2B5EF4-FFF2-40B4-BE49-F238E27FC236}">
                  <a16:creationId xmlns:a16="http://schemas.microsoft.com/office/drawing/2014/main" id="{DE881D3C-2156-CA9D-E171-986D1644D685}"/>
                </a:ext>
              </a:extLst>
            </p:cNvPr>
            <p:cNvSpPr txBox="1"/>
            <p:nvPr/>
          </p:nvSpPr>
          <p:spPr>
            <a:xfrm>
              <a:off x="3065135" y="3581271"/>
              <a:ext cx="2074830" cy="601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b="1" dirty="0">
                  <a:solidFill>
                    <a:schemeClr val="accent5">
                      <a:lumMod val="75000"/>
                    </a:schemeClr>
                  </a:solidFill>
                </a:rPr>
                <a:t>Thematic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917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5750" y="90245"/>
            <a:ext cx="540876" cy="16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 descr="Macintosh HD:Users:jessicamery:Desktop:EU Flag:flag_yellow_low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5660" y="79625"/>
            <a:ext cx="287490" cy="188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FC1306F-99A4-E49C-C063-C828DC42D0CC}"/>
              </a:ext>
            </a:extLst>
          </p:cNvPr>
          <p:cNvGrpSpPr/>
          <p:nvPr/>
        </p:nvGrpSpPr>
        <p:grpSpPr>
          <a:xfrm>
            <a:off x="1581297" y="218451"/>
            <a:ext cx="6764891" cy="1000244"/>
            <a:chOff x="1583259" y="435137"/>
            <a:chExt cx="6764891" cy="1000244"/>
          </a:xfrm>
        </p:grpSpPr>
        <p:sp>
          <p:nvSpPr>
            <p:cNvPr id="109" name="Google Shape;109;p19"/>
            <p:cNvSpPr/>
            <p:nvPr/>
          </p:nvSpPr>
          <p:spPr>
            <a:xfrm>
              <a:off x="1745150" y="513075"/>
              <a:ext cx="6603000" cy="523200"/>
            </a:xfrm>
            <a:prstGeom prst="rect">
              <a:avLst/>
            </a:prstGeom>
            <a:solidFill>
              <a:srgbClr val="06144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9"/>
            <p:cNvSpPr txBox="1"/>
            <p:nvPr/>
          </p:nvSpPr>
          <p:spPr>
            <a:xfrm>
              <a:off x="1583259" y="435137"/>
              <a:ext cx="6603000" cy="1000244"/>
            </a:xfrm>
            <a:prstGeom prst="rect">
              <a:avLst/>
            </a:prstGeom>
            <a:noFill/>
            <a:ln w="9525" cap="flat" cmpd="sng">
              <a:solidFill>
                <a:srgbClr val="CEE4EB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fr-FR" sz="2800" b="1" spc="-1" dirty="0">
                  <a:solidFill>
                    <a:schemeClr val="bg1"/>
                  </a:solidFill>
                  <a:latin typeface="Twentieth Century"/>
                </a:rPr>
                <a:t>Spatial Information Dashboard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 b="1" dirty="0">
                <a:solidFill>
                  <a:srgbClr val="EDF3F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1" name="Google Shape;111;p19"/>
          <p:cNvSpPr/>
          <p:nvPr/>
        </p:nvSpPr>
        <p:spPr>
          <a:xfrm>
            <a:off x="7828775" y="4123675"/>
            <a:ext cx="167100" cy="167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84;p17" descr="Macintosh HD:Users:jessicamery:Desktop:EU Flag:flag_yellow_low.jpg">
            <a:extLst>
              <a:ext uri="{FF2B5EF4-FFF2-40B4-BE49-F238E27FC236}">
                <a16:creationId xmlns:a16="http://schemas.microsoft.com/office/drawing/2014/main" id="{B33B3BE7-A8CC-20C5-9713-E30BC5A051F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2211" y="4845912"/>
            <a:ext cx="312499" cy="2175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5;p17">
            <a:extLst>
              <a:ext uri="{FF2B5EF4-FFF2-40B4-BE49-F238E27FC236}">
                <a16:creationId xmlns:a16="http://schemas.microsoft.com/office/drawing/2014/main" id="{5E384F5D-E280-1AB6-6FE6-A621116EDC3A}"/>
              </a:ext>
            </a:extLst>
          </p:cNvPr>
          <p:cNvSpPr txBox="1"/>
          <p:nvPr/>
        </p:nvSpPr>
        <p:spPr>
          <a:xfrm>
            <a:off x="2368969" y="4736764"/>
            <a:ext cx="6305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90909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700" dirty="0">
                <a:solidFill>
                  <a:srgbClr val="061448"/>
                </a:solidFill>
              </a:rPr>
              <a:t>This project has received funding from the European Union's Horizon Europe research and innovation </a:t>
            </a:r>
            <a:r>
              <a:rPr lang="en" sz="700" dirty="0" err="1">
                <a:solidFill>
                  <a:srgbClr val="061448"/>
                </a:solidFill>
              </a:rPr>
              <a:t>programme</a:t>
            </a:r>
            <a:r>
              <a:rPr lang="en" sz="700" dirty="0">
                <a:solidFill>
                  <a:srgbClr val="061448"/>
                </a:solidFill>
              </a:rPr>
              <a:t> under Grant Agreement No.</a:t>
            </a:r>
            <a:r>
              <a:rPr lang="en" sz="700" dirty="0">
                <a:solidFill>
                  <a:schemeClr val="dk1"/>
                </a:solidFill>
              </a:rPr>
              <a:t>874850</a:t>
            </a:r>
            <a:endParaRPr sz="900" dirty="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0B2A3B-2146-9DD1-0972-3DAC74DAEB74}"/>
              </a:ext>
            </a:extLst>
          </p:cNvPr>
          <p:cNvGrpSpPr/>
          <p:nvPr/>
        </p:nvGrpSpPr>
        <p:grpSpPr>
          <a:xfrm>
            <a:off x="1785715" y="1955375"/>
            <a:ext cx="670376" cy="859513"/>
            <a:chOff x="1211547" y="1976641"/>
            <a:chExt cx="670376" cy="85951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67CE1B1-664A-1446-972B-6A7397513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86540" y="2168576"/>
              <a:ext cx="542407" cy="66757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81AC46-BD01-C1C1-15AF-31F510DD12B9}"/>
                </a:ext>
              </a:extLst>
            </p:cNvPr>
            <p:cNvSpPr txBox="1"/>
            <p:nvPr/>
          </p:nvSpPr>
          <p:spPr>
            <a:xfrm>
              <a:off x="1211547" y="1976641"/>
              <a:ext cx="6703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100" dirty="0"/>
                <a:t>Dataset</a:t>
              </a:r>
            </a:p>
          </p:txBody>
        </p:sp>
      </p:grpSp>
      <p:sp>
        <p:nvSpPr>
          <p:cNvPr id="12" name="Flèche vers le bas 19">
            <a:extLst>
              <a:ext uri="{FF2B5EF4-FFF2-40B4-BE49-F238E27FC236}">
                <a16:creationId xmlns:a16="http://schemas.microsoft.com/office/drawing/2014/main" id="{2E7F3B10-A170-6745-78A2-163B34885549}"/>
              </a:ext>
            </a:extLst>
          </p:cNvPr>
          <p:cNvSpPr/>
          <p:nvPr/>
        </p:nvSpPr>
        <p:spPr>
          <a:xfrm rot="16200000">
            <a:off x="2470948" y="2311476"/>
            <a:ext cx="158295" cy="362254"/>
          </a:xfrm>
          <a:prstGeom prst="downArrow">
            <a:avLst/>
          </a:prstGeom>
          <a:solidFill>
            <a:srgbClr val="FFB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05B2026-13FC-466D-A8E3-85BD8C077999}"/>
              </a:ext>
            </a:extLst>
          </p:cNvPr>
          <p:cNvGrpSpPr/>
          <p:nvPr/>
        </p:nvGrpSpPr>
        <p:grpSpPr>
          <a:xfrm>
            <a:off x="2777529" y="1576038"/>
            <a:ext cx="1677522" cy="1720361"/>
            <a:chOff x="2628105" y="1576038"/>
            <a:chExt cx="1305056" cy="172036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CFC4B8-E205-1014-F511-C9E036F67BE3}"/>
                </a:ext>
              </a:extLst>
            </p:cNvPr>
            <p:cNvSpPr/>
            <p:nvPr/>
          </p:nvSpPr>
          <p:spPr>
            <a:xfrm>
              <a:off x="2628105" y="1821838"/>
              <a:ext cx="1220206" cy="147456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FR" sz="1000" dirty="0"/>
                <a:t>Location Extraction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FR" sz="1000" dirty="0"/>
                <a:t>(Lat, lng) geocoding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FR" sz="1000" dirty="0"/>
                <a:t>Country Identification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FR" sz="1000" dirty="0"/>
                <a:t>Data manipulation</a:t>
              </a:r>
            </a:p>
            <a:p>
              <a:pPr algn="ctr"/>
              <a:endParaRPr lang="en-FR" sz="1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E9626-DBFB-24E1-6681-67C5E4011545}"/>
                </a:ext>
              </a:extLst>
            </p:cNvPr>
            <p:cNvSpPr txBox="1"/>
            <p:nvPr/>
          </p:nvSpPr>
          <p:spPr>
            <a:xfrm>
              <a:off x="2712955" y="1576038"/>
              <a:ext cx="12202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100" dirty="0"/>
                <a:t>Data Processing</a:t>
              </a: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4894CD55-5803-8ACE-1AF0-DF437552B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952" y="3338047"/>
            <a:ext cx="1074961" cy="38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D65AC3B-EA97-787E-0419-F0A7D110A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970" y="914075"/>
            <a:ext cx="795373" cy="87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lcome to GeoPy's documentation! — GeoPy 2.3.0 documentation">
            <a:extLst>
              <a:ext uri="{FF2B5EF4-FFF2-40B4-BE49-F238E27FC236}">
                <a16:creationId xmlns:a16="http://schemas.microsoft.com/office/drawing/2014/main" id="{D9DA07A9-97BA-6B0B-0113-95526B727C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6" t="20529" r="7086" b="21658"/>
          <a:stretch/>
        </p:blipFill>
        <p:spPr bwMode="auto">
          <a:xfrm>
            <a:off x="2869443" y="3687730"/>
            <a:ext cx="1492352" cy="50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èche vers le bas 19">
            <a:extLst>
              <a:ext uri="{FF2B5EF4-FFF2-40B4-BE49-F238E27FC236}">
                <a16:creationId xmlns:a16="http://schemas.microsoft.com/office/drawing/2014/main" id="{EC4096B2-158C-B481-64ED-26954707C547}"/>
              </a:ext>
            </a:extLst>
          </p:cNvPr>
          <p:cNvSpPr/>
          <p:nvPr/>
        </p:nvSpPr>
        <p:spPr>
          <a:xfrm rot="16200000">
            <a:off x="4662582" y="2134364"/>
            <a:ext cx="167100" cy="728938"/>
          </a:xfrm>
          <a:prstGeom prst="downArrow">
            <a:avLst/>
          </a:prstGeom>
          <a:solidFill>
            <a:srgbClr val="FFB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7E666D-88BA-EE0B-C3FE-987BEE67F93F}"/>
              </a:ext>
            </a:extLst>
          </p:cNvPr>
          <p:cNvSpPr/>
          <p:nvPr/>
        </p:nvSpPr>
        <p:spPr>
          <a:xfrm>
            <a:off x="5149014" y="1221891"/>
            <a:ext cx="3660391" cy="296301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8F7566-D7A6-CDBF-4DC0-8BDD53A10E22}"/>
              </a:ext>
            </a:extLst>
          </p:cNvPr>
          <p:cNvSpPr/>
          <p:nvPr/>
        </p:nvSpPr>
        <p:spPr>
          <a:xfrm>
            <a:off x="5241257" y="1304400"/>
            <a:ext cx="1937041" cy="1321871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ECAB48-B713-C1A0-47F1-26115A1AEE85}"/>
              </a:ext>
            </a:extLst>
          </p:cNvPr>
          <p:cNvSpPr/>
          <p:nvPr/>
        </p:nvSpPr>
        <p:spPr>
          <a:xfrm>
            <a:off x="7284386" y="1317611"/>
            <a:ext cx="1432648" cy="1312226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D78FEE0-AF25-E51E-4A38-2988A7A00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50572" y="1435845"/>
            <a:ext cx="1219440" cy="11292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8C4FDFA-D00D-09B7-247E-67769032D9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04680" y="1381936"/>
            <a:ext cx="1749148" cy="110472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545E8F1-D3E1-0854-205C-C478E025453F}"/>
              </a:ext>
            </a:extLst>
          </p:cNvPr>
          <p:cNvSpPr/>
          <p:nvPr/>
        </p:nvSpPr>
        <p:spPr>
          <a:xfrm>
            <a:off x="5219471" y="2825166"/>
            <a:ext cx="1138798" cy="1207826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748A16-1B2F-2C26-2797-A2F76AA89B0F}"/>
              </a:ext>
            </a:extLst>
          </p:cNvPr>
          <p:cNvSpPr/>
          <p:nvPr/>
        </p:nvSpPr>
        <p:spPr>
          <a:xfrm>
            <a:off x="6427877" y="2828077"/>
            <a:ext cx="1138798" cy="1207826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C4A13C3-724E-048F-7959-BBE431CA4F5B}"/>
              </a:ext>
            </a:extLst>
          </p:cNvPr>
          <p:cNvSpPr/>
          <p:nvPr/>
        </p:nvSpPr>
        <p:spPr>
          <a:xfrm>
            <a:off x="7625651" y="2820846"/>
            <a:ext cx="1138798" cy="1207826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9CEB31C-F3D9-518C-758A-FECAE73F2D5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1257" y="2920861"/>
            <a:ext cx="1106379" cy="102201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151B344-A08D-9075-2F30-9CFA6B1F3E9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66900" y="2899595"/>
            <a:ext cx="1060752" cy="10656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C97AD27-D2FD-FC39-1B45-6AF609117AB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50562" y="2914582"/>
            <a:ext cx="1077105" cy="1027113"/>
          </a:xfrm>
          <a:prstGeom prst="rect">
            <a:avLst/>
          </a:prstGeom>
        </p:spPr>
      </p:pic>
      <p:pic>
        <p:nvPicPr>
          <p:cNvPr id="1040" name="Picture 16" descr="Folium Library | Geospatial visualization via Folium Library">
            <a:extLst>
              <a:ext uri="{FF2B5EF4-FFF2-40B4-BE49-F238E27FC236}">
                <a16:creationId xmlns:a16="http://schemas.microsoft.com/office/drawing/2014/main" id="{FB7B083F-4D9A-1CE8-23E4-C2832BD838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8" t="13836" r="20381" b="8415"/>
          <a:stretch/>
        </p:blipFill>
        <p:spPr bwMode="auto">
          <a:xfrm>
            <a:off x="5462700" y="4198901"/>
            <a:ext cx="1340874" cy="58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GitHub - antonin-lfv/Plotly_tutorial: Plotly tutorial in Python - Graphing  library">
            <a:extLst>
              <a:ext uri="{FF2B5EF4-FFF2-40B4-BE49-F238E27FC236}">
                <a16:creationId xmlns:a16="http://schemas.microsoft.com/office/drawing/2014/main" id="{06F065F5-145E-37AF-8ED7-9EECE095E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1" t="11634" r="14304" b="9995"/>
          <a:stretch/>
        </p:blipFill>
        <p:spPr bwMode="auto">
          <a:xfrm>
            <a:off x="7114510" y="4243452"/>
            <a:ext cx="1399262" cy="49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F4DDB69E-54FF-CA2E-9A36-FAB1382196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17" b="11878"/>
          <a:stretch/>
        </p:blipFill>
        <p:spPr bwMode="auto">
          <a:xfrm>
            <a:off x="2797488" y="4138024"/>
            <a:ext cx="1695892" cy="51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atplotlib.pyplot — Matplotlib 3.1.2 documentation">
            <a:extLst>
              <a:ext uri="{FF2B5EF4-FFF2-40B4-BE49-F238E27FC236}">
                <a16:creationId xmlns:a16="http://schemas.microsoft.com/office/drawing/2014/main" id="{2A93678A-8667-9788-903E-803DA577C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726" y="875565"/>
            <a:ext cx="1374519" cy="32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AEDC992-62A4-7E11-8ACA-6996380EDC8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61791" y="896110"/>
            <a:ext cx="1054325" cy="28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6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5750" y="90245"/>
            <a:ext cx="540876" cy="16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 descr="Macintosh HD:Users:jessicamery:Desktop:EU Flag:flag_yellow_low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5660" y="79625"/>
            <a:ext cx="287490" cy="188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FC1306F-99A4-E49C-C063-C828DC42D0CC}"/>
              </a:ext>
            </a:extLst>
          </p:cNvPr>
          <p:cNvGrpSpPr/>
          <p:nvPr/>
        </p:nvGrpSpPr>
        <p:grpSpPr>
          <a:xfrm>
            <a:off x="1581297" y="218451"/>
            <a:ext cx="6764891" cy="1000244"/>
            <a:chOff x="1583259" y="435137"/>
            <a:chExt cx="6764891" cy="1000244"/>
          </a:xfrm>
        </p:grpSpPr>
        <p:sp>
          <p:nvSpPr>
            <p:cNvPr id="109" name="Google Shape;109;p19"/>
            <p:cNvSpPr/>
            <p:nvPr/>
          </p:nvSpPr>
          <p:spPr>
            <a:xfrm>
              <a:off x="1745150" y="513075"/>
              <a:ext cx="6603000" cy="523200"/>
            </a:xfrm>
            <a:prstGeom prst="rect">
              <a:avLst/>
            </a:prstGeom>
            <a:solidFill>
              <a:srgbClr val="06144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9"/>
            <p:cNvSpPr txBox="1"/>
            <p:nvPr/>
          </p:nvSpPr>
          <p:spPr>
            <a:xfrm>
              <a:off x="1583259" y="435137"/>
              <a:ext cx="6603000" cy="1000244"/>
            </a:xfrm>
            <a:prstGeom prst="rect">
              <a:avLst/>
            </a:prstGeom>
            <a:noFill/>
            <a:ln w="9525" cap="flat" cmpd="sng">
              <a:solidFill>
                <a:srgbClr val="CEE4EB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fr-FR" sz="2800" b="1" spc="-1" dirty="0" err="1">
                  <a:solidFill>
                    <a:schemeClr val="bg1"/>
                  </a:solidFill>
                  <a:latin typeface="Twentieth Century"/>
                </a:rPr>
                <a:t>Practical</a:t>
              </a:r>
              <a:r>
                <a:rPr lang="fr-FR" sz="2800" b="1" spc="-1" dirty="0">
                  <a:solidFill>
                    <a:schemeClr val="bg1"/>
                  </a:solidFill>
                  <a:latin typeface="Twentieth Century"/>
                </a:rPr>
                <a:t> Session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 b="1" dirty="0">
                <a:solidFill>
                  <a:srgbClr val="EDF3F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1" name="Google Shape;111;p19"/>
          <p:cNvSpPr/>
          <p:nvPr/>
        </p:nvSpPr>
        <p:spPr>
          <a:xfrm>
            <a:off x="7828775" y="4123675"/>
            <a:ext cx="167100" cy="167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84;p17" descr="Macintosh HD:Users:jessicamery:Desktop:EU Flag:flag_yellow_low.jpg">
            <a:extLst>
              <a:ext uri="{FF2B5EF4-FFF2-40B4-BE49-F238E27FC236}">
                <a16:creationId xmlns:a16="http://schemas.microsoft.com/office/drawing/2014/main" id="{B33B3BE7-A8CC-20C5-9713-E30BC5A051F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2211" y="4845912"/>
            <a:ext cx="312499" cy="2175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5;p17">
            <a:extLst>
              <a:ext uri="{FF2B5EF4-FFF2-40B4-BE49-F238E27FC236}">
                <a16:creationId xmlns:a16="http://schemas.microsoft.com/office/drawing/2014/main" id="{5E384F5D-E280-1AB6-6FE6-A621116EDC3A}"/>
              </a:ext>
            </a:extLst>
          </p:cNvPr>
          <p:cNvSpPr txBox="1"/>
          <p:nvPr/>
        </p:nvSpPr>
        <p:spPr>
          <a:xfrm>
            <a:off x="2368969" y="4736764"/>
            <a:ext cx="6305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90909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700" dirty="0">
                <a:solidFill>
                  <a:srgbClr val="061448"/>
                </a:solidFill>
              </a:rPr>
              <a:t>This project has received funding from the European Union's Horizon Europe research and innovation </a:t>
            </a:r>
            <a:r>
              <a:rPr lang="en" sz="700" dirty="0" err="1">
                <a:solidFill>
                  <a:srgbClr val="061448"/>
                </a:solidFill>
              </a:rPr>
              <a:t>programme</a:t>
            </a:r>
            <a:r>
              <a:rPr lang="en" sz="700" dirty="0">
                <a:solidFill>
                  <a:srgbClr val="061448"/>
                </a:solidFill>
              </a:rPr>
              <a:t> under Grant Agreement No.</a:t>
            </a:r>
            <a:r>
              <a:rPr lang="en" sz="700" dirty="0">
                <a:solidFill>
                  <a:schemeClr val="dk1"/>
                </a:solidFill>
              </a:rPr>
              <a:t>874850</a:t>
            </a:r>
            <a:endParaRPr sz="900" dirty="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sp>
        <p:nvSpPr>
          <p:cNvPr id="6" name="Google Shape;82;p17">
            <a:extLst>
              <a:ext uri="{FF2B5EF4-FFF2-40B4-BE49-F238E27FC236}">
                <a16:creationId xmlns:a16="http://schemas.microsoft.com/office/drawing/2014/main" id="{25E695D7-B1B9-FD59-9246-6B509E0C343C}"/>
              </a:ext>
            </a:extLst>
          </p:cNvPr>
          <p:cNvSpPr txBox="1"/>
          <p:nvPr/>
        </p:nvSpPr>
        <p:spPr>
          <a:xfrm>
            <a:off x="2017231" y="1346901"/>
            <a:ext cx="6305399" cy="90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b="1" dirty="0">
                <a:solidFill>
                  <a:srgbClr val="1F497D"/>
                </a:solidFill>
                <a:latin typeface="Roboto"/>
                <a:ea typeface="Roboto"/>
                <a:cs typeface="Roboto"/>
              </a:rPr>
              <a:t>Practical Session Demo:  </a:t>
            </a:r>
            <a:r>
              <a:rPr lang="en-GB" dirty="0">
                <a:solidFill>
                  <a:srgbClr val="1F497D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Practical Demo</a:t>
            </a:r>
            <a:endParaRPr lang="en-GB" dirty="0">
              <a:solidFill>
                <a:srgbClr val="1F497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82;p17">
            <a:extLst>
              <a:ext uri="{FF2B5EF4-FFF2-40B4-BE49-F238E27FC236}">
                <a16:creationId xmlns:a16="http://schemas.microsoft.com/office/drawing/2014/main" id="{CD6F7007-40BE-3AE7-D1B6-864226B37C76}"/>
              </a:ext>
            </a:extLst>
          </p:cNvPr>
          <p:cNvSpPr txBox="1"/>
          <p:nvPr/>
        </p:nvSpPr>
        <p:spPr>
          <a:xfrm>
            <a:off x="2040789" y="2881064"/>
            <a:ext cx="6305399" cy="90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b="1" dirty="0">
                <a:solidFill>
                  <a:srgbClr val="1F497D"/>
                </a:solidFill>
                <a:latin typeface="Roboto"/>
                <a:ea typeface="Roboto"/>
                <a:cs typeface="Roboto"/>
              </a:rPr>
              <a:t>Google </a:t>
            </a:r>
            <a:r>
              <a:rPr lang="en-GB" b="1" dirty="0" err="1">
                <a:solidFill>
                  <a:srgbClr val="1F497D"/>
                </a:solidFill>
                <a:latin typeface="Roboto"/>
                <a:ea typeface="Roboto"/>
                <a:cs typeface="Roboto"/>
              </a:rPr>
              <a:t>Colab</a:t>
            </a:r>
            <a:r>
              <a:rPr lang="en-GB" b="1" dirty="0">
                <a:solidFill>
                  <a:srgbClr val="1F497D"/>
                </a:solidFill>
                <a:latin typeface="Roboto"/>
                <a:ea typeface="Roboto"/>
                <a:cs typeface="Roboto"/>
              </a:rPr>
              <a:t> Notebook:  </a:t>
            </a:r>
            <a:r>
              <a:rPr lang="en-GB" dirty="0">
                <a:solidFill>
                  <a:srgbClr val="1F497D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Create Empty Notebook</a:t>
            </a:r>
            <a:endParaRPr lang="en-GB" dirty="0">
              <a:solidFill>
                <a:srgbClr val="1F497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7D0DFC-DED0-59B3-20E2-5C3811D6F46E}"/>
              </a:ext>
            </a:extLst>
          </p:cNvPr>
          <p:cNvSpPr txBox="1"/>
          <p:nvPr/>
        </p:nvSpPr>
        <p:spPr>
          <a:xfrm>
            <a:off x="1921538" y="2163195"/>
            <a:ext cx="1826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rgbClr val="1F497D"/>
                </a:solidFill>
                <a:latin typeface="Roboto"/>
                <a:ea typeface="Roboto"/>
                <a:cs typeface="Roboto"/>
              </a:rPr>
              <a:t>Let’s</a:t>
            </a:r>
            <a:r>
              <a:rPr lang="fr-FR" sz="2000" b="1" dirty="0">
                <a:solidFill>
                  <a:srgbClr val="1F497D"/>
                </a:solidFill>
                <a:latin typeface="Roboto"/>
                <a:ea typeface="Roboto"/>
                <a:cs typeface="Roboto"/>
              </a:rPr>
              <a:t> Start ;-) :</a:t>
            </a:r>
            <a:endParaRPr lang="en-FR" sz="2000" dirty="0"/>
          </a:p>
        </p:txBody>
      </p:sp>
    </p:spTree>
    <p:extLst>
      <p:ext uri="{BB962C8B-B14F-4D97-AF65-F5344CB8AC3E}">
        <p14:creationId xmlns:p14="http://schemas.microsoft.com/office/powerpoint/2010/main" val="70336834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211</Words>
  <Application>Microsoft Macintosh PowerPoint</Application>
  <PresentationFormat>On-screen Show (16:9)</PresentationFormat>
  <Paragraphs>47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Twentieth Century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22</cp:revision>
  <dcterms:modified xsi:type="dcterms:W3CDTF">2023-05-21T00:43:07Z</dcterms:modified>
</cp:coreProperties>
</file>