
<file path=[Content_Types].xml><?xml version="1.0" encoding="utf-8"?>
<Types xmlns="http://schemas.openxmlformats.org/package/2006/content-types">
  <Default Extension="1"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1.xml" ContentType="application/vnd.ms-office.chartex+xml"/>
  <Override PartName="/ppt/charts/style11.xml" ContentType="application/vnd.ms-office.chartstyle+xml"/>
  <Override PartName="/ppt/charts/colors11.xml" ContentType="application/vnd.ms-office.chartcolorstyle+xml"/>
  <Override PartName="/ppt/charts/chart11.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2.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3.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301" r:id="rId3"/>
    <p:sldId id="302" r:id="rId4"/>
    <p:sldId id="303" r:id="rId5"/>
    <p:sldId id="257" r:id="rId6"/>
    <p:sldId id="258" r:id="rId7"/>
    <p:sldId id="259" r:id="rId8"/>
    <p:sldId id="260" r:id="rId9"/>
    <p:sldId id="261" r:id="rId10"/>
    <p:sldId id="262" r:id="rId11"/>
    <p:sldId id="273" r:id="rId12"/>
    <p:sldId id="274" r:id="rId13"/>
    <p:sldId id="275" r:id="rId14"/>
    <p:sldId id="276" r:id="rId15"/>
    <p:sldId id="277" r:id="rId16"/>
    <p:sldId id="278" r:id="rId17"/>
    <p:sldId id="279" r:id="rId18"/>
    <p:sldId id="304" r:id="rId19"/>
    <p:sldId id="280" r:id="rId20"/>
    <p:sldId id="281" r:id="rId21"/>
    <p:sldId id="282" r:id="rId22"/>
    <p:sldId id="283" r:id="rId23"/>
    <p:sldId id="284" r:id="rId24"/>
    <p:sldId id="285" r:id="rId25"/>
    <p:sldId id="286" r:id="rId26"/>
    <p:sldId id="287" r:id="rId27"/>
    <p:sldId id="288" r:id="rId28"/>
    <p:sldId id="289" r:id="rId29"/>
    <p:sldId id="291" r:id="rId30"/>
    <p:sldId id="290" r:id="rId31"/>
    <p:sldId id="292" r:id="rId32"/>
    <p:sldId id="305" r:id="rId33"/>
    <p:sldId id="263"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MEHTAB%20ALAM\Desktop\POWER%20BI%20CAPSTONE%20PROJECT\ExcelDashboar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MEHTAB%20ALAM\Desktop\POWER%20BI%20CAPSTONE%20PROJECT\ExcelDashboard.xlsx" TargetMode="External"/><Relationship Id="rId2" Type="http://schemas.microsoft.com/office/2011/relationships/chartColorStyle" Target="colors12.xml"/><Relationship Id="rId1" Type="http://schemas.microsoft.com/office/2011/relationships/chartStyle" Target="style12.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MEHTAB%20ALAM\Desktop\POWER%20BI%20CAPSTONE%20PROJECT\ExcelDashboard.xlsx" TargetMode="External"/><Relationship Id="rId2" Type="http://schemas.microsoft.com/office/2011/relationships/chartColorStyle" Target="colors13.xml"/><Relationship Id="rId1" Type="http://schemas.microsoft.com/office/2011/relationships/chartStyle" Target="style13.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MEHTAB%20ALAM\Desktop\POWER%20BI%20CAPSTONE%20PROJECT\ExcelDashboard.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MEHTAB%20ALAM\Desktop\POWER%20BI%20CAPSTONE%20PROJECT\Excel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MEHTAB%20ALAM\Desktop\POWER%20BI%20CAPSTONE%20PROJECT\ExcelDashboar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image" Target="../media/image1.jpeg"/><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MEHTAB%20ALAM\Desktop\POWER%20BI%20CAPSTONE%20PROJECT\ExcelDashboard.xlsx" TargetMode="External"/></Relationships>
</file>

<file path=ppt/charts/_rels/chart5.xml.rels><?xml version="1.0" encoding="UTF-8" standalone="yes"?>
<Relationships xmlns="http://schemas.openxmlformats.org/package/2006/relationships"><Relationship Id="rId3" Type="http://schemas.openxmlformats.org/officeDocument/2006/relationships/oleObject" Target="file:///C:\Users\MEHTAB%20ALAM\Desktop\POWER%20BI%20CAPSTONE%20PROJECT\ExcelDashboar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EHTAB%20ALAM\Desktop\POWER%20BI%20CAPSTONE%20PROJECT\ExcelDashboar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EHTAB%20ALAM\Desktop\POWER%20BI%20CAPSTONE%20PROJECT\ExcelDashboar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EHTAB%20ALAM\Desktop\POWER%20BI%20CAPSTONE%20PROJECT\ExcelDashboar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MEHTAB%20ALAM\Desktop\POWER%20BI%20CAPSTONE%20PROJECT\ExcelDashboard.xlsx" TargetMode="External"/><Relationship Id="rId2" Type="http://schemas.microsoft.com/office/2011/relationships/chartColorStyle" Target="colors9.xml"/><Relationship Id="rId1" Type="http://schemas.microsoft.com/office/2011/relationships/chartStyle" Target="style9.xml"/></Relationships>
</file>

<file path=ppt/charts/_rels/chartEx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oleObject" Target="file:///C:\Users\MEHTAB%20ALAM\Desktop\POWER%20BI%20CAPSTONE%20PROJECT\ExcelDashboard.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6605851153011052E-2"/>
          <c:y val="1.9131523172036841E-2"/>
          <c:w val="0.94563939468503933"/>
          <c:h val="0.87128125791822975"/>
        </c:manualLayout>
      </c:layout>
      <c:barChart>
        <c:barDir val="col"/>
        <c:grouping val="clustered"/>
        <c:varyColors val="0"/>
        <c:ser>
          <c:idx val="0"/>
          <c:order val="0"/>
          <c:tx>
            <c:strRef>
              <c:f>Sheet1!$B$1</c:f>
              <c:strCache>
                <c:ptCount val="1"/>
                <c:pt idx="0">
                  <c:v>Series 1</c:v>
                </c:pt>
              </c:strCache>
            </c:strRef>
          </c:tx>
          <c:spPr>
            <a:solidFill>
              <a:schemeClr val="accent1">
                <a:alpha val="60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94B-427B-B687-69526EDCD27C}"/>
            </c:ext>
          </c:extLst>
        </c:ser>
        <c:ser>
          <c:idx val="1"/>
          <c:order val="1"/>
          <c:tx>
            <c:strRef>
              <c:f>Sheet1!$C$1</c:f>
              <c:strCache>
                <c:ptCount val="1"/>
                <c:pt idx="0">
                  <c:v>Series 2</c:v>
                </c:pt>
              </c:strCache>
            </c:strRef>
          </c:tx>
          <c:spPr>
            <a:solidFill>
              <a:srgbClr val="92D050">
                <a:alpha val="58000"/>
              </a:srgbClr>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94B-427B-B687-69526EDCD27C}"/>
            </c:ext>
          </c:extLst>
        </c:ser>
        <c:ser>
          <c:idx val="2"/>
          <c:order val="2"/>
          <c:tx>
            <c:strRef>
              <c:f>Sheet1!$D$1</c:f>
              <c:strCache>
                <c:ptCount val="1"/>
                <c:pt idx="0">
                  <c:v>Series 3</c:v>
                </c:pt>
              </c:strCache>
            </c:strRef>
          </c:tx>
          <c:spPr>
            <a:solidFill>
              <a:srgbClr val="FFCC00">
                <a:alpha val="53000"/>
              </a:srgbClr>
            </a:solidFill>
            <a:ln>
              <a:noFill/>
            </a:ln>
            <a:effectLst>
              <a:outerShdw blurRad="50800" dist="50800" dir="5400000" algn="ctr" rotWithShape="0">
                <a:srgbClr val="FFFF00"/>
              </a:outerShdw>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94B-427B-B687-69526EDCD27C}"/>
            </c:ext>
          </c:extLst>
        </c:ser>
        <c:dLbls>
          <c:showLegendKey val="0"/>
          <c:showVal val="0"/>
          <c:showCatName val="0"/>
          <c:showSerName val="0"/>
          <c:showPercent val="0"/>
          <c:showBubbleSize val="0"/>
        </c:dLbls>
        <c:gapWidth val="219"/>
        <c:overlap val="-27"/>
        <c:axId val="1251032800"/>
        <c:axId val="1251023200"/>
      </c:barChart>
      <c:catAx>
        <c:axId val="1251032800"/>
        <c:scaling>
          <c:orientation val="minMax"/>
        </c:scaling>
        <c:delete val="1"/>
        <c:axPos val="b"/>
        <c:numFmt formatCode="General" sourceLinked="1"/>
        <c:majorTickMark val="none"/>
        <c:minorTickMark val="none"/>
        <c:tickLblPos val="nextTo"/>
        <c:crossAx val="1251023200"/>
        <c:crosses val="autoZero"/>
        <c:auto val="1"/>
        <c:lblAlgn val="ctr"/>
        <c:lblOffset val="100"/>
        <c:noMultiLvlLbl val="0"/>
      </c:catAx>
      <c:valAx>
        <c:axId val="1251023200"/>
        <c:scaling>
          <c:orientation val="minMax"/>
        </c:scaling>
        <c:delete val="1"/>
        <c:axPos val="l"/>
        <c:numFmt formatCode="General" sourceLinked="1"/>
        <c:majorTickMark val="none"/>
        <c:minorTickMark val="none"/>
        <c:tickLblPos val="nextTo"/>
        <c:crossAx val="1251032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a:outerShdw blurRad="50800" dist="50800" dir="5400000" algn="ctr" rotWithShape="0">
        <a:schemeClr val="bg1"/>
      </a:outerShdw>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r>
              <a:rPr lang="en-US"/>
              <a:t>Ordered</a:t>
            </a:r>
            <a:r>
              <a:rPr lang="en-US" baseline="0"/>
              <a:t> Unit Month Wise</a:t>
            </a:r>
            <a:endParaRPr lang="en-US"/>
          </a:p>
        </c:rich>
      </c:tx>
      <c:layout>
        <c:manualLayout>
          <c:xMode val="edge"/>
          <c:yMode val="edge"/>
          <c:x val="0.35521965760520186"/>
          <c:y val="3.7037037037037035E-2"/>
        </c:manualLayout>
      </c:layout>
      <c:overlay val="0"/>
      <c:spPr>
        <a:noFill/>
        <a:ln>
          <a:noFill/>
        </a:ln>
        <a:effectLst/>
      </c:spPr>
      <c:txPr>
        <a:bodyPr rot="0" spcFirstLastPara="1" vertOverflow="ellipsis" vert="horz" wrap="square" anchor="ctr" anchorCtr="1"/>
        <a:lstStyle/>
        <a:p>
          <a:pPr>
            <a:defRPr sz="1400"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manualLayout>
          <c:layoutTarget val="inner"/>
          <c:xMode val="edge"/>
          <c:yMode val="edge"/>
          <c:x val="0.10619070432108622"/>
          <c:y val="0.14856481481481484"/>
          <c:w val="0.87753018372703417"/>
          <c:h val="0.59770122484689414"/>
        </c:manualLayout>
      </c:layout>
      <c:lineChart>
        <c:grouping val="standard"/>
        <c:varyColors val="0"/>
        <c:ser>
          <c:idx val="0"/>
          <c:order val="0"/>
          <c:spPr>
            <a:ln w="22225" cap="rnd" cmpd="sng" algn="ctr">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35000"/>
                          <a:lumOff val="65000"/>
                        </a:schemeClr>
                      </a:solidFill>
                    </a:ln>
                    <a:effectLst/>
                  </c:spPr>
                </c15:leaderLines>
              </c:ext>
            </c:extLst>
          </c:dLbls>
          <c:cat>
            <c:strRef>
              <c:f>'Question 11'!$J$3:$J$14</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'Question 11'!$K$3:$K$14</c:f>
              <c:numCache>
                <c:formatCode>General</c:formatCode>
                <c:ptCount val="12"/>
                <c:pt idx="0">
                  <c:v>1840</c:v>
                </c:pt>
                <c:pt idx="1">
                  <c:v>2100</c:v>
                </c:pt>
                <c:pt idx="2">
                  <c:v>1940</c:v>
                </c:pt>
                <c:pt idx="3">
                  <c:v>2040</c:v>
                </c:pt>
                <c:pt idx="4">
                  <c:v>1760</c:v>
                </c:pt>
                <c:pt idx="5">
                  <c:v>1600</c:v>
                </c:pt>
                <c:pt idx="6">
                  <c:v>710</c:v>
                </c:pt>
                <c:pt idx="7">
                  <c:v>970</c:v>
                </c:pt>
                <c:pt idx="8">
                  <c:v>870</c:v>
                </c:pt>
                <c:pt idx="9">
                  <c:v>980</c:v>
                </c:pt>
                <c:pt idx="10">
                  <c:v>1260</c:v>
                </c:pt>
                <c:pt idx="11">
                  <c:v>1330</c:v>
                </c:pt>
              </c:numCache>
            </c:numRef>
          </c:val>
          <c:smooth val="0"/>
          <c:extLst>
            <c:ext xmlns:c16="http://schemas.microsoft.com/office/drawing/2014/chart" uri="{C3380CC4-5D6E-409C-BE32-E72D297353CC}">
              <c16:uniqueId val="{00000000-8EDE-40F3-9882-D152AA0AF1A2}"/>
            </c:ext>
          </c:extLst>
        </c:ser>
        <c:dLbls>
          <c:dLblPos val="t"/>
          <c:showLegendKey val="0"/>
          <c:showVal val="1"/>
          <c:showCatName val="0"/>
          <c:showSerName val="0"/>
          <c:showPercent val="0"/>
          <c:showBubbleSize val="0"/>
        </c:dLbls>
        <c:dropLines>
          <c:spPr>
            <a:ln w="9525" cap="flat" cmpd="sng" algn="ctr">
              <a:solidFill>
                <a:schemeClr val="dk1">
                  <a:lumMod val="35000"/>
                  <a:lumOff val="65000"/>
                  <a:alpha val="33000"/>
                </a:schemeClr>
              </a:solidFill>
              <a:round/>
            </a:ln>
            <a:effectLst/>
          </c:spPr>
        </c:dropLines>
        <c:smooth val="0"/>
        <c:axId val="866992079"/>
        <c:axId val="866995439"/>
      </c:lineChart>
      <c:catAx>
        <c:axId val="866992079"/>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US"/>
                  <a:t>Month</a:t>
                </a:r>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866995439"/>
        <c:crosses val="autoZero"/>
        <c:auto val="1"/>
        <c:lblAlgn val="ctr"/>
        <c:lblOffset val="100"/>
        <c:noMultiLvlLbl val="0"/>
      </c:catAx>
      <c:valAx>
        <c:axId val="866995439"/>
        <c:scaling>
          <c:orientation val="minMax"/>
        </c:scaling>
        <c:delete val="0"/>
        <c:axPos val="l"/>
        <c:title>
          <c:tx>
            <c:rich>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r>
                  <a:rPr lang="en-US"/>
                  <a:t>No of Units Ordered</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spc="20" baseline="0">
                <a:solidFill>
                  <a:schemeClr val="dk1">
                    <a:lumMod val="65000"/>
                    <a:lumOff val="35000"/>
                  </a:schemeClr>
                </a:solidFill>
                <a:latin typeface="+mn-lt"/>
                <a:ea typeface="+mn-ea"/>
                <a:cs typeface="+mn-cs"/>
              </a:defRPr>
            </a:pPr>
            <a:endParaRPr lang="en-US"/>
          </a:p>
        </c:txPr>
        <c:crossAx val="866992079"/>
        <c:crosses val="autoZero"/>
        <c:crossBetween val="between"/>
      </c:valAx>
      <c:spPr>
        <a:gradFill>
          <a:gsLst>
            <a:gs pos="100000">
              <a:schemeClr val="lt1">
                <a:lumMod val="95000"/>
              </a:schemeClr>
            </a:gs>
            <a:gs pos="0">
              <a:schemeClr val="lt1"/>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'Question 13'!$I$3:$I$18</c:f>
              <c:strCache>
                <c:ptCount val="16"/>
                <c:pt idx="0">
                  <c:v>Germany</c:v>
                </c:pt>
                <c:pt idx="1">
                  <c:v>USA</c:v>
                </c:pt>
                <c:pt idx="2">
                  <c:v>Italy</c:v>
                </c:pt>
                <c:pt idx="3">
                  <c:v>Australia</c:v>
                </c:pt>
                <c:pt idx="4">
                  <c:v>UK</c:v>
                </c:pt>
                <c:pt idx="5">
                  <c:v>Sweden</c:v>
                </c:pt>
                <c:pt idx="6">
                  <c:v>Canada</c:v>
                </c:pt>
                <c:pt idx="7">
                  <c:v>Finland</c:v>
                </c:pt>
                <c:pt idx="8">
                  <c:v>Spain</c:v>
                </c:pt>
                <c:pt idx="9">
                  <c:v>Norway</c:v>
                </c:pt>
                <c:pt idx="10">
                  <c:v>Singapore</c:v>
                </c:pt>
                <c:pt idx="11">
                  <c:v>France</c:v>
                </c:pt>
                <c:pt idx="12">
                  <c:v>Japan</c:v>
                </c:pt>
                <c:pt idx="13">
                  <c:v>Denmark</c:v>
                </c:pt>
                <c:pt idx="14">
                  <c:v>Netherlands</c:v>
                </c:pt>
                <c:pt idx="15">
                  <c:v>Brazil</c:v>
                </c:pt>
              </c:strCache>
            </c:strRef>
          </c:cat>
          <c:val>
            <c:numRef>
              <c:f>'Question 13'!$J$3:$J$18</c:f>
              <c:numCache>
                <c:formatCode>General</c:formatCode>
                <c:ptCount val="16"/>
                <c:pt idx="0">
                  <c:v>3910</c:v>
                </c:pt>
                <c:pt idx="1">
                  <c:v>3375</c:v>
                </c:pt>
                <c:pt idx="2">
                  <c:v>3355</c:v>
                </c:pt>
                <c:pt idx="3">
                  <c:v>2800</c:v>
                </c:pt>
                <c:pt idx="4">
                  <c:v>2670</c:v>
                </c:pt>
                <c:pt idx="5">
                  <c:v>1690</c:v>
                </c:pt>
                <c:pt idx="6">
                  <c:v>1620</c:v>
                </c:pt>
                <c:pt idx="7">
                  <c:v>1395</c:v>
                </c:pt>
                <c:pt idx="8">
                  <c:v>1140</c:v>
                </c:pt>
                <c:pt idx="9">
                  <c:v>1105</c:v>
                </c:pt>
                <c:pt idx="10">
                  <c:v>1060</c:v>
                </c:pt>
                <c:pt idx="11">
                  <c:v>870</c:v>
                </c:pt>
                <c:pt idx="12">
                  <c:v>295</c:v>
                </c:pt>
                <c:pt idx="13">
                  <c:v>210</c:v>
                </c:pt>
                <c:pt idx="14">
                  <c:v>150</c:v>
                </c:pt>
                <c:pt idx="15">
                  <c:v>0</c:v>
                </c:pt>
              </c:numCache>
            </c:numRef>
          </c:val>
          <c:extLst>
            <c:ext xmlns:c16="http://schemas.microsoft.com/office/drawing/2014/chart" uri="{C3380CC4-5D6E-409C-BE32-E72D297353CC}">
              <c16:uniqueId val="{00000000-B2F2-41E1-929F-DF92A88E0044}"/>
            </c:ext>
          </c:extLst>
        </c:ser>
        <c:dLbls>
          <c:dLblPos val="outEnd"/>
          <c:showLegendKey val="0"/>
          <c:showVal val="1"/>
          <c:showCatName val="0"/>
          <c:showSerName val="0"/>
          <c:showPercent val="0"/>
          <c:showBubbleSize val="0"/>
        </c:dLbls>
        <c:gapWidth val="219"/>
        <c:overlap val="-27"/>
        <c:axId val="1761629279"/>
        <c:axId val="1761626879"/>
      </c:barChart>
      <c:catAx>
        <c:axId val="17616292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Countries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1626879"/>
        <c:crosses val="autoZero"/>
        <c:auto val="1"/>
        <c:lblAlgn val="ctr"/>
        <c:lblOffset val="100"/>
        <c:noMultiLvlLbl val="0"/>
      </c:catAx>
      <c:valAx>
        <c:axId val="176162687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Reorder Prdoucts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61629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Product Category Vs Average Ship Time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'Question 14'!$K$4:$K$11</c:f>
              <c:strCache>
                <c:ptCount val="8"/>
                <c:pt idx="0">
                  <c:v>Beverages</c:v>
                </c:pt>
                <c:pt idx="1">
                  <c:v>Condiments</c:v>
                </c:pt>
                <c:pt idx="2">
                  <c:v>Confections</c:v>
                </c:pt>
                <c:pt idx="3">
                  <c:v>Dairy Products</c:v>
                </c:pt>
                <c:pt idx="4">
                  <c:v>Grains/Cereals</c:v>
                </c:pt>
                <c:pt idx="5">
                  <c:v>Meat/Poultry</c:v>
                </c:pt>
                <c:pt idx="6">
                  <c:v>Seafood</c:v>
                </c:pt>
                <c:pt idx="7">
                  <c:v>Produce</c:v>
                </c:pt>
              </c:strCache>
            </c:strRef>
          </c:cat>
          <c:val>
            <c:numRef>
              <c:f>'Question 14'!$L$4:$L$11</c:f>
              <c:numCache>
                <c:formatCode>General</c:formatCode>
                <c:ptCount val="8"/>
                <c:pt idx="0">
                  <c:v>9</c:v>
                </c:pt>
                <c:pt idx="1">
                  <c:v>9</c:v>
                </c:pt>
                <c:pt idx="2">
                  <c:v>9</c:v>
                </c:pt>
                <c:pt idx="3">
                  <c:v>8</c:v>
                </c:pt>
                <c:pt idx="4">
                  <c:v>8</c:v>
                </c:pt>
                <c:pt idx="5">
                  <c:v>8</c:v>
                </c:pt>
                <c:pt idx="6">
                  <c:v>8</c:v>
                </c:pt>
                <c:pt idx="7">
                  <c:v>7</c:v>
                </c:pt>
              </c:numCache>
            </c:numRef>
          </c:val>
          <c:extLst>
            <c:ext xmlns:c16="http://schemas.microsoft.com/office/drawing/2014/chart" uri="{C3380CC4-5D6E-409C-BE32-E72D297353CC}">
              <c16:uniqueId val="{00000000-8CCB-4C4F-94E6-CD1F8313B51D}"/>
            </c:ext>
          </c:extLst>
        </c:ser>
        <c:dLbls>
          <c:dLblPos val="outEnd"/>
          <c:showLegendKey val="0"/>
          <c:showVal val="1"/>
          <c:showCatName val="0"/>
          <c:showSerName val="0"/>
          <c:showPercent val="0"/>
          <c:showBubbleSize val="0"/>
        </c:dLbls>
        <c:gapWidth val="182"/>
        <c:axId val="868091583"/>
        <c:axId val="868082463"/>
      </c:barChart>
      <c:catAx>
        <c:axId val="86809158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Product Category</a:t>
                </a:r>
              </a:p>
              <a:p>
                <a:pPr>
                  <a:defRPr/>
                </a:pP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082463"/>
        <c:crosses val="autoZero"/>
        <c:auto val="1"/>
        <c:lblAlgn val="ctr"/>
        <c:lblOffset val="100"/>
        <c:noMultiLvlLbl val="0"/>
      </c:catAx>
      <c:valAx>
        <c:axId val="86808246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Number of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091583"/>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Transportation Cost vs Total</a:t>
            </a:r>
            <a:r>
              <a:rPr lang="en-US" baseline="0"/>
              <a:t> Sale Amount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'Question 15'!$K$3:$K$31</c:f>
              <c:numCache>
                <c:formatCode>General</c:formatCode>
                <c:ptCount val="29"/>
                <c:pt idx="0">
                  <c:v>153691</c:v>
                </c:pt>
                <c:pt idx="1">
                  <c:v>145372</c:v>
                </c:pt>
                <c:pt idx="2">
                  <c:v>117981</c:v>
                </c:pt>
                <c:pt idx="3">
                  <c:v>106460</c:v>
                </c:pt>
                <c:pt idx="4">
                  <c:v>65627</c:v>
                </c:pt>
                <c:pt idx="5">
                  <c:v>61588</c:v>
                </c:pt>
                <c:pt idx="6">
                  <c:v>50255</c:v>
                </c:pt>
                <c:pt idx="7">
                  <c:v>48225</c:v>
                </c:pt>
                <c:pt idx="8">
                  <c:v>46244</c:v>
                </c:pt>
                <c:pt idx="9">
                  <c:v>43142</c:v>
                </c:pt>
                <c:pt idx="10">
                  <c:v>42018</c:v>
                </c:pt>
                <c:pt idx="11">
                  <c:v>41953</c:v>
                </c:pt>
                <c:pt idx="12">
                  <c:v>38653</c:v>
                </c:pt>
                <c:pt idx="13">
                  <c:v>32188</c:v>
                </c:pt>
                <c:pt idx="14">
                  <c:v>31168</c:v>
                </c:pt>
                <c:pt idx="15">
                  <c:v>30526</c:v>
                </c:pt>
                <c:pt idx="16">
                  <c:v>28443</c:v>
                </c:pt>
                <c:pt idx="17">
                  <c:v>26591</c:v>
                </c:pt>
                <c:pt idx="18">
                  <c:v>25159</c:v>
                </c:pt>
                <c:pt idx="19">
                  <c:v>22391</c:v>
                </c:pt>
                <c:pt idx="20">
                  <c:v>22155</c:v>
                </c:pt>
                <c:pt idx="21">
                  <c:v>20144</c:v>
                </c:pt>
                <c:pt idx="22">
                  <c:v>14737</c:v>
                </c:pt>
                <c:pt idx="23">
                  <c:v>13424</c:v>
                </c:pt>
                <c:pt idx="24">
                  <c:v>11724</c:v>
                </c:pt>
                <c:pt idx="25">
                  <c:v>10221</c:v>
                </c:pt>
                <c:pt idx="26">
                  <c:v>5882</c:v>
                </c:pt>
                <c:pt idx="27">
                  <c:v>5327</c:v>
                </c:pt>
                <c:pt idx="28">
                  <c:v>4504</c:v>
                </c:pt>
              </c:numCache>
            </c:numRef>
          </c:xVal>
          <c:yVal>
            <c:numRef>
              <c:f>'Question 15'!$M$3:$M$31</c:f>
              <c:numCache>
                <c:formatCode>General</c:formatCode>
                <c:ptCount val="29"/>
                <c:pt idx="0">
                  <c:v>9897</c:v>
                </c:pt>
                <c:pt idx="1">
                  <c:v>19938</c:v>
                </c:pt>
                <c:pt idx="2">
                  <c:v>15654</c:v>
                </c:pt>
                <c:pt idx="3">
                  <c:v>14067</c:v>
                </c:pt>
                <c:pt idx="4">
                  <c:v>8213</c:v>
                </c:pt>
                <c:pt idx="5">
                  <c:v>7753</c:v>
                </c:pt>
                <c:pt idx="6">
                  <c:v>8172</c:v>
                </c:pt>
                <c:pt idx="7">
                  <c:v>9399</c:v>
                </c:pt>
                <c:pt idx="8">
                  <c:v>12077</c:v>
                </c:pt>
                <c:pt idx="9">
                  <c:v>7901</c:v>
                </c:pt>
                <c:pt idx="10">
                  <c:v>8098</c:v>
                </c:pt>
                <c:pt idx="11">
                  <c:v>6036</c:v>
                </c:pt>
                <c:pt idx="12">
                  <c:v>6176</c:v>
                </c:pt>
                <c:pt idx="13">
                  <c:v>10446</c:v>
                </c:pt>
                <c:pt idx="14">
                  <c:v>6082</c:v>
                </c:pt>
                <c:pt idx="15">
                  <c:v>4087</c:v>
                </c:pt>
                <c:pt idx="16">
                  <c:v>6216</c:v>
                </c:pt>
                <c:pt idx="17">
                  <c:v>6342</c:v>
                </c:pt>
                <c:pt idx="18">
                  <c:v>5209</c:v>
                </c:pt>
                <c:pt idx="19">
                  <c:v>5378</c:v>
                </c:pt>
                <c:pt idx="20">
                  <c:v>4417</c:v>
                </c:pt>
                <c:pt idx="21">
                  <c:v>5340</c:v>
                </c:pt>
                <c:pt idx="22">
                  <c:v>4821</c:v>
                </c:pt>
                <c:pt idx="23">
                  <c:v>2941</c:v>
                </c:pt>
                <c:pt idx="24">
                  <c:v>2824</c:v>
                </c:pt>
                <c:pt idx="25">
                  <c:v>3945</c:v>
                </c:pt>
                <c:pt idx="26">
                  <c:v>962</c:v>
                </c:pt>
                <c:pt idx="27">
                  <c:v>1761</c:v>
                </c:pt>
                <c:pt idx="28">
                  <c:v>3153</c:v>
                </c:pt>
              </c:numCache>
            </c:numRef>
          </c:yVal>
          <c:smooth val="0"/>
          <c:extLst>
            <c:ext xmlns:c16="http://schemas.microsoft.com/office/drawing/2014/chart" uri="{C3380CC4-5D6E-409C-BE32-E72D297353CC}">
              <c16:uniqueId val="{00000000-F432-4986-B5EC-7D9A215F513F}"/>
            </c:ext>
          </c:extLst>
        </c:ser>
        <c:dLbls>
          <c:showLegendKey val="0"/>
          <c:showVal val="0"/>
          <c:showCatName val="0"/>
          <c:showSerName val="0"/>
          <c:showPercent val="0"/>
          <c:showBubbleSize val="0"/>
        </c:dLbls>
        <c:axId val="1714642655"/>
        <c:axId val="1714651295"/>
      </c:scatterChart>
      <c:valAx>
        <c:axId val="171464265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4651295"/>
        <c:crosses val="autoZero"/>
        <c:crossBetween val="midCat"/>
      </c:valAx>
      <c:valAx>
        <c:axId val="17146512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4642655"/>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[ExcelDashboard.xlsx]Question 2!PivotTable9</c:name>
    <c:fmtId val="17"/>
  </c:pivotSource>
  <c:chart>
    <c:title>
      <c:tx>
        <c:rich>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r>
              <a:rPr lang="en-US" sz="1200" dirty="0"/>
              <a:t>Total Order in Each </a:t>
            </a:r>
            <a:r>
              <a:rPr lang="en-US" sz="1200" dirty="0" err="1"/>
              <a:t>Categroy</a:t>
            </a:r>
            <a:endParaRPr lang="en-US" sz="1200" dirty="0"/>
          </a:p>
        </c:rich>
      </c:tx>
      <c:overlay val="0"/>
      <c:spPr>
        <a:noFill/>
        <a:ln>
          <a:noFill/>
        </a:ln>
        <a:effectLst/>
      </c:spPr>
      <c:txPr>
        <a:bodyPr rot="0" spcFirstLastPara="1" vertOverflow="ellipsis" vert="horz" wrap="square" anchor="ctr" anchorCtr="1"/>
        <a:lstStyle/>
        <a:p>
          <a:pPr>
            <a:defRPr sz="12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 2'!$M$4</c:f>
              <c:strCache>
                <c:ptCount val="1"/>
                <c:pt idx="0">
                  <c:v>Total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'Question 2'!$L$5:$L$13</c:f>
              <c:strCache>
                <c:ptCount val="8"/>
                <c:pt idx="0">
                  <c:v>Beverages</c:v>
                </c:pt>
                <c:pt idx="1">
                  <c:v>Condiments</c:v>
                </c:pt>
                <c:pt idx="2">
                  <c:v>Confections</c:v>
                </c:pt>
                <c:pt idx="3">
                  <c:v>Dairy Products</c:v>
                </c:pt>
                <c:pt idx="4">
                  <c:v>Grains/Cereals</c:v>
                </c:pt>
                <c:pt idx="5">
                  <c:v>Meat/Poultry</c:v>
                </c:pt>
                <c:pt idx="6">
                  <c:v>Produce</c:v>
                </c:pt>
                <c:pt idx="7">
                  <c:v>Seafood</c:v>
                </c:pt>
              </c:strCache>
            </c:strRef>
          </c:cat>
          <c:val>
            <c:numRef>
              <c:f>'Question 2'!$M$5:$M$13</c:f>
              <c:numCache>
                <c:formatCode>General</c:formatCode>
                <c:ptCount val="8"/>
                <c:pt idx="0">
                  <c:v>7</c:v>
                </c:pt>
                <c:pt idx="1">
                  <c:v>6</c:v>
                </c:pt>
                <c:pt idx="2">
                  <c:v>10</c:v>
                </c:pt>
                <c:pt idx="3">
                  <c:v>9</c:v>
                </c:pt>
                <c:pt idx="4">
                  <c:v>5</c:v>
                </c:pt>
                <c:pt idx="5">
                  <c:v>3</c:v>
                </c:pt>
                <c:pt idx="6">
                  <c:v>5</c:v>
                </c:pt>
                <c:pt idx="7">
                  <c:v>8</c:v>
                </c:pt>
              </c:numCache>
            </c:numRef>
          </c:val>
          <c:extLst>
            <c:ext xmlns:c16="http://schemas.microsoft.com/office/drawing/2014/chart" uri="{C3380CC4-5D6E-409C-BE32-E72D297353CC}">
              <c16:uniqueId val="{00000000-798F-4DCC-941A-F4F709ABF58B}"/>
            </c:ext>
          </c:extLst>
        </c:ser>
        <c:dLbls>
          <c:dLblPos val="outEnd"/>
          <c:showLegendKey val="0"/>
          <c:showVal val="1"/>
          <c:showCatName val="0"/>
          <c:showSerName val="0"/>
          <c:showPercent val="0"/>
          <c:showBubbleSize val="0"/>
        </c:dLbls>
        <c:gapWidth val="355"/>
        <c:overlap val="-70"/>
        <c:axId val="971245295"/>
        <c:axId val="971247215"/>
      </c:barChart>
      <c:catAx>
        <c:axId val="97124529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Category Name</a:t>
                </a:r>
              </a:p>
              <a:p>
                <a:pPr>
                  <a:defRPr/>
                </a:pPr>
                <a:endParaRPr 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1247215"/>
        <c:crosses val="autoZero"/>
        <c:auto val="1"/>
        <c:lblAlgn val="ctr"/>
        <c:lblOffset val="100"/>
        <c:noMultiLvlLbl val="0"/>
      </c:catAx>
      <c:valAx>
        <c:axId val="971247215"/>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Number of order</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1245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[ExcelDashboard.xlsx]Question 2!PivotTable9</c:name>
    <c:fmtId val="20"/>
  </c:pivotSource>
  <c:chart>
    <c:title>
      <c:tx>
        <c:rich>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r>
              <a:rPr lang="en-US" sz="1100" dirty="0"/>
              <a:t>Total Order in Each </a:t>
            </a:r>
            <a:r>
              <a:rPr lang="en-US" sz="1100" dirty="0" err="1"/>
              <a:t>Categroy</a:t>
            </a:r>
            <a:endParaRPr lang="en-US" sz="1100" dirty="0"/>
          </a:p>
        </c:rich>
      </c:tx>
      <c:layout>
        <c:manualLayout>
          <c:xMode val="edge"/>
          <c:yMode val="edge"/>
          <c:x val="0.28766385767790265"/>
          <c:y val="4.1666666666666664E-2"/>
        </c:manualLayout>
      </c:layout>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'Question 2'!$M$4</c:f>
              <c:strCache>
                <c:ptCount val="1"/>
                <c:pt idx="0">
                  <c:v>Total</c:v>
                </c:pt>
              </c:strCache>
            </c:strRef>
          </c:tx>
          <c:spPr>
            <a:gradFill flip="none" rotWithShape="1">
              <a:gsLst>
                <a:gs pos="0">
                  <a:schemeClr val="accent1"/>
                </a:gs>
                <a:gs pos="75000">
                  <a:schemeClr val="accent1">
                    <a:lumMod val="60000"/>
                    <a:lumOff val="40000"/>
                  </a:schemeClr>
                </a:gs>
                <a:gs pos="51000">
                  <a:schemeClr val="accent1">
                    <a:alpha val="75000"/>
                  </a:schemeClr>
                </a:gs>
                <a:gs pos="100000">
                  <a:schemeClr val="accent1">
                    <a:lumMod val="20000"/>
                    <a:lumOff val="80000"/>
                    <a:alpha val="15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'Question 2'!$L$5:$L$13</c:f>
              <c:strCache>
                <c:ptCount val="8"/>
                <c:pt idx="0">
                  <c:v>Beverages</c:v>
                </c:pt>
                <c:pt idx="1">
                  <c:v>Condiments</c:v>
                </c:pt>
                <c:pt idx="2">
                  <c:v>Confections</c:v>
                </c:pt>
                <c:pt idx="3">
                  <c:v>Dairy Products</c:v>
                </c:pt>
                <c:pt idx="4">
                  <c:v>Grains/Cereals</c:v>
                </c:pt>
                <c:pt idx="5">
                  <c:v>Meat/Poultry</c:v>
                </c:pt>
                <c:pt idx="6">
                  <c:v>Produce</c:v>
                </c:pt>
                <c:pt idx="7">
                  <c:v>Seafood</c:v>
                </c:pt>
              </c:strCache>
            </c:strRef>
          </c:cat>
          <c:val>
            <c:numRef>
              <c:f>'Question 2'!$M$5:$M$13</c:f>
              <c:numCache>
                <c:formatCode>General</c:formatCode>
                <c:ptCount val="8"/>
                <c:pt idx="0">
                  <c:v>9</c:v>
                </c:pt>
                <c:pt idx="1">
                  <c:v>6</c:v>
                </c:pt>
                <c:pt idx="2">
                  <c:v>3</c:v>
                </c:pt>
                <c:pt idx="3">
                  <c:v>13</c:v>
                </c:pt>
                <c:pt idx="4">
                  <c:v>3</c:v>
                </c:pt>
                <c:pt idx="5">
                  <c:v>6</c:v>
                </c:pt>
                <c:pt idx="6">
                  <c:v>3</c:v>
                </c:pt>
                <c:pt idx="7">
                  <c:v>12</c:v>
                </c:pt>
              </c:numCache>
            </c:numRef>
          </c:val>
          <c:extLst>
            <c:ext xmlns:c16="http://schemas.microsoft.com/office/drawing/2014/chart" uri="{C3380CC4-5D6E-409C-BE32-E72D297353CC}">
              <c16:uniqueId val="{00000000-2379-4A40-A691-58BB06C48CEE}"/>
            </c:ext>
          </c:extLst>
        </c:ser>
        <c:dLbls>
          <c:dLblPos val="outEnd"/>
          <c:showLegendKey val="0"/>
          <c:showVal val="1"/>
          <c:showCatName val="0"/>
          <c:showSerName val="0"/>
          <c:showPercent val="0"/>
          <c:showBubbleSize val="0"/>
        </c:dLbls>
        <c:gapWidth val="355"/>
        <c:overlap val="-70"/>
        <c:axId val="971245295"/>
        <c:axId val="971247215"/>
      </c:barChart>
      <c:catAx>
        <c:axId val="971245295"/>
        <c:scaling>
          <c:orientation val="minMax"/>
        </c:scaling>
        <c:delete val="0"/>
        <c:axPos val="b"/>
        <c:title>
          <c:tx>
            <c:rich>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Category Name</a:t>
                </a:r>
              </a:p>
              <a:p>
                <a:pPr>
                  <a:defRPr/>
                </a:pPr>
                <a:endParaRPr lang="en-US"/>
              </a:p>
            </c:rich>
          </c:tx>
          <c:overlay val="0"/>
          <c:spPr>
            <a:noFill/>
            <a:ln>
              <a:noFill/>
            </a:ln>
            <a:effectLst/>
          </c:spPr>
          <c:txPr>
            <a:bodyPr rot="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1247215"/>
        <c:crosses val="autoZero"/>
        <c:auto val="1"/>
        <c:lblAlgn val="ctr"/>
        <c:lblOffset val="100"/>
        <c:noMultiLvlLbl val="0"/>
      </c:catAx>
      <c:valAx>
        <c:axId val="971247215"/>
        <c:scaling>
          <c:orientation val="minMax"/>
        </c:scaling>
        <c:delete val="0"/>
        <c:axPos val="l"/>
        <c:majorGridlines>
          <c:spPr>
            <a:ln w="9525" cap="flat" cmpd="sng" algn="ctr">
              <a:gradFill>
                <a:gsLst>
                  <a:gs pos="100000">
                    <a:schemeClr val="tx1">
                      <a:lumMod val="5000"/>
                      <a:lumOff val="95000"/>
                    </a:schemeClr>
                  </a:gs>
                  <a:gs pos="0">
                    <a:schemeClr val="tx1">
                      <a:lumMod val="25000"/>
                      <a:lumOff val="75000"/>
                    </a:schemeClr>
                  </a:gs>
                </a:gsLst>
                <a:lin ang="5400000" scaled="0"/>
              </a:gradFill>
              <a:round/>
            </a:ln>
            <a:effectLst/>
          </c:spPr>
        </c:majorGridlines>
        <c:title>
          <c:tx>
            <c:rich>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r>
                  <a:rPr lang="en-US"/>
                  <a:t>Number of order</a:t>
                </a:r>
              </a:p>
            </c:rich>
          </c:tx>
          <c:overlay val="0"/>
          <c:spPr>
            <a:noFill/>
            <a:ln>
              <a:noFill/>
            </a:ln>
            <a:effectLst/>
          </c:spPr>
          <c:txPr>
            <a:bodyPr rot="-5400000" spcFirstLastPara="1" vertOverflow="ellipsis" vert="horz" wrap="square" anchor="ctr" anchorCtr="1"/>
            <a:lstStyle/>
            <a:p>
              <a:pPr>
                <a:defRPr sz="900"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12452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r>
              <a:rPr lang="en-US" sz="1400"/>
              <a:t>Average Vs Total Sale Amount </a:t>
            </a:r>
          </a:p>
        </c:rich>
      </c:tx>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spPr>
            <a:ln w="25400" cap="rnd">
              <a:noFill/>
              <a:round/>
            </a:ln>
            <a:effectLst>
              <a:softEdge rad="12700"/>
            </a:effectLst>
          </c:spPr>
          <c:marker>
            <c:symbol val="circle"/>
            <c:size val="5"/>
            <c:spPr>
              <a:blipFill rotWithShape="1">
                <a:blip xmlns:r="http://schemas.openxmlformats.org/officeDocument/2006/relationships" r:embed="rId3">
                  <a:duotone>
                    <a:schemeClr val="accent1">
                      <a:shade val="36000"/>
                      <a:satMod val="120000"/>
                    </a:schemeClr>
                    <a:schemeClr val="accent1">
                      <a:tint val="40000"/>
                    </a:schemeClr>
                  </a:duotone>
                </a:blip>
                <a:tile tx="0" ty="0" sx="60000" sy="59000" flip="none" algn="tl"/>
              </a:blipFill>
              <a:ln w="9525">
                <a:solidFill>
                  <a:schemeClr val="accent1"/>
                </a:solidFill>
                <a:round/>
              </a:ln>
              <a:effectLst>
                <a:softEdge rad="12700"/>
              </a:effectLst>
            </c:spPr>
          </c:marker>
          <c:xVal>
            <c:numRef>
              <c:f>'Question 3'!$L$3:$L$21</c:f>
              <c:numCache>
                <c:formatCode>General</c:formatCode>
                <c:ptCount val="19"/>
                <c:pt idx="0">
                  <c:v>750150</c:v>
                </c:pt>
                <c:pt idx="1">
                  <c:v>54969</c:v>
                </c:pt>
                <c:pt idx="2">
                  <c:v>51957</c:v>
                </c:pt>
                <c:pt idx="3">
                  <c:v>104362</c:v>
                </c:pt>
                <c:pt idx="4">
                  <c:v>29190</c:v>
                </c:pt>
                <c:pt idx="5">
                  <c:v>49980</c:v>
                </c:pt>
                <c:pt idx="6">
                  <c:v>29292</c:v>
                </c:pt>
                <c:pt idx="7">
                  <c:v>51098</c:v>
                </c:pt>
                <c:pt idx="8">
                  <c:v>22769</c:v>
                </c:pt>
                <c:pt idx="9">
                  <c:v>21324</c:v>
                </c:pt>
                <c:pt idx="10">
                  <c:v>16077</c:v>
                </c:pt>
                <c:pt idx="11">
                  <c:v>28872</c:v>
                </c:pt>
                <c:pt idx="12">
                  <c:v>16477</c:v>
                </c:pt>
                <c:pt idx="13">
                  <c:v>15177</c:v>
                </c:pt>
                <c:pt idx="14">
                  <c:v>6146</c:v>
                </c:pt>
                <c:pt idx="15">
                  <c:v>11442</c:v>
                </c:pt>
                <c:pt idx="16">
                  <c:v>3076</c:v>
                </c:pt>
                <c:pt idx="17">
                  <c:v>1947</c:v>
                </c:pt>
                <c:pt idx="18">
                  <c:v>1489</c:v>
                </c:pt>
              </c:numCache>
            </c:numRef>
          </c:xVal>
          <c:yVal>
            <c:numRef>
              <c:f>'Question 3'!$M$3:$M$21</c:f>
              <c:numCache>
                <c:formatCode>General</c:formatCode>
                <c:ptCount val="19"/>
                <c:pt idx="0">
                  <c:v>564</c:v>
                </c:pt>
                <c:pt idx="1">
                  <c:v>458</c:v>
                </c:pt>
                <c:pt idx="2">
                  <c:v>626</c:v>
                </c:pt>
                <c:pt idx="3">
                  <c:v>900</c:v>
                </c:pt>
                <c:pt idx="4">
                  <c:v>561</c:v>
                </c:pt>
                <c:pt idx="5">
                  <c:v>909</c:v>
                </c:pt>
                <c:pt idx="6">
                  <c:v>574</c:v>
                </c:pt>
                <c:pt idx="7">
                  <c:v>720</c:v>
                </c:pt>
                <c:pt idx="8">
                  <c:v>506</c:v>
                </c:pt>
                <c:pt idx="9">
                  <c:v>496</c:v>
                </c:pt>
                <c:pt idx="10">
                  <c:v>473</c:v>
                </c:pt>
                <c:pt idx="11">
                  <c:v>902</c:v>
                </c:pt>
                <c:pt idx="12">
                  <c:v>471</c:v>
                </c:pt>
                <c:pt idx="13">
                  <c:v>632</c:v>
                </c:pt>
                <c:pt idx="14">
                  <c:v>267</c:v>
                </c:pt>
                <c:pt idx="15">
                  <c:v>572</c:v>
                </c:pt>
                <c:pt idx="16">
                  <c:v>308</c:v>
                </c:pt>
                <c:pt idx="17">
                  <c:v>243</c:v>
                </c:pt>
                <c:pt idx="18">
                  <c:v>372</c:v>
                </c:pt>
              </c:numCache>
            </c:numRef>
          </c:yVal>
          <c:smooth val="0"/>
          <c:extLst>
            <c:ext xmlns:c16="http://schemas.microsoft.com/office/drawing/2014/chart" uri="{C3380CC4-5D6E-409C-BE32-E72D297353CC}">
              <c16:uniqueId val="{00000000-2C87-4E4F-8A2A-769997849EFD}"/>
            </c:ext>
          </c:extLst>
        </c:ser>
        <c:dLbls>
          <c:showLegendKey val="0"/>
          <c:showVal val="0"/>
          <c:showCatName val="0"/>
          <c:showSerName val="0"/>
          <c:showPercent val="0"/>
          <c:showBubbleSize val="0"/>
        </c:dLbls>
        <c:axId val="1892737967"/>
        <c:axId val="1892738927"/>
      </c:scatterChart>
      <c:valAx>
        <c:axId val="1892737967"/>
        <c:scaling>
          <c:orientation val="minMax"/>
        </c:scaling>
        <c:delete val="0"/>
        <c:axPos val="b"/>
        <c:majorGridlines>
          <c:spPr>
            <a:ln w="9525" cap="flat" cmpd="sng" algn="ctr">
              <a:solidFill>
                <a:schemeClr val="tx2">
                  <a:lumMod val="15000"/>
                  <a:lumOff val="85000"/>
                </a:schemeClr>
              </a:solidFill>
              <a:round/>
            </a:ln>
            <a:effectLst/>
          </c:spPr>
        </c:majorGridlines>
        <c:title>
          <c:tx>
            <c:rich>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Total Amont</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892738927"/>
        <c:crosses val="autoZero"/>
        <c:crossBetween val="midCat"/>
      </c:valAx>
      <c:valAx>
        <c:axId val="1892738927"/>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r>
                  <a:rPr lang="en-US"/>
                  <a:t>Average Amount</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solidFill>
              <a:schemeClr val="tx2">
                <a:lumMod val="40000"/>
                <a:lumOff val="60000"/>
              </a:schemeClr>
            </a:solid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189273796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a:t>Revenue</a:t>
            </a:r>
            <a:r>
              <a:rPr lang="en-US" baseline="0"/>
              <a:t> By Category</a:t>
            </a:r>
            <a:endParaRPr lang="en-US"/>
          </a:p>
        </c:rich>
      </c:tx>
      <c:layout>
        <c:manualLayout>
          <c:xMode val="edge"/>
          <c:yMode val="edge"/>
          <c:x val="0.24957364108112445"/>
          <c:y val="0"/>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1-6352-4980-B7B0-170B27256528}"/>
              </c:ext>
            </c:extLst>
          </c:dPt>
          <c:dPt>
            <c:idx val="1"/>
            <c:bubble3D val="0"/>
            <c:spPr>
              <a:solidFill>
                <a:schemeClr val="accent2"/>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3-6352-4980-B7B0-170B27256528}"/>
              </c:ext>
            </c:extLst>
          </c:dPt>
          <c:dPt>
            <c:idx val="2"/>
            <c:bubble3D val="0"/>
            <c:spPr>
              <a:solidFill>
                <a:schemeClr val="accent3"/>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5-6352-4980-B7B0-170B27256528}"/>
              </c:ext>
            </c:extLst>
          </c:dPt>
          <c:dPt>
            <c:idx val="3"/>
            <c:bubble3D val="0"/>
            <c:spPr>
              <a:solidFill>
                <a:schemeClr val="accent4"/>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7-6352-4980-B7B0-170B27256528}"/>
              </c:ext>
            </c:extLst>
          </c:dPt>
          <c:dPt>
            <c:idx val="4"/>
            <c:bubble3D val="0"/>
            <c:spPr>
              <a:solidFill>
                <a:schemeClr val="accent5"/>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9-6352-4980-B7B0-170B27256528}"/>
              </c:ext>
            </c:extLst>
          </c:dPt>
          <c:dPt>
            <c:idx val="5"/>
            <c:bubble3D val="0"/>
            <c:spPr>
              <a:solidFill>
                <a:schemeClr val="accent6"/>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B-6352-4980-B7B0-170B27256528}"/>
              </c:ext>
            </c:extLst>
          </c:dPt>
          <c:dPt>
            <c:idx val="6"/>
            <c:bubble3D val="0"/>
            <c:spPr>
              <a:solidFill>
                <a:schemeClr val="accent1">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D-6352-4980-B7B0-170B27256528}"/>
              </c:ext>
            </c:extLst>
          </c:dPt>
          <c:dPt>
            <c:idx val="7"/>
            <c:bubble3D val="0"/>
            <c:spPr>
              <a:solidFill>
                <a:schemeClr val="accent2">
                  <a:lumMod val="60000"/>
                </a:schemeClr>
              </a:solidFill>
              <a:ln>
                <a:noFill/>
              </a:ln>
              <a:effectLst>
                <a:outerShdw blurRad="317500" algn="ctr" rotWithShape="0">
                  <a:prstClr val="black">
                    <a:alpha val="25000"/>
                  </a:prstClr>
                </a:outerShdw>
              </a:effectLst>
            </c:spPr>
            <c:extLst>
              <c:ext xmlns:c16="http://schemas.microsoft.com/office/drawing/2014/chart" uri="{C3380CC4-5D6E-409C-BE32-E72D297353CC}">
                <c16:uniqueId val="{0000000F-6352-4980-B7B0-170B27256528}"/>
              </c:ext>
            </c:extLst>
          </c:dPt>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dk1">
                      <a:lumMod val="35000"/>
                      <a:lumOff val="65000"/>
                    </a:schemeClr>
                  </a:solidFill>
                  <a:round/>
                </a:ln>
                <a:effectLst/>
              </c:spPr>
            </c:leaderLines>
            <c:extLst>
              <c:ext xmlns:c15="http://schemas.microsoft.com/office/drawing/2012/chart" uri="{CE6537A1-D6FC-4f65-9D91-7224C49458BB}"/>
            </c:extLst>
          </c:dLbls>
          <c:cat>
            <c:strRef>
              <c:f>'Question 4'!$K$4:$K$11</c:f>
              <c:strCache>
                <c:ptCount val="8"/>
                <c:pt idx="0">
                  <c:v>Grains/Cereals</c:v>
                </c:pt>
                <c:pt idx="1">
                  <c:v>Produce</c:v>
                </c:pt>
                <c:pt idx="2">
                  <c:v>Condiments</c:v>
                </c:pt>
                <c:pt idx="3">
                  <c:v>Seafood</c:v>
                </c:pt>
                <c:pt idx="4">
                  <c:v>Confections</c:v>
                </c:pt>
                <c:pt idx="5">
                  <c:v>Meat/Poultry</c:v>
                </c:pt>
                <c:pt idx="6">
                  <c:v>Dairy Products</c:v>
                </c:pt>
                <c:pt idx="7">
                  <c:v>Beverages</c:v>
                </c:pt>
              </c:strCache>
            </c:strRef>
          </c:cat>
          <c:val>
            <c:numRef>
              <c:f>'Question 4'!$L$4:$L$11</c:f>
              <c:numCache>
                <c:formatCode>0.00</c:formatCode>
                <c:ptCount val="8"/>
                <c:pt idx="0">
                  <c:v>100726.8</c:v>
                </c:pt>
                <c:pt idx="1">
                  <c:v>105268.6</c:v>
                </c:pt>
                <c:pt idx="2">
                  <c:v>113694.75</c:v>
                </c:pt>
                <c:pt idx="3">
                  <c:v>141623.09</c:v>
                </c:pt>
                <c:pt idx="4">
                  <c:v>177099.1</c:v>
                </c:pt>
                <c:pt idx="5">
                  <c:v>178188.79999999999</c:v>
                </c:pt>
                <c:pt idx="6">
                  <c:v>251330.5</c:v>
                </c:pt>
                <c:pt idx="7">
                  <c:v>286526.95</c:v>
                </c:pt>
              </c:numCache>
            </c:numRef>
          </c:val>
          <c:extLst>
            <c:ext xmlns:c16="http://schemas.microsoft.com/office/drawing/2014/chart" uri="{C3380CC4-5D6E-409C-BE32-E72D297353CC}">
              <c16:uniqueId val="{00000010-6352-4980-B7B0-170B27256528}"/>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solidFill>
          <a:schemeClr val="lt1">
            <a:alpha val="78000"/>
          </a:schemeClr>
        </a:solid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dkDnDiag">
      <a:fgClr>
        <a:schemeClr val="lt1">
          <a:lumMod val="95000"/>
        </a:schemeClr>
      </a:fgClr>
      <a:bgClr>
        <a:schemeClr val="lt1"/>
      </a:bgClr>
    </a:patt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51159230096239"/>
          <c:y val="5.0925925925925923E-2"/>
          <c:w val="0.8202661854768154"/>
          <c:h val="0.70431357538641004"/>
        </c:manualLayout>
      </c:layout>
      <c:scatterChart>
        <c:scatterStyle val="lineMarker"/>
        <c:varyColors val="0"/>
        <c:ser>
          <c:idx val="0"/>
          <c:order val="0"/>
          <c:spPr>
            <a:ln w="28575">
              <a:solidFill>
                <a:schemeClr val="accent1">
                  <a:alpha val="20000"/>
                </a:schemeClr>
              </a:solidFill>
            </a:ln>
            <a:effectLst/>
          </c:spPr>
          <c:marker>
            <c:symbol val="circle"/>
            <c:size val="4"/>
            <c:spPr>
              <a:solidFill>
                <a:schemeClr val="accent1"/>
              </a:solidFill>
              <a:ln w="9525" cap="flat" cmpd="sng" algn="ctr">
                <a:solidFill>
                  <a:schemeClr val="accent1"/>
                </a:solidFill>
                <a:round/>
              </a:ln>
              <a:effectLst/>
            </c:spPr>
          </c:marker>
          <c:trendline>
            <c:spPr>
              <a:ln w="63500" cap="rnd" cmpd="sng" algn="ctr">
                <a:solidFill>
                  <a:schemeClr val="accent1">
                    <a:alpha val="25000"/>
                  </a:schemeClr>
                </a:solidFill>
                <a:round/>
              </a:ln>
              <a:effectLst/>
            </c:spPr>
            <c:trendlineType val="linear"/>
            <c:dispRSqr val="0"/>
            <c:dispEq val="0"/>
          </c:trendline>
          <c:xVal>
            <c:numRef>
              <c:f>'Question 5'!$K$3:$K$10</c:f>
              <c:numCache>
                <c:formatCode>General</c:formatCode>
                <c:ptCount val="8"/>
                <c:pt idx="0">
                  <c:v>1</c:v>
                </c:pt>
                <c:pt idx="1">
                  <c:v>2</c:v>
                </c:pt>
                <c:pt idx="2">
                  <c:v>3</c:v>
                </c:pt>
                <c:pt idx="3">
                  <c:v>4</c:v>
                </c:pt>
                <c:pt idx="4">
                  <c:v>5</c:v>
                </c:pt>
                <c:pt idx="5">
                  <c:v>6</c:v>
                </c:pt>
                <c:pt idx="6">
                  <c:v>7</c:v>
                </c:pt>
                <c:pt idx="7">
                  <c:v>8</c:v>
                </c:pt>
              </c:numCache>
            </c:numRef>
          </c:xVal>
          <c:yVal>
            <c:numRef>
              <c:f>'Question 5'!$L$3:$L$10</c:f>
              <c:numCache>
                <c:formatCode>General</c:formatCode>
                <c:ptCount val="8"/>
                <c:pt idx="0">
                  <c:v>404</c:v>
                </c:pt>
                <c:pt idx="1">
                  <c:v>216</c:v>
                </c:pt>
                <c:pt idx="2">
                  <c:v>334</c:v>
                </c:pt>
                <c:pt idx="3">
                  <c:v>366</c:v>
                </c:pt>
                <c:pt idx="4">
                  <c:v>196</c:v>
                </c:pt>
                <c:pt idx="5">
                  <c:v>173</c:v>
                </c:pt>
                <c:pt idx="6">
                  <c:v>136</c:v>
                </c:pt>
                <c:pt idx="7">
                  <c:v>330</c:v>
                </c:pt>
              </c:numCache>
            </c:numRef>
          </c:yVal>
          <c:smooth val="0"/>
          <c:extLst>
            <c:ext xmlns:c16="http://schemas.microsoft.com/office/drawing/2014/chart" uri="{C3380CC4-5D6E-409C-BE32-E72D297353CC}">
              <c16:uniqueId val="{00000001-0545-4BD7-A529-744D72CC5E19}"/>
            </c:ext>
          </c:extLst>
        </c:ser>
        <c:dLbls>
          <c:showLegendKey val="0"/>
          <c:showVal val="0"/>
          <c:showCatName val="0"/>
          <c:showSerName val="0"/>
          <c:showPercent val="0"/>
          <c:showBubbleSize val="0"/>
        </c:dLbls>
        <c:axId val="1194627855"/>
        <c:axId val="1194634575"/>
      </c:scatterChart>
      <c:valAx>
        <c:axId val="1194627855"/>
        <c:scaling>
          <c:orientation val="minMax"/>
        </c:scaling>
        <c:delete val="0"/>
        <c:axPos val="b"/>
        <c:majorGridlines>
          <c:spPr>
            <a:ln w="9525" cap="flat" cmpd="sng" algn="ctr">
              <a:solidFill>
                <a:schemeClr val="dk1">
                  <a:lumMod val="15000"/>
                  <a:lumOff val="85000"/>
                </a:schemeClr>
              </a:solidFill>
              <a:round/>
            </a:ln>
            <a:effectLst/>
          </c:spPr>
        </c:majorGridlines>
        <c:title>
          <c:tx>
            <c:rich>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a:t>Order_ID</a:t>
                </a:r>
              </a:p>
              <a:p>
                <a:pPr>
                  <a:defRPr/>
                </a:pPr>
                <a:endParaRPr lang="en-US"/>
              </a:p>
            </c:rich>
          </c:tx>
          <c:overlay val="0"/>
          <c:spPr>
            <a:noFill/>
            <a:ln>
              <a:noFill/>
            </a:ln>
            <a:effectLst/>
          </c:spPr>
          <c:txPr>
            <a:bodyPr rot="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194634575"/>
        <c:crosses val="autoZero"/>
        <c:crossBetween val="midCat"/>
      </c:valAx>
      <c:valAx>
        <c:axId val="1194634575"/>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r>
                  <a:rPr lang="en-US"/>
                  <a:t>No of Order</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50000"/>
                      <a:lumOff val="50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50000"/>
                    <a:lumOff val="50000"/>
                  </a:schemeClr>
                </a:solidFill>
                <a:latin typeface="+mn-lt"/>
                <a:ea typeface="+mn-ea"/>
                <a:cs typeface="+mn-cs"/>
              </a:defRPr>
            </a:pPr>
            <a:endParaRPr lang="en-US"/>
          </a:p>
        </c:txPr>
        <c:crossAx val="119462785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'Question 6'!$J$3:$J$23</c:f>
              <c:strCache>
                <c:ptCount val="21"/>
                <c:pt idx="0">
                  <c:v>Germany</c:v>
                </c:pt>
                <c:pt idx="1">
                  <c:v>USA</c:v>
                </c:pt>
                <c:pt idx="2">
                  <c:v>Brazil</c:v>
                </c:pt>
                <c:pt idx="3">
                  <c:v>France</c:v>
                </c:pt>
                <c:pt idx="4">
                  <c:v>UK</c:v>
                </c:pt>
                <c:pt idx="5">
                  <c:v>Venezuela</c:v>
                </c:pt>
                <c:pt idx="6">
                  <c:v>Austria</c:v>
                </c:pt>
                <c:pt idx="7">
                  <c:v>Sweden</c:v>
                </c:pt>
                <c:pt idx="8">
                  <c:v>Canada</c:v>
                </c:pt>
                <c:pt idx="9">
                  <c:v>Mexico</c:v>
                </c:pt>
                <c:pt idx="10">
                  <c:v>Italy</c:v>
                </c:pt>
                <c:pt idx="11">
                  <c:v>Spain</c:v>
                </c:pt>
                <c:pt idx="12">
                  <c:v>Finland</c:v>
                </c:pt>
                <c:pt idx="13">
                  <c:v>Ireland</c:v>
                </c:pt>
                <c:pt idx="14">
                  <c:v>Belgium</c:v>
                </c:pt>
                <c:pt idx="15">
                  <c:v>Switzerland</c:v>
                </c:pt>
                <c:pt idx="16">
                  <c:v>Denmark</c:v>
                </c:pt>
                <c:pt idx="17">
                  <c:v>Argentina</c:v>
                </c:pt>
                <c:pt idx="18">
                  <c:v>Portugal</c:v>
                </c:pt>
                <c:pt idx="19">
                  <c:v>Poland</c:v>
                </c:pt>
                <c:pt idx="20">
                  <c:v>Norway</c:v>
                </c:pt>
              </c:strCache>
            </c:strRef>
          </c:cat>
          <c:val>
            <c:numRef>
              <c:f>'Question 6'!$K$3:$K$23</c:f>
              <c:numCache>
                <c:formatCode>General</c:formatCode>
                <c:ptCount val="21"/>
                <c:pt idx="0">
                  <c:v>122</c:v>
                </c:pt>
                <c:pt idx="1">
                  <c:v>122</c:v>
                </c:pt>
                <c:pt idx="2">
                  <c:v>83</c:v>
                </c:pt>
                <c:pt idx="3">
                  <c:v>77</c:v>
                </c:pt>
                <c:pt idx="4">
                  <c:v>56</c:v>
                </c:pt>
                <c:pt idx="5">
                  <c:v>46</c:v>
                </c:pt>
                <c:pt idx="6">
                  <c:v>40</c:v>
                </c:pt>
                <c:pt idx="7">
                  <c:v>37</c:v>
                </c:pt>
                <c:pt idx="8">
                  <c:v>30</c:v>
                </c:pt>
                <c:pt idx="9">
                  <c:v>28</c:v>
                </c:pt>
                <c:pt idx="10">
                  <c:v>28</c:v>
                </c:pt>
                <c:pt idx="11">
                  <c:v>23</c:v>
                </c:pt>
                <c:pt idx="12">
                  <c:v>22</c:v>
                </c:pt>
                <c:pt idx="13">
                  <c:v>19</c:v>
                </c:pt>
                <c:pt idx="14">
                  <c:v>19</c:v>
                </c:pt>
                <c:pt idx="15">
                  <c:v>18</c:v>
                </c:pt>
                <c:pt idx="16">
                  <c:v>18</c:v>
                </c:pt>
                <c:pt idx="17">
                  <c:v>16</c:v>
                </c:pt>
                <c:pt idx="18">
                  <c:v>13</c:v>
                </c:pt>
                <c:pt idx="19">
                  <c:v>7</c:v>
                </c:pt>
                <c:pt idx="20">
                  <c:v>6</c:v>
                </c:pt>
              </c:numCache>
            </c:numRef>
          </c:val>
          <c:extLst>
            <c:ext xmlns:c16="http://schemas.microsoft.com/office/drawing/2014/chart" uri="{C3380CC4-5D6E-409C-BE32-E72D297353CC}">
              <c16:uniqueId val="{00000000-AF2E-466E-B47E-8C311B6A07FA}"/>
            </c:ext>
          </c:extLst>
        </c:ser>
        <c:dLbls>
          <c:dLblPos val="outEnd"/>
          <c:showLegendKey val="0"/>
          <c:showVal val="1"/>
          <c:showCatName val="0"/>
          <c:showSerName val="0"/>
          <c:showPercent val="0"/>
          <c:showBubbleSize val="0"/>
        </c:dLbls>
        <c:gapWidth val="444"/>
        <c:overlap val="-90"/>
        <c:axId val="1194645615"/>
        <c:axId val="1194655695"/>
      </c:barChart>
      <c:catAx>
        <c:axId val="119464561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sz="1100" dirty="0"/>
                  <a:t>Countries</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194655695"/>
        <c:crosses val="autoZero"/>
        <c:auto val="1"/>
        <c:lblAlgn val="ctr"/>
        <c:lblOffset val="100"/>
        <c:noMultiLvlLbl val="0"/>
      </c:catAx>
      <c:valAx>
        <c:axId val="1194655695"/>
        <c:scaling>
          <c:orientation val="minMax"/>
        </c:scaling>
        <c:delete val="1"/>
        <c:axPos val="l"/>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sz="1050" dirty="0"/>
                  <a:t>Number of Orders</a:t>
                </a:r>
              </a:p>
            </c:rich>
          </c:tx>
          <c:layout>
            <c:manualLayout>
              <c:xMode val="edge"/>
              <c:yMode val="edge"/>
              <c:x val="2.6237328562909959E-2"/>
              <c:y val="1.984126984126984E-2"/>
            </c:manualLayout>
          </c:layout>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1946456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Turnover Chart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'Question 8'!$J$3:$J$6</c:f>
              <c:strCache>
                <c:ptCount val="4"/>
                <c:pt idx="0">
                  <c:v>Sales Representative</c:v>
                </c:pt>
                <c:pt idx="1">
                  <c:v>Vice President, Sales</c:v>
                </c:pt>
                <c:pt idx="2">
                  <c:v>Inside Sales Coordinator</c:v>
                </c:pt>
                <c:pt idx="3">
                  <c:v>Sales Manager</c:v>
                </c:pt>
              </c:strCache>
            </c:strRef>
          </c:cat>
          <c:val>
            <c:numRef>
              <c:f>'Question 8'!$K$3:$K$6</c:f>
              <c:numCache>
                <c:formatCode>General</c:formatCode>
                <c:ptCount val="4"/>
                <c:pt idx="0">
                  <c:v>967841</c:v>
                </c:pt>
                <c:pt idx="1">
                  <c:v>177749</c:v>
                </c:pt>
                <c:pt idx="2">
                  <c:v>133301</c:v>
                </c:pt>
                <c:pt idx="3">
                  <c:v>75568</c:v>
                </c:pt>
              </c:numCache>
            </c:numRef>
          </c:val>
          <c:extLst>
            <c:ext xmlns:c16="http://schemas.microsoft.com/office/drawing/2014/chart" uri="{C3380CC4-5D6E-409C-BE32-E72D297353CC}">
              <c16:uniqueId val="{00000000-28F1-467C-8EF7-C9EA91EE5FB2}"/>
            </c:ext>
          </c:extLst>
        </c:ser>
        <c:dLbls>
          <c:dLblPos val="outEnd"/>
          <c:showLegendKey val="0"/>
          <c:showVal val="1"/>
          <c:showCatName val="0"/>
          <c:showSerName val="0"/>
          <c:showPercent val="0"/>
          <c:showBubbleSize val="0"/>
        </c:dLbls>
        <c:gapWidth val="219"/>
        <c:overlap val="-27"/>
        <c:axId val="868115103"/>
        <c:axId val="868115583"/>
      </c:barChart>
      <c:catAx>
        <c:axId val="8681151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Department</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115583"/>
        <c:crosses val="autoZero"/>
        <c:auto val="1"/>
        <c:lblAlgn val="ctr"/>
        <c:lblOffset val="100"/>
        <c:noMultiLvlLbl val="0"/>
      </c:catAx>
      <c:valAx>
        <c:axId val="86811558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Turnover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81151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Degree Vs Total Order</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'Question 9'!$N$3:$N$6</c:f>
              <c:strCache>
                <c:ptCount val="4"/>
                <c:pt idx="0">
                  <c:v>BA</c:v>
                </c:pt>
                <c:pt idx="1">
                  <c:v>MA</c:v>
                </c:pt>
                <c:pt idx="2">
                  <c:v>MBA</c:v>
                </c:pt>
                <c:pt idx="3">
                  <c:v>Ph.D.</c:v>
                </c:pt>
              </c:strCache>
            </c:strRef>
          </c:cat>
          <c:val>
            <c:numRef>
              <c:f>'Question 9'!$O$3:$O$6</c:f>
              <c:numCache>
                <c:formatCode>General</c:formatCode>
                <c:ptCount val="4"/>
                <c:pt idx="0">
                  <c:v>104</c:v>
                </c:pt>
                <c:pt idx="1">
                  <c:v>563</c:v>
                </c:pt>
                <c:pt idx="2">
                  <c:v>67</c:v>
                </c:pt>
                <c:pt idx="3">
                  <c:v>96</c:v>
                </c:pt>
              </c:numCache>
            </c:numRef>
          </c:val>
          <c:extLst>
            <c:ext xmlns:c16="http://schemas.microsoft.com/office/drawing/2014/chart" uri="{C3380CC4-5D6E-409C-BE32-E72D297353CC}">
              <c16:uniqueId val="{00000000-372D-4DB4-B27B-C92586F86EEE}"/>
            </c:ext>
          </c:extLst>
        </c:ser>
        <c:dLbls>
          <c:dLblPos val="inEnd"/>
          <c:showLegendKey val="0"/>
          <c:showVal val="1"/>
          <c:showCatName val="0"/>
          <c:showSerName val="0"/>
          <c:showPercent val="0"/>
          <c:showBubbleSize val="0"/>
        </c:dLbls>
        <c:gapWidth val="65"/>
        <c:axId val="867013679"/>
        <c:axId val="867014159"/>
      </c:barChart>
      <c:catAx>
        <c:axId val="867013679"/>
        <c:scaling>
          <c:orientation val="minMax"/>
        </c:scaling>
        <c:delete val="0"/>
        <c:axPos val="b"/>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a:t>Degree </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867014159"/>
        <c:crosses val="autoZero"/>
        <c:auto val="1"/>
        <c:lblAlgn val="ctr"/>
        <c:lblOffset val="100"/>
        <c:noMultiLvlLbl val="0"/>
      </c:catAx>
      <c:valAx>
        <c:axId val="867014159"/>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a:t>Number of Order</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8670136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numDim type="val">
        <cx:f>'Question 12'!$L$4:$L$80</cx:f>
        <cx:lvl ptCount="77" formatCode="General">
          <cx:pt idx="0">32698</cx:pt>
          <cx:pt idx="1">3044</cx:pt>
          <cx:pt idx="2">17911</cx:pt>
          <cx:pt idx="3">46825</cx:pt>
          <cx:pt idx="4">29172</cx:pt>
          <cx:pt idx="5">12788</cx:pt>
          <cx:pt idx="6">16356</cx:pt>
          <cx:pt idx="7">12295</cx:pt>
          <cx:pt idx="8">8568</cx:pt>
          <cx:pt idx="9">5347</cx:pt>
          <cx:pt idx="10">1369</cx:pt>
          <cx:pt idx="11">141397</cx:pt>
          <cx:pt idx="12">5882</cx:pt>
          <cx:pt idx="13">3233</cx:pt>
          <cx:pt idx="14">19551</cx:pt>
          <cx:pt idx="15">1648</cx:pt>
          <cx:pt idx="16">1785</cx:pt>
          <cx:pt idx="17">42593</cx:pt>
          <cx:pt idx="18">14921</cx:pt>
          <cx:pt idx="19">7137</cx:pt>
          <cx:pt idx="20">2688</cx:pt>
          <cx:pt idx="21">4504</cx:pt>
          <cx:pt idx="22">21942</cx:pt>
          <cx:pt idx="23">9916</cx:pt>
          <cx:pt idx="24">19849</cx:pt>
          <cx:pt idx="25">7122</cx:pt>
          <cx:pt idx="26">20867</cx:pt>
          <cx:pt idx="27">13458</cx:pt>
          <cx:pt idx="28">23527</cx:pt>
          <cx:pt idx="29">8680</cx:pt>
          <cx:pt idx="30">4960</cx:pt>
          <cx:pt idx="31">15760</cx:pt>
          <cx:pt idx="32">2397</cx:pt>
          <cx:pt idx="33">2432</cx:pt>
          <cx:pt idx="34">13870</cx:pt>
          <cx:pt idx="35">3383</cx:pt>
          <cx:pt idx="36">41820</cx:pt>
          <cx:pt idx="37">8404</cx:pt>
          <cx:pt idx="38">9245</cx:pt>
          <cx:pt idx="39">7226</cx:pt>
          <cx:pt idx="40">24900</cx:pt>
          <cx:pt idx="41">13424</cx:pt>
          <cx:pt idx="42">12772</cx:pt>
          <cx:pt idx="43">3704</cx:pt>
          <cx:pt idx="44">9172</cx:pt>
          <cx:pt idx="45">10673</cx:pt>
          <cx:pt idx="46">17426</cx:pt>
          <cx:pt idx="47">17216</cx:pt>
          <cx:pt idx="48">20574</cx:pt>
          <cx:pt idx="49">12902</cx:pt>
          <cx:pt idx="50">12258</cx:pt>
          <cx:pt idx="51">71156</cx:pt>
          <cx:pt idx="52">7662</cx:pt>
          <cx:pt idx="53">8177</cx:pt>
          <cx:pt idx="54">3997</cx:pt>
          <cx:pt idx="55">25697</cx:pt>
          <cx:pt idx="56">4338</cx:pt>
          <cx:pt idx="57">6350</cx:pt>
          <cx:pt idx="58">15100</cx:pt>
          <cx:pt idx="59">8714</cx:pt>
          <cx:pt idx="60">8575</cx:pt>
          <cx:pt idx="61">22563</cx:pt>
          <cx:pt idx="62">9104</cx:pt>
          <cx:pt idx="63">14353</cx:pt>
          <cx:pt idx="64">5883</cx:pt>
          <cx:pt idx="65">13644</cx:pt>
          <cx:pt idx="66">47235</cx:pt>
          <cx:pt idx="67">5863</cx:pt>
          <cx:pt idx="68">80369</cx:pt>
          <cx:pt idx="69">7991</cx:pt>
          <cx:pt idx="70">4728</cx:pt>
          <cx:pt idx="71">4602</cx:pt>
          <cx:pt idx="72">22044</cx:pt>
          <cx:pt idx="73">3438</cx:pt>
          <cx:pt idx="74">16701</cx:pt>
          <cx:pt idx="75">21958</cx:pt>
          <cx:pt idx="76">3958</cx:pt>
        </cx:lvl>
      </cx:numDim>
    </cx:data>
  </cx:chartData>
  <cx:chart>
    <cx:title pos="t" align="ctr" overlay="0">
      <cx:tx>
        <cx:rich>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Box Plot For Total Sale Amount</a:t>
            </a:r>
          </a:p>
          <a:p>
            <a:pPr algn="ctr" rtl="0">
              <a:defRPr/>
            </a:pP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series layoutId="boxWhisker" uniqueId="{9B822E3F-83D6-41F6-8270-6A26726C3F20}" formatIdx="1">
          <cx:dataId val="0"/>
          <cx:layoutPr>
            <cx:visibility meanLine="1" meanMarker="1" nonoutliers="0" outliers="1"/>
            <cx:statistics quartileMethod="inclusive"/>
          </cx:layoutPr>
        </cx:series>
      </cx:plotAreaRegion>
      <cx:axis id="0">
        <cx:catScaling gapWidth="1"/>
        <cx:tickLabels/>
      </cx:axis>
      <cx:axis id="1">
        <cx:valScaling/>
        <cx:title>
          <cx:tx>
            <cx:txData>
              <cx:v>Total Sale Amount</cx:v>
            </cx:txData>
          </cx:tx>
          <cx:txPr>
            <a:bodyPr spcFirstLastPara="1" vertOverflow="ellipsis" horzOverflow="overflow" wrap="square" lIns="0" tIns="0" rIns="0" bIns="0" anchor="ctr" anchorCtr="1"/>
            <a:lstStyle/>
            <a:p>
              <a:pPr algn="ctr" rtl="0">
                <a:defRPr/>
              </a:pPr>
              <a:r>
                <a:rPr lang="en-US" sz="900" b="0" i="0" u="none" strike="noStrike" baseline="0">
                  <a:solidFill>
                    <a:sysClr val="windowText" lastClr="000000">
                      <a:lumMod val="65000"/>
                      <a:lumOff val="35000"/>
                    </a:sysClr>
                  </a:solidFill>
                  <a:latin typeface="Calibri" panose="020F0502020204030204"/>
                </a:rPr>
                <a:t>Total Sale Amount</a:t>
              </a:r>
            </a:p>
          </cx:txPr>
        </cx:title>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30">
  <cs:axisTitle>
    <cs:lnRef idx="0"/>
    <cs:fillRef idx="0"/>
    <cs:effectRef idx="0"/>
    <cs:fontRef idx="minor">
      <a:schemeClr val="dk1">
        <a:lumMod val="65000"/>
        <a:lumOff val="35000"/>
      </a:schemeClr>
    </cs:fontRef>
    <cs:defRPr sz="900" kern="1200" cap="all"/>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b="0" kern="1200" spc="20" baseline="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0"/>
    <cs:effectRef idx="0"/>
    <cs:fontRef idx="minor">
      <a:schemeClr val="dk1"/>
    </cs:fontRef>
    <cs:spPr>
      <a:ln w="22225" cap="rnd" cmpd="sng" algn="ctr">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dk1">
            <a:lumMod val="65000"/>
            <a:lumOff val="35000"/>
          </a:schemeClr>
        </a:solidFill>
      </a:ln>
    </cs:spPr>
  </cs:downBar>
  <cs:dropLine>
    <cs:lnRef idx="0"/>
    <cs:fillRef idx="0"/>
    <cs:effectRef idx="0"/>
    <cs:fontRef idx="minor">
      <a:schemeClr val="dk1"/>
    </cs:fontRef>
    <cs:spPr>
      <a:ln w="9525" cap="flat" cmpd="sng" algn="ctr">
        <a:solidFill>
          <a:schemeClr val="dk1">
            <a:lumMod val="35000"/>
            <a:lumOff val="65000"/>
            <a:alpha val="33000"/>
          </a:schemeClr>
        </a:solidFill>
        <a:round/>
      </a:ln>
    </cs:spPr>
  </cs:dropLine>
  <cs:errorBar>
    <cs:lnRef idx="0"/>
    <cs:fillRef idx="0"/>
    <cs:effectRef idx="0"/>
    <cs:fontRef idx="minor">
      <a:schemeClr val="dk1"/>
    </cs:fontRef>
    <cs:spPr>
      <a:ln w="9525">
        <a:solidFill>
          <a:schemeClr val="dk1">
            <a:lumMod val="65000"/>
            <a:lumOff val="35000"/>
          </a:schemeClr>
        </a:solidFill>
      </a:ln>
    </cs:spPr>
  </cs:errorBar>
  <cs:floor>
    <cs:lnRef idx="0"/>
    <cs:fillRef idx="0"/>
    <cs:effectRef idx="0"/>
    <cs:fontRef idx="minor">
      <a:schemeClr val="dk1"/>
    </cs:fontRef>
  </cs:floor>
  <cs:gridlineMajor>
    <cs:lnRef idx="0"/>
    <cs:fillRef idx="0"/>
    <cs:effectRef idx="0"/>
    <cs:fontRef idx="minor">
      <a:schemeClr val="dk1"/>
    </cs:fontRef>
    <cs:spPr>
      <a:ln>
        <a:solidFill>
          <a:schemeClr val="dk1">
            <a:lumMod val="15000"/>
            <a:lumOff val="85000"/>
          </a:schemeClr>
        </a:solidFill>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35000"/>
            <a:lumOff val="65000"/>
          </a:schemeClr>
        </a:solidFill>
      </a:ln>
    </cs:spPr>
  </cs:hiLoLine>
  <cs:leaderLine>
    <cs:lnRef idx="0"/>
    <cs:fillRef idx="0"/>
    <cs:effectRef idx="0"/>
    <cs:fontRef idx="minor">
      <a:schemeClr val="dk1"/>
    </cs:fontRef>
    <cs:spPr>
      <a:ln w="9525">
        <a:solidFill>
          <a:schemeClr val="dk1">
            <a:lumMod val="35000"/>
            <a:lumOff val="65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gradFill>
        <a:gsLst>
          <a:gs pos="100000">
            <a:schemeClr val="lt1">
              <a:lumMod val="95000"/>
            </a:schemeClr>
          </a:gs>
          <a:gs pos="0">
            <a:schemeClr val="lt1"/>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35000"/>
            <a:lumOff val="65000"/>
          </a:schemeClr>
        </a:solidFill>
        <a:prstDash val="dash"/>
      </a:ln>
    </cs:spPr>
  </cs:seriesLine>
  <cs:title>
    <cs:lnRef idx="0"/>
    <cs:fillRef idx="0"/>
    <cs:effectRef idx="0"/>
    <cs:fontRef idx="minor">
      <a:schemeClr val="dk1">
        <a:lumMod val="50000"/>
        <a:lumOff val="50000"/>
      </a:schemeClr>
    </cs:fontRef>
    <cs:defRPr sz="1400"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65000"/>
        <a:lumOff val="35000"/>
      </a:schemeClr>
    </cs:fontRef>
    <cs:defRPr sz="900" kern="1200" spc="20" baseline="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tx1">
                <a:lumMod val="5000"/>
                <a:lumOff val="95000"/>
              </a:schemeClr>
            </a:gs>
            <a:gs pos="0">
              <a:schemeClr val="tx1">
                <a:lumMod val="25000"/>
                <a:lumOff val="7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42">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9525" cap="rnd">
        <a:solidFill>
          <a:schemeClr val="phClr"/>
        </a:solidFill>
        <a:round/>
      </a:ln>
    </cs:spPr>
  </cs:dataPointLine>
  <cs:dataPointMarker>
    <cs:lnRef idx="0">
      <cs:styleClr val="auto"/>
    </cs:lnRef>
    <cs:fillRef idx="3">
      <cs:styleClr val="auto"/>
    </cs:fillRef>
    <cs:effectRef idx="2"/>
    <cs:fontRef idx="minor">
      <a:schemeClr val="tx2"/>
    </cs:fontRef>
    <cs:spPr>
      <a:ln w="9525">
        <a:solidFill>
          <a:schemeClr val="phClr"/>
        </a:solidFill>
        <a:round/>
      </a:ln>
    </cs:spPr>
  </cs:dataPointMarker>
  <cs:dataPointMarkerLayout symbol="circle" size="5"/>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9525" cap="rnd">
        <a:solidFill>
          <a:schemeClr val="phClr"/>
        </a:solidFill>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spPr>
      <a:ln>
        <a:solidFill>
          <a:schemeClr val="tx2">
            <a:lumMod val="40000"/>
            <a:lumOff val="60000"/>
          </a:schemeClr>
        </a:solidFill>
      </a:ln>
    </cs:spPr>
    <cs:defRPr sz="1197" kern="1200"/>
  </cs:valueAxis>
  <cs:wall>
    <cs:lnRef idx="0"/>
    <cs:fillRef idx="0"/>
    <cs:effectRef idx="0"/>
    <cs:fontRef idx="minor">
      <a:schemeClr val="tx2"/>
    </cs:fontRef>
  </cs:wall>
</cs:chartStyle>
</file>

<file path=ppt/charts/style5.xml><?xml version="1.0" encoding="utf-8"?>
<cs:chartStyle xmlns:cs="http://schemas.microsoft.com/office/drawing/2012/chartStyle" xmlns:a="http://schemas.openxmlformats.org/drawingml/2006/main" id="261">
  <cs:axisTitle>
    <cs:lnRef idx="0"/>
    <cs:fillRef idx="0"/>
    <cs:effectRef idx="0"/>
    <cs:fontRef idx="minor">
      <a:schemeClr val="dk1">
        <a:lumMod val="65000"/>
        <a:lumOff val="35000"/>
      </a:schemeClr>
    </cs:fontRef>
    <cs:defRPr sz="900" kern="1200"/>
  </cs:axisTitle>
  <cs:categoryAxis>
    <cs:lnRef idx="0"/>
    <cs:fillRef idx="0"/>
    <cs:effectRef idx="0"/>
    <cs:fontRef idx="minor">
      <a:schemeClr val="dk1">
        <a:lumMod val="65000"/>
        <a:lumOff val="35000"/>
      </a:schemeClr>
    </cs:fontRef>
    <cs:defRPr sz="900" kern="1200"/>
  </cs:categoryAxis>
  <cs:chartArea>
    <cs:lnRef idx="0"/>
    <cs:fillRef idx="0"/>
    <cs:effectRef idx="0"/>
    <cs:fontRef idx="minor">
      <a:schemeClr val="dk1"/>
    </cs:fontRef>
    <cs:spPr>
      <a:pattFill prst="dkDnDiag">
        <a:fgClr>
          <a:schemeClr val="lt1">
            <a:lumMod val="95000"/>
          </a:schemeClr>
        </a:fgClr>
        <a:bgClr>
          <a:schemeClr val="lt1"/>
        </a:bgClr>
      </a:pattFill>
      <a:ln w="9525" cap="flat" cmpd="sng" algn="ctr">
        <a:solidFill>
          <a:schemeClr val="dk1">
            <a:lumMod val="15000"/>
            <a:lumOff val="85000"/>
          </a:schemeClr>
        </a:solidFill>
        <a:round/>
      </a:ln>
    </cs:spPr>
    <cs:defRPr sz="900" kern="1200"/>
  </cs:chartArea>
  <cs:dataLabel>
    <cs:lnRef idx="0"/>
    <cs:fillRef idx="0"/>
    <cs:effectRef idx="0"/>
    <cs:fontRef idx="minor">
      <a:schemeClr val="lt1"/>
    </cs:fontRef>
    <cs:defRPr sz="900" b="1" i="0" u="none" strike="noStrike" kern="1200" baseline="0"/>
  </cs:dataLabel>
  <cs:dataLabelCallout>
    <cs:lnRef idx="0"/>
    <cs:fillRef idx="0"/>
    <cs:effectRef idx="0"/>
    <cs:fontRef idx="minor">
      <a:schemeClr val="dk1">
        <a:lumMod val="65000"/>
        <a:lumOff val="35000"/>
      </a:schemeClr>
    </cs:fontRef>
    <cs:spPr>
      <a:solidFill>
        <a:schemeClr val="lt1">
          <a:alpha val="75000"/>
        </a:schemeClr>
      </a:solidFill>
      <a:ln w="9525">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317500" algn="ctr" rotWithShape="0">
          <a:prstClr val="black">
            <a:alpha val="25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20000"/>
          </a:prstClr>
        </a:outerShdw>
      </a:effectLst>
      <a:scene3d>
        <a:camera prst="orthographicFront"/>
        <a:lightRig rig="threePt" dir="t"/>
      </a:scene3d>
      <a:sp3d prstMaterial="matte"/>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noFill/>
      <a:ln w="9525" cap="flat" cmpd="sng" algn="ctr">
        <a:solidFill>
          <a:schemeClr val="dk1">
            <a:lumMod val="15000"/>
            <a:lumOff val="85000"/>
          </a:schemeClr>
        </a:solidFill>
        <a:round/>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65000"/>
            <a:lumOff val="35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65000"/>
            <a:lumOff val="35000"/>
          </a:schemeClr>
        </a:solidFill>
        <a:round/>
      </a:ln>
    </cs:spPr>
  </cs:errorBar>
  <cs:floor>
    <cs:lnRef idx="0"/>
    <cs:fillRef idx="0"/>
    <cs:effectRef idx="0"/>
    <cs:fontRef idx="minor">
      <a:schemeClr val="dk1"/>
    </cs:fontRef>
    <cs:spPr>
      <a:noFill/>
      <a:ln>
        <a:noFill/>
      </a:ln>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50000"/>
            <a:lumOff val="50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spPr>
      <a:solidFill>
        <a:schemeClr val="lt1">
          <a:alpha val="78000"/>
        </a:schemeClr>
      </a:solidFill>
    </cs:spPr>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inor">
      <a:schemeClr val="dk1">
        <a:lumMod val="65000"/>
        <a:lumOff val="35000"/>
      </a:schemeClr>
    </cs:fontRef>
    <cs:defRPr sz="1800" b="1" kern="120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65000"/>
            <a:lumOff val="35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44">
  <cs:axisTitle>
    <cs:lnRef idx="0"/>
    <cs:fillRef idx="0"/>
    <cs:effectRef idx="0"/>
    <cs:fontRef idx="minor">
      <a:schemeClr val="dk1">
        <a:lumMod val="50000"/>
        <a:lumOff val="50000"/>
      </a:schemeClr>
    </cs:fontRef>
    <cs:defRPr sz="900" b="1" kern="1200"/>
  </cs:axisTitle>
  <cs:categoryAxis>
    <cs:lnRef idx="0"/>
    <cs:fillRef idx="0"/>
    <cs:effectRef idx="0"/>
    <cs:fontRef idx="minor">
      <a:schemeClr val="dk1">
        <a:lumMod val="50000"/>
        <a:lumOff val="50000"/>
      </a:schemeClr>
    </cs:fontRef>
    <cs:spPr>
      <a:ln w="9525" cap="flat" cmpd="sng" algn="ctr">
        <a:solidFill>
          <a:schemeClr val="dk1">
            <a:lumMod val="15000"/>
            <a:lumOff val="85000"/>
          </a:schemeClr>
        </a:solidFill>
        <a:round/>
      </a:ln>
    </cs:spPr>
    <cs:defRPr sz="900" kern="1200"/>
  </cs:categoryAxis>
  <cs:chartArea>
    <cs:lnRef idx="0"/>
    <cs:fillRef idx="0"/>
    <cs:effectRef idx="0"/>
    <cs:fontRef idx="minor">
      <a:schemeClr val="dk1"/>
    </cs:fontRef>
    <cs:spPr>
      <a:gradFill flip="none" rotWithShape="1">
        <a:gsLst>
          <a:gs pos="100000">
            <a:schemeClr val="lt1">
              <a:lumMod val="95000"/>
            </a:schemeClr>
          </a:gs>
          <a:gs pos="43000">
            <a:schemeClr val="lt1"/>
          </a:gs>
        </a:gsLst>
        <a:path path="circle">
          <a:fillToRect l="50000" t="50000" r="50000" b="50000"/>
        </a:path>
        <a:tileRect/>
      </a:gra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dk1">
          <a:lumMod val="15000"/>
          <a:lumOff val="85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a:solidFill>
          <a:schemeClr val="phClr">
            <a:alpha val="20000"/>
          </a:schemeClr>
        </a:solidFill>
      </a:ln>
    </cs:spPr>
  </cs:dataPointLine>
  <cs:dataPointMarker>
    <cs:lnRef idx="0">
      <cs:styleClr val="auto"/>
    </cs:lnRef>
    <cs:fillRef idx="0">
      <cs:styleClr val="auto"/>
    </cs:fillRef>
    <cs:effectRef idx="0"/>
    <cs:fontRef idx="minor">
      <a:schemeClr val="tx1"/>
    </cs:fontRef>
    <cs:spPr>
      <a:solidFill>
        <a:schemeClr val="phClr"/>
      </a:solidFill>
      <a:ln w="9525" cap="flat" cmpd="sng" algn="ctr">
        <a:solidFill>
          <a:schemeClr val="phClr"/>
        </a:solidFill>
        <a:round/>
      </a:ln>
    </cs:spPr>
  </cs:dataPointMarker>
  <cs:dataPointMarkerLayout symbol="circle" size="4"/>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dk1">
        <a:lumMod val="50000"/>
        <a:lumOff val="50000"/>
      </a:schemeClr>
    </cs:fontRef>
    <cs:spPr>
      <a:ln w="9525" cap="rnd">
        <a:solidFill>
          <a:schemeClr val="dk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a:solidFill>
          <a:schemeClr val="dk1">
            <a:lumMod val="50000"/>
            <a:lumOff val="50000"/>
          </a:schemeClr>
        </a:solidFill>
      </a:ln>
    </cs:spPr>
  </cs:downBar>
  <cs:dropLine>
    <cs:lnRef idx="0"/>
    <cs:fillRef idx="0"/>
    <cs:effectRef idx="0"/>
    <cs:fontRef idx="minor">
      <a:schemeClr val="tx1"/>
    </cs:fontRef>
    <cs:spPr>
      <a:ln w="9525">
        <a:solidFill>
          <a:schemeClr val="dk1">
            <a:lumMod val="35000"/>
            <a:lumOff val="65000"/>
          </a:schemeClr>
        </a:solidFill>
      </a:ln>
    </cs:spPr>
  </cs:dropLine>
  <cs:errorBar>
    <cs:lnRef idx="0"/>
    <cs:fillRef idx="0"/>
    <cs:effectRef idx="0"/>
    <cs:fontRef idx="minor">
      <a:schemeClr val="tx1"/>
    </cs:fontRef>
    <cs:spPr>
      <a:ln w="9525">
        <a:solidFill>
          <a:schemeClr val="dk1">
            <a:lumMod val="50000"/>
            <a:lumOff val="50000"/>
          </a:schemeClr>
        </a:solidFill>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15000"/>
            <a:lumOff val="85000"/>
          </a:schemeClr>
        </a:solidFill>
        <a:round/>
      </a:ln>
    </cs:spPr>
  </cs:gridlineMajor>
  <cs:gridlineMinor>
    <cs:lnRef idx="0"/>
    <cs:fillRef idx="0"/>
    <cs:effectRef idx="0"/>
    <cs:fontRef idx="minor">
      <a:schemeClr val="tx1"/>
    </cs:fontRef>
    <cs:spPr>
      <a:ln w="9525" cap="flat" cmpd="sng" algn="ctr">
        <a:solidFill>
          <a:schemeClr val="dk1">
            <a:lumMod val="5000"/>
            <a:lumOff val="95000"/>
          </a:schemeClr>
        </a:solidFill>
        <a:round/>
      </a:ln>
    </cs:spPr>
  </cs:gridlineMinor>
  <cs:hiLoLine>
    <cs:lnRef idx="0"/>
    <cs:fillRef idx="0"/>
    <cs:effectRef idx="0"/>
    <cs:fontRef idx="minor">
      <a:schemeClr val="tx1"/>
    </cs:fontRef>
    <cs:spPr>
      <a:ln w="9525">
        <a:solidFill>
          <a:schemeClr val="dk1">
            <a:lumMod val="35000"/>
            <a:lumOff val="65000"/>
          </a:schemeClr>
        </a:solidFill>
      </a:ln>
    </cs:spPr>
  </cs:hiLoLine>
  <cs:leaderLine>
    <cs:lnRef idx="0"/>
    <cs:fillRef idx="0"/>
    <cs:effectRef idx="0"/>
    <cs:fontRef idx="minor">
      <a:schemeClr val="tx1"/>
    </cs:fontRef>
    <cs:spPr>
      <a:ln w="9525">
        <a:solidFill>
          <a:schemeClr val="dk1">
            <a:lumMod val="35000"/>
            <a:lumOff val="65000"/>
          </a:schemeClr>
        </a:solidFill>
      </a:ln>
    </cs:spPr>
  </cs:leaderLine>
  <cs:legend>
    <cs:lnRef idx="0"/>
    <cs:fillRef idx="0"/>
    <cs:effectRef idx="0"/>
    <cs:fontRef idx="minor">
      <a:schemeClr val="dk1">
        <a:lumMod val="50000"/>
        <a:lumOff val="50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tx1">
        <a:lumMod val="50000"/>
        <a:lumOff val="50000"/>
      </a:schemeClr>
    </cs:fontRef>
    <cs:spPr>
      <a:ln w="9525">
        <a:solidFill>
          <a:schemeClr val="dk1">
            <a:lumMod val="15000"/>
            <a:lumOff val="85000"/>
          </a:schemeClr>
        </a:solidFill>
      </a:ln>
    </cs:spPr>
    <cs:defRPr sz="900" kern="1200"/>
  </cs:seriesAxis>
  <cs:seriesLine>
    <cs:lnRef idx="0"/>
    <cs:fillRef idx="0"/>
    <cs:effectRef idx="0"/>
    <cs:fontRef idx="minor">
      <a:schemeClr val="tx1"/>
    </cs:fontRef>
    <cs:spPr>
      <a:ln w="9525">
        <a:solidFill>
          <a:schemeClr val="dk1">
            <a:lumMod val="35000"/>
            <a:lumOff val="65000"/>
          </a:schemeClr>
        </a:solidFill>
      </a:ln>
    </cs:spPr>
  </cs:seriesLine>
  <cs:title>
    <cs:lnRef idx="0"/>
    <cs:fillRef idx="0"/>
    <cs:effectRef idx="0"/>
    <cs:fontRef idx="minor">
      <a:schemeClr val="dk1">
        <a:lumMod val="50000"/>
        <a:lumOff val="50000"/>
      </a:schemeClr>
    </cs:fontRef>
    <cs:defRPr sz="1600" b="0" kern="1200" spc="70" baseline="0"/>
  </cs:title>
  <cs:trendline>
    <cs:lnRef idx="0">
      <cs:styleClr val="0"/>
    </cs:lnRef>
    <cs:fillRef idx="0"/>
    <cs:effectRef idx="0"/>
    <cs:fontRef idx="minor">
      <a:schemeClr val="tx1"/>
    </cs:fontRef>
    <cs:spPr>
      <a:ln w="63500" cap="rnd" cmpd="sng" algn="ctr">
        <a:solidFill>
          <a:schemeClr val="phClr">
            <a:alpha val="25000"/>
          </a:schemeClr>
        </a:solidFill>
        <a:round/>
      </a:ln>
    </cs:spPr>
  </cs:trendline>
  <cs:trendlineLabel>
    <cs:lnRef idx="0"/>
    <cs:fillRef idx="0"/>
    <cs:effectRef idx="0"/>
    <cs:fontRef idx="minor">
      <a:schemeClr val="dk1">
        <a:lumMod val="50000"/>
        <a:lumOff val="50000"/>
      </a:schemeClr>
    </cs:fontRef>
    <cs:defRPr sz="900" kern="1200"/>
  </cs:trendlineLabel>
  <cs:upBar>
    <cs:lnRef idx="0"/>
    <cs:fillRef idx="0"/>
    <cs:effectRef idx="0"/>
    <cs:fontRef idx="minor">
      <a:schemeClr val="tx1"/>
    </cs:fontRef>
    <cs:spPr>
      <a:solidFill>
        <a:schemeClr val="lt1"/>
      </a:solidFill>
      <a:ln w="9525">
        <a:solidFill>
          <a:schemeClr val="dk1">
            <a:lumMod val="50000"/>
            <a:lumOff val="50000"/>
          </a:schemeClr>
        </a:solidFill>
      </a:ln>
    </cs:spPr>
  </cs:upBar>
  <cs:valueAxis>
    <cs:lnRef idx="0"/>
    <cs:fillRef idx="0"/>
    <cs:effectRef idx="0"/>
    <cs:fontRef idx="minor">
      <a:schemeClr val="dk1">
        <a:lumMod val="50000"/>
        <a:lumOff val="50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724643-7E06-44B3-AFE4-F7F7DAF280C3}"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6C0F785-4660-4D9D-B74A-0A905B2D5017}" type="slidenum">
              <a:rPr lang="en-US" smtClean="0"/>
              <a:t>‹#›</a:t>
            </a:fld>
            <a:endParaRPr lang="en-US"/>
          </a:p>
        </p:txBody>
      </p:sp>
    </p:spTree>
    <p:extLst>
      <p:ext uri="{BB962C8B-B14F-4D97-AF65-F5344CB8AC3E}">
        <p14:creationId xmlns:p14="http://schemas.microsoft.com/office/powerpoint/2010/main" val="140795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24643-7E06-44B3-AFE4-F7F7DAF280C3}"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F785-4660-4D9D-B74A-0A905B2D5017}" type="slidenum">
              <a:rPr lang="en-US" smtClean="0"/>
              <a:t>‹#›</a:t>
            </a:fld>
            <a:endParaRPr lang="en-US"/>
          </a:p>
        </p:txBody>
      </p:sp>
    </p:spTree>
    <p:extLst>
      <p:ext uri="{BB962C8B-B14F-4D97-AF65-F5344CB8AC3E}">
        <p14:creationId xmlns:p14="http://schemas.microsoft.com/office/powerpoint/2010/main" val="332538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24643-7E06-44B3-AFE4-F7F7DAF280C3}"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F785-4660-4D9D-B74A-0A905B2D5017}" type="slidenum">
              <a:rPr lang="en-US" smtClean="0"/>
              <a:t>‹#›</a:t>
            </a:fld>
            <a:endParaRPr lang="en-US"/>
          </a:p>
        </p:txBody>
      </p:sp>
    </p:spTree>
    <p:extLst>
      <p:ext uri="{BB962C8B-B14F-4D97-AF65-F5344CB8AC3E}">
        <p14:creationId xmlns:p14="http://schemas.microsoft.com/office/powerpoint/2010/main" val="1868787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24643-7E06-44B3-AFE4-F7F7DAF280C3}"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C0F785-4660-4D9D-B74A-0A905B2D5017}" type="slidenum">
              <a:rPr lang="en-US" smtClean="0"/>
              <a:t>‹#›</a:t>
            </a:fld>
            <a:endParaRPr lang="en-US"/>
          </a:p>
        </p:txBody>
      </p:sp>
    </p:spTree>
    <p:extLst>
      <p:ext uri="{BB962C8B-B14F-4D97-AF65-F5344CB8AC3E}">
        <p14:creationId xmlns:p14="http://schemas.microsoft.com/office/powerpoint/2010/main" val="15551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FA724643-7E06-44B3-AFE4-F7F7DAF280C3}" type="datetimeFigureOut">
              <a:rPr lang="en-US" smtClean="0"/>
              <a:t>5/7/2025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6C0F785-4660-4D9D-B74A-0A905B2D5017}" type="slidenum">
              <a:rPr lang="en-US" smtClean="0"/>
              <a:t>‹#›</a:t>
            </a:fld>
            <a:endParaRPr lang="en-US"/>
          </a:p>
        </p:txBody>
      </p:sp>
    </p:spTree>
    <p:extLst>
      <p:ext uri="{BB962C8B-B14F-4D97-AF65-F5344CB8AC3E}">
        <p14:creationId xmlns:p14="http://schemas.microsoft.com/office/powerpoint/2010/main" val="3203203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724643-7E06-44B3-AFE4-F7F7DAF280C3}"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C0F785-4660-4D9D-B74A-0A905B2D5017}" type="slidenum">
              <a:rPr lang="en-US" smtClean="0"/>
              <a:t>‹#›</a:t>
            </a:fld>
            <a:endParaRPr lang="en-US"/>
          </a:p>
        </p:txBody>
      </p:sp>
    </p:spTree>
    <p:extLst>
      <p:ext uri="{BB962C8B-B14F-4D97-AF65-F5344CB8AC3E}">
        <p14:creationId xmlns:p14="http://schemas.microsoft.com/office/powerpoint/2010/main" val="96551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724643-7E06-44B3-AFE4-F7F7DAF280C3}" type="datetimeFigureOut">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C0F785-4660-4D9D-B74A-0A905B2D5017}" type="slidenum">
              <a:rPr lang="en-US" smtClean="0"/>
              <a:t>‹#›</a:t>
            </a:fld>
            <a:endParaRPr lang="en-US"/>
          </a:p>
        </p:txBody>
      </p:sp>
    </p:spTree>
    <p:extLst>
      <p:ext uri="{BB962C8B-B14F-4D97-AF65-F5344CB8AC3E}">
        <p14:creationId xmlns:p14="http://schemas.microsoft.com/office/powerpoint/2010/main" val="901740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724643-7E06-44B3-AFE4-F7F7DAF280C3}" type="datetimeFigureOut">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C0F785-4660-4D9D-B74A-0A905B2D5017}" type="slidenum">
              <a:rPr lang="en-US" smtClean="0"/>
              <a:t>‹#›</a:t>
            </a:fld>
            <a:endParaRPr lang="en-US"/>
          </a:p>
        </p:txBody>
      </p:sp>
    </p:spTree>
    <p:extLst>
      <p:ext uri="{BB962C8B-B14F-4D97-AF65-F5344CB8AC3E}">
        <p14:creationId xmlns:p14="http://schemas.microsoft.com/office/powerpoint/2010/main" val="853834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724643-7E06-44B3-AFE4-F7F7DAF280C3}" type="datetimeFigureOut">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C0F785-4660-4D9D-B74A-0A905B2D5017}" type="slidenum">
              <a:rPr lang="en-US" smtClean="0"/>
              <a:t>‹#›</a:t>
            </a:fld>
            <a:endParaRPr lang="en-US"/>
          </a:p>
        </p:txBody>
      </p:sp>
    </p:spTree>
    <p:extLst>
      <p:ext uri="{BB962C8B-B14F-4D97-AF65-F5344CB8AC3E}">
        <p14:creationId xmlns:p14="http://schemas.microsoft.com/office/powerpoint/2010/main" val="364284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724643-7E06-44B3-AFE4-F7F7DAF280C3}"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6C0F785-4660-4D9D-B74A-0A905B2D5017}" type="slidenum">
              <a:rPr lang="en-US" smtClean="0"/>
              <a:t>‹#›</a:t>
            </a:fld>
            <a:endParaRPr lang="en-US"/>
          </a:p>
        </p:txBody>
      </p:sp>
    </p:spTree>
    <p:extLst>
      <p:ext uri="{BB962C8B-B14F-4D97-AF65-F5344CB8AC3E}">
        <p14:creationId xmlns:p14="http://schemas.microsoft.com/office/powerpoint/2010/main" val="3679909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724643-7E06-44B3-AFE4-F7F7DAF280C3}" type="datetimeFigureOut">
              <a:rPr lang="en-US" smtClean="0"/>
              <a:t>5/7/2025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6C0F785-4660-4D9D-B74A-0A905B2D5017}" type="slidenum">
              <a:rPr lang="en-US" smtClean="0"/>
              <a:t>‹#›</a:t>
            </a:fld>
            <a:endParaRPr lang="en-US"/>
          </a:p>
        </p:txBody>
      </p:sp>
    </p:spTree>
    <p:extLst>
      <p:ext uri="{BB962C8B-B14F-4D97-AF65-F5344CB8AC3E}">
        <p14:creationId xmlns:p14="http://schemas.microsoft.com/office/powerpoint/2010/main" val="1179483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A724643-7E06-44B3-AFE4-F7F7DAF280C3}" type="datetimeFigureOut">
              <a:rPr lang="en-US" smtClean="0"/>
              <a:t>5/7/2025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6C0F785-4660-4D9D-B74A-0A905B2D5017}" type="slidenum">
              <a:rPr lang="en-US" smtClean="0"/>
              <a:t>‹#›</a:t>
            </a:fld>
            <a:endParaRPr lang="en-US"/>
          </a:p>
        </p:txBody>
      </p:sp>
    </p:spTree>
    <p:extLst>
      <p:ext uri="{BB962C8B-B14F-4D97-AF65-F5344CB8AC3E}">
        <p14:creationId xmlns:p14="http://schemas.microsoft.com/office/powerpoint/2010/main" val="3521541034"/>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hart" Target="../charts/chart1.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group-of-people-huddling-up-cooperation-hands-handshake-team-wallpaper-aomrz/download/3840x2160"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chart" Target="../charts/chart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chart" Target="../charts/chart3.xml"/></Relationships>
</file>

<file path=ppt/slides/_rels/slide21.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20.png"/><Relationship Id="rId2" Type="http://schemas.microsoft.com/office/2014/relationships/chartEx" Target="../charts/chartEx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awpixel.com/search/create" TargetMode="External"/><Relationship Id="rId2" Type="http://schemas.openxmlformats.org/officeDocument/2006/relationships/image" Target="../media/image8.1"/><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Chart 21">
            <a:extLst>
              <a:ext uri="{FF2B5EF4-FFF2-40B4-BE49-F238E27FC236}">
                <a16:creationId xmlns:a16="http://schemas.microsoft.com/office/drawing/2014/main" id="{3F17BCDB-E169-2DB0-1E41-1DC74D9E6A03}"/>
              </a:ext>
            </a:extLst>
          </p:cNvPr>
          <p:cNvGraphicFramePr/>
          <p:nvPr>
            <p:extLst>
              <p:ext uri="{D42A27DB-BD31-4B8C-83A1-F6EECF244321}">
                <p14:modId xmlns:p14="http://schemas.microsoft.com/office/powerpoint/2010/main" val="4169566888"/>
              </p:ext>
            </p:extLst>
          </p:nvPr>
        </p:nvGraphicFramePr>
        <p:xfrm>
          <a:off x="986673" y="84842"/>
          <a:ext cx="9614652" cy="477290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C999A98C-7C9F-FA74-3A30-EC611596FC69}"/>
              </a:ext>
            </a:extLst>
          </p:cNvPr>
          <p:cNvSpPr txBox="1"/>
          <p:nvPr/>
        </p:nvSpPr>
        <p:spPr>
          <a:xfrm>
            <a:off x="986672" y="2243580"/>
            <a:ext cx="10218655" cy="954107"/>
          </a:xfrm>
          <a:prstGeom prst="rect">
            <a:avLst/>
          </a:prstGeom>
          <a:solidFill>
            <a:schemeClr val="bg1"/>
          </a:solidFill>
        </p:spPr>
        <p:txBody>
          <a:bodyPr wrap="square" rtlCol="0">
            <a:spAutoFit/>
          </a:bodyPr>
          <a:lstStyle/>
          <a:p>
            <a:pPr algn="ctr"/>
            <a:r>
              <a:rPr lang="en-US" sz="2800" b="1" dirty="0">
                <a:solidFill>
                  <a:schemeClr val="tx2"/>
                </a:solidFill>
              </a:rPr>
              <a:t>NORTHWIND TRADERS</a:t>
            </a:r>
          </a:p>
          <a:p>
            <a:pPr algn="ctr"/>
            <a:endParaRPr lang="en-US" sz="2800" b="1" dirty="0">
              <a:solidFill>
                <a:schemeClr val="tx2"/>
              </a:solidFill>
            </a:endParaRPr>
          </a:p>
        </p:txBody>
      </p:sp>
      <p:sp>
        <p:nvSpPr>
          <p:cNvPr id="4" name="TextBox 3">
            <a:extLst>
              <a:ext uri="{FF2B5EF4-FFF2-40B4-BE49-F238E27FC236}">
                <a16:creationId xmlns:a16="http://schemas.microsoft.com/office/drawing/2014/main" id="{C70B6249-00AD-124F-2B41-6E803E722D58}"/>
              </a:ext>
            </a:extLst>
          </p:cNvPr>
          <p:cNvSpPr txBox="1"/>
          <p:nvPr/>
        </p:nvSpPr>
        <p:spPr>
          <a:xfrm>
            <a:off x="2488676" y="2828355"/>
            <a:ext cx="7840744" cy="369332"/>
          </a:xfrm>
          <a:prstGeom prst="rect">
            <a:avLst/>
          </a:prstGeom>
          <a:noFill/>
        </p:spPr>
        <p:txBody>
          <a:bodyPr wrap="square">
            <a:spAutoFit/>
          </a:bodyPr>
          <a:lstStyle/>
          <a:p>
            <a:r>
              <a:rPr lang="en-US" b="1" dirty="0">
                <a:solidFill>
                  <a:schemeClr val="tx2">
                    <a:lumMod val="75000"/>
                  </a:schemeClr>
                </a:solidFill>
              </a:rPr>
              <a:t>Sales, Customer Behavior, and Employee Performance Analysis</a:t>
            </a:r>
          </a:p>
        </p:txBody>
      </p:sp>
      <p:sp>
        <p:nvSpPr>
          <p:cNvPr id="7" name="TextBox 6">
            <a:extLst>
              <a:ext uri="{FF2B5EF4-FFF2-40B4-BE49-F238E27FC236}">
                <a16:creationId xmlns:a16="http://schemas.microsoft.com/office/drawing/2014/main" id="{7833FA89-21F9-5A24-DFF2-82CB14FA4834}"/>
              </a:ext>
            </a:extLst>
          </p:cNvPr>
          <p:cNvSpPr txBox="1"/>
          <p:nvPr/>
        </p:nvSpPr>
        <p:spPr>
          <a:xfrm>
            <a:off x="1227841" y="5666241"/>
            <a:ext cx="1861008" cy="646331"/>
          </a:xfrm>
          <a:prstGeom prst="rect">
            <a:avLst/>
          </a:prstGeom>
          <a:noFill/>
        </p:spPr>
        <p:txBody>
          <a:bodyPr wrap="square">
            <a:spAutoFit/>
          </a:bodyPr>
          <a:lstStyle/>
          <a:p>
            <a:r>
              <a:rPr lang="en-US" b="1" dirty="0"/>
              <a:t>Presented by:</a:t>
            </a:r>
            <a:br>
              <a:rPr lang="en-US" dirty="0"/>
            </a:br>
            <a:r>
              <a:rPr lang="en-US" dirty="0"/>
              <a:t>Mehtab Alam</a:t>
            </a:r>
          </a:p>
        </p:txBody>
      </p:sp>
      <p:cxnSp>
        <p:nvCxnSpPr>
          <p:cNvPr id="9" name="Straight Connector 8">
            <a:extLst>
              <a:ext uri="{FF2B5EF4-FFF2-40B4-BE49-F238E27FC236}">
                <a16:creationId xmlns:a16="http://schemas.microsoft.com/office/drawing/2014/main" id="{5E783AC7-73AA-EB82-8458-3C50556E05F5}"/>
              </a:ext>
            </a:extLst>
          </p:cNvPr>
          <p:cNvCxnSpPr/>
          <p:nvPr/>
        </p:nvCxnSpPr>
        <p:spPr>
          <a:xfrm>
            <a:off x="395926" y="84841"/>
            <a:ext cx="0" cy="6608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B345BA6-623B-51DC-32BE-297188F0B84F}"/>
              </a:ext>
            </a:extLst>
          </p:cNvPr>
          <p:cNvCxnSpPr/>
          <p:nvPr/>
        </p:nvCxnSpPr>
        <p:spPr>
          <a:xfrm>
            <a:off x="179109" y="6476214"/>
            <a:ext cx="11500701" cy="0"/>
          </a:xfrm>
          <a:prstGeom prst="line">
            <a:avLst/>
          </a:prstGeom>
        </p:spPr>
        <p:style>
          <a:lnRef idx="1">
            <a:schemeClr val="accent1"/>
          </a:lnRef>
          <a:fillRef idx="0">
            <a:schemeClr val="accent1"/>
          </a:fillRef>
          <a:effectRef idx="0">
            <a:schemeClr val="accent1"/>
          </a:effectRef>
          <a:fontRef idx="minor">
            <a:schemeClr val="tx1"/>
          </a:fontRef>
        </p:style>
      </p:cxnSp>
      <p:pic>
        <p:nvPicPr>
          <p:cNvPr id="15" name="Graphic 14" descr="Lightbulb">
            <a:extLst>
              <a:ext uri="{FF2B5EF4-FFF2-40B4-BE49-F238E27FC236}">
                <a16:creationId xmlns:a16="http://schemas.microsoft.com/office/drawing/2014/main" id="{86792C74-DB16-2F95-E140-4E62965F1C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5926" y="5611009"/>
            <a:ext cx="756797" cy="756797"/>
          </a:xfrm>
          <a:prstGeom prst="rect">
            <a:avLst/>
          </a:prstGeom>
        </p:spPr>
      </p:pic>
    </p:spTree>
    <p:extLst>
      <p:ext uri="{BB962C8B-B14F-4D97-AF65-F5344CB8AC3E}">
        <p14:creationId xmlns:p14="http://schemas.microsoft.com/office/powerpoint/2010/main" val="416029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1621F24-C3CC-A356-A3EF-A9BB8CCA2EA6}"/>
              </a:ext>
            </a:extLst>
          </p:cNvPr>
          <p:cNvSpPr txBox="1"/>
          <p:nvPr/>
        </p:nvSpPr>
        <p:spPr>
          <a:xfrm>
            <a:off x="897904" y="839232"/>
            <a:ext cx="10819614" cy="646331"/>
          </a:xfrm>
          <a:prstGeom prst="rect">
            <a:avLst/>
          </a:prstGeom>
          <a:noFill/>
        </p:spPr>
        <p:txBody>
          <a:bodyPr wrap="square">
            <a:spAutoFit/>
          </a:bodyPr>
          <a:lstStyle/>
          <a:p>
            <a:pPr marL="285750" indent="-285750">
              <a:buFont typeface="Arial" panose="020B0604020202020204" pitchFamily="34" charset="0"/>
              <a:buChar char="•"/>
            </a:pPr>
            <a:r>
              <a:rPr lang="en-US" dirty="0"/>
              <a:t>How does employee productivity vary across different departments or job roles? Can we create a stacked bar chart or grouped column chart to visualize it?</a:t>
            </a:r>
          </a:p>
        </p:txBody>
      </p:sp>
      <p:sp>
        <p:nvSpPr>
          <p:cNvPr id="8" name="TextBox 7">
            <a:extLst>
              <a:ext uri="{FF2B5EF4-FFF2-40B4-BE49-F238E27FC236}">
                <a16:creationId xmlns:a16="http://schemas.microsoft.com/office/drawing/2014/main" id="{F1AC83BF-D5EF-29B2-6502-B984EEACC08C}"/>
              </a:ext>
            </a:extLst>
          </p:cNvPr>
          <p:cNvSpPr txBox="1"/>
          <p:nvPr/>
        </p:nvSpPr>
        <p:spPr>
          <a:xfrm>
            <a:off x="6523348" y="2177592"/>
            <a:ext cx="5194170" cy="2031325"/>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dirty="0"/>
              <a:t>The visual representation shows that the most number (588) of orders  were handled by the Sales Representatives team and the least number of order (42) were handled by Sales Mangers</a:t>
            </a:r>
          </a:p>
          <a:p>
            <a:pPr>
              <a:buClr>
                <a:srgbClr val="FF0000"/>
              </a:buClr>
            </a:pPr>
            <a:br>
              <a:rPr lang="en-US" dirty="0"/>
            </a:br>
            <a:endParaRPr lang="en-US" dirty="0"/>
          </a:p>
          <a:p>
            <a:pPr>
              <a:buClr>
                <a:srgbClr val="FF0000"/>
              </a:buClr>
            </a:pPr>
            <a:endParaRPr lang="en-US" dirty="0"/>
          </a:p>
        </p:txBody>
      </p:sp>
      <p:pic>
        <p:nvPicPr>
          <p:cNvPr id="10" name="Picture 9">
            <a:extLst>
              <a:ext uri="{FF2B5EF4-FFF2-40B4-BE49-F238E27FC236}">
                <a16:creationId xmlns:a16="http://schemas.microsoft.com/office/drawing/2014/main" id="{5512E395-CE2A-9A5C-B33E-0A74A0ABBDC4}"/>
              </a:ext>
            </a:extLst>
          </p:cNvPr>
          <p:cNvPicPr>
            <a:picLocks noChangeAspect="1"/>
          </p:cNvPicPr>
          <p:nvPr/>
        </p:nvPicPr>
        <p:blipFill>
          <a:blip r:embed="rId2"/>
          <a:stretch>
            <a:fillRect/>
          </a:stretch>
        </p:blipFill>
        <p:spPr>
          <a:xfrm>
            <a:off x="1119708" y="1613857"/>
            <a:ext cx="4976291" cy="4922947"/>
          </a:xfrm>
          <a:prstGeom prst="rect">
            <a:avLst/>
          </a:prstGeom>
        </p:spPr>
      </p:pic>
      <p:cxnSp>
        <p:nvCxnSpPr>
          <p:cNvPr id="2" name="Straight Connector 1">
            <a:extLst>
              <a:ext uri="{FF2B5EF4-FFF2-40B4-BE49-F238E27FC236}">
                <a16:creationId xmlns:a16="http://schemas.microsoft.com/office/drawing/2014/main" id="{10933539-11F2-5D77-CC3B-A16DBF609245}"/>
              </a:ext>
            </a:extLst>
          </p:cNvPr>
          <p:cNvCxnSpPr/>
          <p:nvPr/>
        </p:nvCxnSpPr>
        <p:spPr>
          <a:xfrm>
            <a:off x="395926" y="169682"/>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E0A92E24-F14D-CD2A-5F8F-BC39EB1860CA}"/>
              </a:ext>
            </a:extLst>
          </p:cNvPr>
          <p:cNvCxnSpPr/>
          <p:nvPr/>
        </p:nvCxnSpPr>
        <p:spPr>
          <a:xfrm flipV="1">
            <a:off x="150829" y="6315959"/>
            <a:ext cx="11312165" cy="75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7342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93174-D757-1CE6-AC49-8B6D534955A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CB0A362-0FCB-A593-FD50-46BF775F5029}"/>
              </a:ext>
            </a:extLst>
          </p:cNvPr>
          <p:cNvSpPr txBox="1"/>
          <p:nvPr/>
        </p:nvSpPr>
        <p:spPr>
          <a:xfrm>
            <a:off x="1029878" y="1288818"/>
            <a:ext cx="10244579" cy="369332"/>
          </a:xfrm>
          <a:prstGeom prst="rect">
            <a:avLst/>
          </a:prstGeom>
          <a:noFill/>
        </p:spPr>
        <p:txBody>
          <a:bodyPr wrap="square">
            <a:spAutoFit/>
          </a:bodyPr>
          <a:lstStyle/>
          <a:p>
            <a:pPr marL="285750" indent="-285750">
              <a:buFont typeface="Arial" panose="020B0604020202020204" pitchFamily="34" charset="0"/>
              <a:buChar char="•"/>
            </a:pPr>
            <a:r>
              <a:rPr lang="en-US" dirty="0"/>
              <a:t>What is the distribution of employee tenure? Can we create a histogram or box plot to display it?</a:t>
            </a:r>
          </a:p>
        </p:txBody>
      </p:sp>
      <p:pic>
        <p:nvPicPr>
          <p:cNvPr id="6" name="Picture 5">
            <a:extLst>
              <a:ext uri="{FF2B5EF4-FFF2-40B4-BE49-F238E27FC236}">
                <a16:creationId xmlns:a16="http://schemas.microsoft.com/office/drawing/2014/main" id="{496CD48D-2082-9713-A943-EA2E2DFF4E27}"/>
              </a:ext>
            </a:extLst>
          </p:cNvPr>
          <p:cNvPicPr>
            <a:picLocks noChangeAspect="1"/>
          </p:cNvPicPr>
          <p:nvPr/>
        </p:nvPicPr>
        <p:blipFill>
          <a:blip r:embed="rId2"/>
          <a:stretch>
            <a:fillRect/>
          </a:stretch>
        </p:blipFill>
        <p:spPr>
          <a:xfrm>
            <a:off x="1029878" y="2358320"/>
            <a:ext cx="4435224" cy="3392030"/>
          </a:xfrm>
          <a:prstGeom prst="rect">
            <a:avLst/>
          </a:prstGeom>
        </p:spPr>
      </p:pic>
      <p:sp>
        <p:nvSpPr>
          <p:cNvPr id="7" name="TextBox 6">
            <a:extLst>
              <a:ext uri="{FF2B5EF4-FFF2-40B4-BE49-F238E27FC236}">
                <a16:creationId xmlns:a16="http://schemas.microsoft.com/office/drawing/2014/main" id="{41F2DF3B-7EE0-B38D-0B6A-8CA0C48868FF}"/>
              </a:ext>
            </a:extLst>
          </p:cNvPr>
          <p:cNvSpPr txBox="1"/>
          <p:nvPr/>
        </p:nvSpPr>
        <p:spPr>
          <a:xfrm>
            <a:off x="5948314" y="3454170"/>
            <a:ext cx="5429838" cy="1200329"/>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dirty="0"/>
              <a:t>This visual representation clearly indicates that a total of five employees have worked between 11,000 and 12,000 days, while two employees have worked for over 12,000 days.</a:t>
            </a:r>
          </a:p>
        </p:txBody>
      </p:sp>
      <p:cxnSp>
        <p:nvCxnSpPr>
          <p:cNvPr id="2" name="Straight Connector 1">
            <a:extLst>
              <a:ext uri="{FF2B5EF4-FFF2-40B4-BE49-F238E27FC236}">
                <a16:creationId xmlns:a16="http://schemas.microsoft.com/office/drawing/2014/main" id="{20C2DC90-44A6-72D7-4741-34A377B37C1A}"/>
              </a:ext>
            </a:extLst>
          </p:cNvPr>
          <p:cNvCxnSpPr/>
          <p:nvPr/>
        </p:nvCxnSpPr>
        <p:spPr>
          <a:xfrm>
            <a:off x="395926" y="169682"/>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19845BC-B478-2BC0-58B8-17AD5E2CC55C}"/>
              </a:ext>
            </a:extLst>
          </p:cNvPr>
          <p:cNvCxnSpPr/>
          <p:nvPr/>
        </p:nvCxnSpPr>
        <p:spPr>
          <a:xfrm flipV="1">
            <a:off x="150829" y="6315959"/>
            <a:ext cx="11312165" cy="75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1631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100DA3-9DD9-FAE1-566A-FCAF6EAE8351}"/>
              </a:ext>
            </a:extLst>
          </p:cNvPr>
          <p:cNvSpPr txBox="1"/>
          <p:nvPr/>
        </p:nvSpPr>
        <p:spPr>
          <a:xfrm>
            <a:off x="838986" y="1119135"/>
            <a:ext cx="10510886" cy="369332"/>
          </a:xfrm>
          <a:prstGeom prst="rect">
            <a:avLst/>
          </a:prstGeom>
          <a:noFill/>
        </p:spPr>
        <p:txBody>
          <a:bodyPr wrap="square">
            <a:spAutoFit/>
          </a:bodyPr>
          <a:lstStyle/>
          <a:p>
            <a:pPr marL="285750" indent="-285750">
              <a:buFont typeface="Arial" panose="020B0604020202020204" pitchFamily="34" charset="0"/>
              <a:buChar char="•"/>
            </a:pPr>
            <a:r>
              <a:rPr lang="en-US" dirty="0"/>
              <a:t>Can we visualize employee performance ratings or KPIs using a radar chart or bullet graph?</a:t>
            </a:r>
          </a:p>
        </p:txBody>
      </p:sp>
      <p:pic>
        <p:nvPicPr>
          <p:cNvPr id="7" name="Picture 6">
            <a:extLst>
              <a:ext uri="{FF2B5EF4-FFF2-40B4-BE49-F238E27FC236}">
                <a16:creationId xmlns:a16="http://schemas.microsoft.com/office/drawing/2014/main" id="{48A06DED-21FB-5B8F-B751-1DC309313C67}"/>
              </a:ext>
            </a:extLst>
          </p:cNvPr>
          <p:cNvPicPr>
            <a:picLocks noChangeAspect="1"/>
          </p:cNvPicPr>
          <p:nvPr/>
        </p:nvPicPr>
        <p:blipFill>
          <a:blip r:embed="rId2"/>
          <a:stretch>
            <a:fillRect/>
          </a:stretch>
        </p:blipFill>
        <p:spPr>
          <a:xfrm>
            <a:off x="838986" y="2282973"/>
            <a:ext cx="5257014" cy="3109159"/>
          </a:xfrm>
          <a:prstGeom prst="rect">
            <a:avLst/>
          </a:prstGeom>
        </p:spPr>
      </p:pic>
      <p:sp>
        <p:nvSpPr>
          <p:cNvPr id="8" name="TextBox 7">
            <a:extLst>
              <a:ext uri="{FF2B5EF4-FFF2-40B4-BE49-F238E27FC236}">
                <a16:creationId xmlns:a16="http://schemas.microsoft.com/office/drawing/2014/main" id="{9068CAAC-6017-5903-4724-234CC3EDA5E3}"/>
              </a:ext>
            </a:extLst>
          </p:cNvPr>
          <p:cNvSpPr txBox="1"/>
          <p:nvPr/>
        </p:nvSpPr>
        <p:spPr>
          <a:xfrm>
            <a:off x="6551629" y="2828835"/>
            <a:ext cx="5401559" cy="1200329"/>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dirty="0"/>
              <a:t>For the KPIs, I have used the total order amount handled by each employee. </a:t>
            </a:r>
          </a:p>
          <a:p>
            <a:pPr marL="285750" indent="-285750">
              <a:buClr>
                <a:srgbClr val="FF0000"/>
              </a:buClr>
              <a:buFont typeface="Arial" panose="020B0604020202020204" pitchFamily="34" charset="0"/>
              <a:buChar char="•"/>
            </a:pPr>
            <a:r>
              <a:rPr lang="en-US" dirty="0"/>
              <a:t>It is observed that Margaret handled the highest order amount, while Steven handled the lowest.</a:t>
            </a:r>
          </a:p>
        </p:txBody>
      </p:sp>
      <p:cxnSp>
        <p:nvCxnSpPr>
          <p:cNvPr id="2" name="Straight Connector 1">
            <a:extLst>
              <a:ext uri="{FF2B5EF4-FFF2-40B4-BE49-F238E27FC236}">
                <a16:creationId xmlns:a16="http://schemas.microsoft.com/office/drawing/2014/main" id="{A8787109-B3D5-015D-714F-F7127EBDD416}"/>
              </a:ext>
            </a:extLst>
          </p:cNvPr>
          <p:cNvCxnSpPr/>
          <p:nvPr/>
        </p:nvCxnSpPr>
        <p:spPr>
          <a:xfrm>
            <a:off x="395926" y="169682"/>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6444B9E-BB71-0131-2013-06A7E44A5C7F}"/>
              </a:ext>
            </a:extLst>
          </p:cNvPr>
          <p:cNvCxnSpPr/>
          <p:nvPr/>
        </p:nvCxnSpPr>
        <p:spPr>
          <a:xfrm flipV="1">
            <a:off x="150829" y="6315959"/>
            <a:ext cx="11312165" cy="75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737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4DBF4BC-A523-DA51-5243-3560C69CC229}"/>
              </a:ext>
            </a:extLst>
          </p:cNvPr>
          <p:cNvSpPr txBox="1"/>
          <p:nvPr/>
        </p:nvSpPr>
        <p:spPr>
          <a:xfrm>
            <a:off x="501978" y="914648"/>
            <a:ext cx="11507770" cy="646331"/>
          </a:xfrm>
          <a:prstGeom prst="rect">
            <a:avLst/>
          </a:prstGeom>
          <a:noFill/>
        </p:spPr>
        <p:txBody>
          <a:bodyPr wrap="square">
            <a:spAutoFit/>
          </a:bodyPr>
          <a:lstStyle/>
          <a:p>
            <a:pPr marL="285750" indent="-285750">
              <a:buFont typeface="Arial" panose="020B0604020202020204" pitchFamily="34" charset="0"/>
              <a:buChar char="•"/>
            </a:pPr>
            <a:r>
              <a:rPr lang="en-US" dirty="0"/>
              <a:t>How does the sales volume vary across different product categories? Can we create a bar chart or </a:t>
            </a:r>
            <a:r>
              <a:rPr lang="en-US" dirty="0" err="1"/>
              <a:t>treemap</a:t>
            </a:r>
            <a:r>
              <a:rPr lang="en-US" dirty="0"/>
              <a:t> to display it?</a:t>
            </a:r>
          </a:p>
        </p:txBody>
      </p:sp>
      <p:pic>
        <p:nvPicPr>
          <p:cNvPr id="7" name="Picture 6">
            <a:extLst>
              <a:ext uri="{FF2B5EF4-FFF2-40B4-BE49-F238E27FC236}">
                <a16:creationId xmlns:a16="http://schemas.microsoft.com/office/drawing/2014/main" id="{7287D608-F147-4D28-EBE9-1F3FA241230F}"/>
              </a:ext>
            </a:extLst>
          </p:cNvPr>
          <p:cNvPicPr>
            <a:picLocks noChangeAspect="1"/>
          </p:cNvPicPr>
          <p:nvPr/>
        </p:nvPicPr>
        <p:blipFill>
          <a:blip r:embed="rId2"/>
          <a:stretch>
            <a:fillRect/>
          </a:stretch>
        </p:blipFill>
        <p:spPr>
          <a:xfrm>
            <a:off x="799470" y="1992679"/>
            <a:ext cx="6921083" cy="3305185"/>
          </a:xfrm>
          <a:prstGeom prst="rect">
            <a:avLst/>
          </a:prstGeom>
        </p:spPr>
      </p:pic>
      <p:sp>
        <p:nvSpPr>
          <p:cNvPr id="8" name="TextBox 7">
            <a:extLst>
              <a:ext uri="{FF2B5EF4-FFF2-40B4-BE49-F238E27FC236}">
                <a16:creationId xmlns:a16="http://schemas.microsoft.com/office/drawing/2014/main" id="{C08A337E-D11F-12D2-7559-90948B642DEC}"/>
              </a:ext>
            </a:extLst>
          </p:cNvPr>
          <p:cNvSpPr txBox="1"/>
          <p:nvPr/>
        </p:nvSpPr>
        <p:spPr>
          <a:xfrm>
            <a:off x="8041064" y="2366128"/>
            <a:ext cx="3506771" cy="2031325"/>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dirty="0"/>
              <a:t>The </a:t>
            </a:r>
            <a:r>
              <a:rPr lang="en-US" dirty="0" err="1"/>
              <a:t>TreeMap</a:t>
            </a:r>
            <a:r>
              <a:rPr lang="en-US" dirty="0"/>
              <a:t> chart indicates that the highest sales were achieved by the Beverages category (287K), while the lowest sales were recorded in the Grains/Cereals category (101K).</a:t>
            </a:r>
          </a:p>
        </p:txBody>
      </p:sp>
      <p:cxnSp>
        <p:nvCxnSpPr>
          <p:cNvPr id="9" name="Straight Connector 8">
            <a:extLst>
              <a:ext uri="{FF2B5EF4-FFF2-40B4-BE49-F238E27FC236}">
                <a16:creationId xmlns:a16="http://schemas.microsoft.com/office/drawing/2014/main" id="{3A190653-F7C5-DB0E-EC51-20811535EC43}"/>
              </a:ext>
            </a:extLst>
          </p:cNvPr>
          <p:cNvCxnSpPr/>
          <p:nvPr/>
        </p:nvCxnSpPr>
        <p:spPr>
          <a:xfrm>
            <a:off x="395926" y="181257"/>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90EFCEE-B363-4D81-1088-FD1D90E45A3C}"/>
              </a:ext>
            </a:extLst>
          </p:cNvPr>
          <p:cNvCxnSpPr/>
          <p:nvPr/>
        </p:nvCxnSpPr>
        <p:spPr>
          <a:xfrm flipV="1">
            <a:off x="150829" y="6327534"/>
            <a:ext cx="11312165" cy="75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987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C2ED73-0F20-6D3A-A522-B00C8287B9E0}"/>
              </a:ext>
            </a:extLst>
          </p:cNvPr>
          <p:cNvSpPr txBox="1"/>
          <p:nvPr/>
        </p:nvSpPr>
        <p:spPr>
          <a:xfrm>
            <a:off x="707010" y="914401"/>
            <a:ext cx="10982227" cy="369332"/>
          </a:xfrm>
          <a:prstGeom prst="rect">
            <a:avLst/>
          </a:prstGeom>
          <a:noFill/>
        </p:spPr>
        <p:txBody>
          <a:bodyPr wrap="square">
            <a:spAutoFit/>
          </a:bodyPr>
          <a:lstStyle/>
          <a:p>
            <a:pPr marL="285750" indent="-285750">
              <a:buFont typeface="Arial" panose="020B0604020202020204" pitchFamily="34" charset="0"/>
              <a:buChar char="•"/>
            </a:pPr>
            <a:r>
              <a:rPr lang="en-US" dirty="0"/>
              <a:t>Can we visualize the pricing distribution of products using a box plot or violin plot.</a:t>
            </a:r>
          </a:p>
        </p:txBody>
      </p:sp>
      <p:pic>
        <p:nvPicPr>
          <p:cNvPr id="7" name="Picture 6">
            <a:extLst>
              <a:ext uri="{FF2B5EF4-FFF2-40B4-BE49-F238E27FC236}">
                <a16:creationId xmlns:a16="http://schemas.microsoft.com/office/drawing/2014/main" id="{2B1F3D32-516A-5AF8-23AE-C878DD23EBA7}"/>
              </a:ext>
            </a:extLst>
          </p:cNvPr>
          <p:cNvPicPr>
            <a:picLocks noChangeAspect="1"/>
          </p:cNvPicPr>
          <p:nvPr/>
        </p:nvPicPr>
        <p:blipFill>
          <a:blip r:embed="rId2"/>
          <a:stretch>
            <a:fillRect/>
          </a:stretch>
        </p:blipFill>
        <p:spPr>
          <a:xfrm>
            <a:off x="904973" y="1840583"/>
            <a:ext cx="5669447" cy="3176834"/>
          </a:xfrm>
          <a:prstGeom prst="rect">
            <a:avLst/>
          </a:prstGeom>
        </p:spPr>
      </p:pic>
      <p:sp>
        <p:nvSpPr>
          <p:cNvPr id="8" name="TextBox 7">
            <a:extLst>
              <a:ext uri="{FF2B5EF4-FFF2-40B4-BE49-F238E27FC236}">
                <a16:creationId xmlns:a16="http://schemas.microsoft.com/office/drawing/2014/main" id="{E6F47E1B-EC59-81BA-38F4-ADE706850752}"/>
              </a:ext>
            </a:extLst>
          </p:cNvPr>
          <p:cNvSpPr txBox="1"/>
          <p:nvPr/>
        </p:nvSpPr>
        <p:spPr>
          <a:xfrm>
            <a:off x="6883078" y="2062762"/>
            <a:ext cx="4957823" cy="5909310"/>
          </a:xfrm>
          <a:prstGeom prst="rect">
            <a:avLst/>
          </a:prstGeom>
          <a:noFill/>
        </p:spPr>
        <p:txBody>
          <a:bodyPr wrap="square" rtlCol="0">
            <a:spAutoFit/>
          </a:bodyPr>
          <a:lstStyle/>
          <a:p>
            <a:r>
              <a:rPr lang="en-US" dirty="0"/>
              <a:t>The violin plot visually compares the price distribution across product categories. For example, the "Produce" category shows a broader and more irregular price distribution (wider violin shape) compared to "Confectionery," which has a narrower and more concentrated price range (thinner violin shape). This indicates greater price variability in "Produce" than in "Confectionery."</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cxnSp>
        <p:nvCxnSpPr>
          <p:cNvPr id="10" name="Straight Connector 9">
            <a:extLst>
              <a:ext uri="{FF2B5EF4-FFF2-40B4-BE49-F238E27FC236}">
                <a16:creationId xmlns:a16="http://schemas.microsoft.com/office/drawing/2014/main" id="{EE6E3390-9F24-C0D1-6FB4-BAA86B170D1D}"/>
              </a:ext>
            </a:extLst>
          </p:cNvPr>
          <p:cNvCxnSpPr/>
          <p:nvPr/>
        </p:nvCxnSpPr>
        <p:spPr>
          <a:xfrm>
            <a:off x="395926" y="169682"/>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A6B51EE-D0AC-DA49-5D7C-272FAB9E8459}"/>
              </a:ext>
            </a:extLst>
          </p:cNvPr>
          <p:cNvCxnSpPr/>
          <p:nvPr/>
        </p:nvCxnSpPr>
        <p:spPr>
          <a:xfrm flipV="1">
            <a:off x="150829" y="6315959"/>
            <a:ext cx="11312165" cy="75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258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E40FD7-7B46-2978-F367-212FC3C723C5}"/>
              </a:ext>
            </a:extLst>
          </p:cNvPr>
          <p:cNvSpPr txBox="1"/>
          <p:nvPr/>
        </p:nvSpPr>
        <p:spPr>
          <a:xfrm>
            <a:off x="775503" y="532435"/>
            <a:ext cx="11296891" cy="646331"/>
          </a:xfrm>
          <a:prstGeom prst="rect">
            <a:avLst/>
          </a:prstGeom>
          <a:noFill/>
        </p:spPr>
        <p:txBody>
          <a:bodyPr wrap="square">
            <a:spAutoFit/>
          </a:bodyPr>
          <a:lstStyle/>
          <a:p>
            <a:pPr marL="285750" indent="-285750">
              <a:buFont typeface="Arial" panose="020B0604020202020204" pitchFamily="34" charset="0"/>
              <a:buChar char="•"/>
            </a:pPr>
            <a:r>
              <a:rPr lang="en-US" dirty="0"/>
              <a:t>What is the distribution of supplier ratings or performance metrics? Can we create a bar chart or radar chart to visualize it?</a:t>
            </a:r>
          </a:p>
        </p:txBody>
      </p:sp>
      <p:pic>
        <p:nvPicPr>
          <p:cNvPr id="7" name="Picture 6">
            <a:extLst>
              <a:ext uri="{FF2B5EF4-FFF2-40B4-BE49-F238E27FC236}">
                <a16:creationId xmlns:a16="http://schemas.microsoft.com/office/drawing/2014/main" id="{C2BC3B3D-1EED-59EC-90A2-5D13BF710690}"/>
              </a:ext>
            </a:extLst>
          </p:cNvPr>
          <p:cNvPicPr>
            <a:picLocks noChangeAspect="1"/>
          </p:cNvPicPr>
          <p:nvPr/>
        </p:nvPicPr>
        <p:blipFill>
          <a:blip r:embed="rId2"/>
          <a:stretch>
            <a:fillRect/>
          </a:stretch>
        </p:blipFill>
        <p:spPr>
          <a:xfrm>
            <a:off x="972929" y="1539368"/>
            <a:ext cx="5821410" cy="3889159"/>
          </a:xfrm>
          <a:prstGeom prst="rect">
            <a:avLst/>
          </a:prstGeom>
        </p:spPr>
      </p:pic>
      <p:sp>
        <p:nvSpPr>
          <p:cNvPr id="8" name="TextBox 7">
            <a:extLst>
              <a:ext uri="{FF2B5EF4-FFF2-40B4-BE49-F238E27FC236}">
                <a16:creationId xmlns:a16="http://schemas.microsoft.com/office/drawing/2014/main" id="{AC070840-475A-4D89-DD4B-C62E69CBBDB9}"/>
              </a:ext>
            </a:extLst>
          </p:cNvPr>
          <p:cNvSpPr txBox="1"/>
          <p:nvPr/>
        </p:nvSpPr>
        <p:spPr>
          <a:xfrm>
            <a:off x="6956385" y="2013995"/>
            <a:ext cx="4780344" cy="1754326"/>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dirty="0"/>
              <a:t>For Performance metrices I have taken the numbers of units on order from each supplier.</a:t>
            </a:r>
          </a:p>
          <a:p>
            <a:pPr marL="285750" indent="-285750">
              <a:buClr>
                <a:srgbClr val="FF0000"/>
              </a:buClr>
              <a:buFont typeface="Arial" panose="020B0604020202020204" pitchFamily="34" charset="0"/>
              <a:buChar char="•"/>
            </a:pPr>
            <a:r>
              <a:rPr lang="en-US" dirty="0"/>
              <a:t>In the bar graph it is clearly visible that the Exotic liquids and </a:t>
            </a:r>
            <a:r>
              <a:rPr lang="en-US" dirty="0" err="1"/>
              <a:t>Formaggi</a:t>
            </a:r>
            <a:r>
              <a:rPr lang="en-US" dirty="0"/>
              <a:t> Fortini  has highest number of units on order</a:t>
            </a:r>
          </a:p>
        </p:txBody>
      </p:sp>
      <p:cxnSp>
        <p:nvCxnSpPr>
          <p:cNvPr id="9" name="Straight Connector 8">
            <a:extLst>
              <a:ext uri="{FF2B5EF4-FFF2-40B4-BE49-F238E27FC236}">
                <a16:creationId xmlns:a16="http://schemas.microsoft.com/office/drawing/2014/main" id="{CA73EF93-D4B3-8F37-50EB-9D8479A6FFBD}"/>
              </a:ext>
            </a:extLst>
          </p:cNvPr>
          <p:cNvCxnSpPr/>
          <p:nvPr/>
        </p:nvCxnSpPr>
        <p:spPr>
          <a:xfrm>
            <a:off x="395926" y="169682"/>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C7E1A8E-4424-88BE-23D2-9E8629C19859}"/>
              </a:ext>
            </a:extLst>
          </p:cNvPr>
          <p:cNvCxnSpPr/>
          <p:nvPr/>
        </p:nvCxnSpPr>
        <p:spPr>
          <a:xfrm flipV="1">
            <a:off x="150829" y="6315959"/>
            <a:ext cx="11312165" cy="75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1107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BB978D-F824-94BC-1D8A-177C2DA16938}"/>
              </a:ext>
            </a:extLst>
          </p:cNvPr>
          <p:cNvSpPr txBox="1"/>
          <p:nvPr/>
        </p:nvSpPr>
        <p:spPr>
          <a:xfrm>
            <a:off x="801546" y="504820"/>
            <a:ext cx="11212975" cy="646331"/>
          </a:xfrm>
          <a:prstGeom prst="rect">
            <a:avLst/>
          </a:prstGeom>
          <a:noFill/>
        </p:spPr>
        <p:txBody>
          <a:bodyPr wrap="square">
            <a:spAutoFit/>
          </a:bodyPr>
          <a:lstStyle/>
          <a:p>
            <a:pPr marL="285750" indent="-285750">
              <a:buFont typeface="Arial" panose="020B0604020202020204" pitchFamily="34" charset="0"/>
              <a:buChar char="•"/>
            </a:pPr>
            <a:r>
              <a:rPr lang="en-US" dirty="0"/>
              <a:t>How does the cost or pricing structure vary across different suppliers? Can we create a box plot or stacked bar chart to display it?</a:t>
            </a:r>
          </a:p>
        </p:txBody>
      </p:sp>
      <p:pic>
        <p:nvPicPr>
          <p:cNvPr id="7" name="Picture 6">
            <a:extLst>
              <a:ext uri="{FF2B5EF4-FFF2-40B4-BE49-F238E27FC236}">
                <a16:creationId xmlns:a16="http://schemas.microsoft.com/office/drawing/2014/main" id="{3D08580D-27AB-94CE-2931-22AE4F67D199}"/>
              </a:ext>
            </a:extLst>
          </p:cNvPr>
          <p:cNvPicPr>
            <a:picLocks noChangeAspect="1"/>
          </p:cNvPicPr>
          <p:nvPr/>
        </p:nvPicPr>
        <p:blipFill>
          <a:blip r:embed="rId2"/>
          <a:stretch>
            <a:fillRect/>
          </a:stretch>
        </p:blipFill>
        <p:spPr>
          <a:xfrm>
            <a:off x="1168395" y="1595805"/>
            <a:ext cx="10093772" cy="2370025"/>
          </a:xfrm>
          <a:prstGeom prst="rect">
            <a:avLst/>
          </a:prstGeom>
        </p:spPr>
      </p:pic>
      <p:sp>
        <p:nvSpPr>
          <p:cNvPr id="8" name="TextBox 7">
            <a:extLst>
              <a:ext uri="{FF2B5EF4-FFF2-40B4-BE49-F238E27FC236}">
                <a16:creationId xmlns:a16="http://schemas.microsoft.com/office/drawing/2014/main" id="{7A2A5931-072C-85ED-9611-1D2321956FD6}"/>
              </a:ext>
            </a:extLst>
          </p:cNvPr>
          <p:cNvSpPr txBox="1"/>
          <p:nvPr/>
        </p:nvSpPr>
        <p:spPr>
          <a:xfrm>
            <a:off x="1053296" y="4537276"/>
            <a:ext cx="10822329" cy="1200329"/>
          </a:xfrm>
          <a:prstGeom prst="rect">
            <a:avLst/>
          </a:prstGeom>
          <a:noFill/>
        </p:spPr>
        <p:txBody>
          <a:bodyPr wrap="square" rtlCol="0">
            <a:spAutoFit/>
          </a:bodyPr>
          <a:lstStyle/>
          <a:p>
            <a:r>
              <a:rPr lang="en-US" dirty="0"/>
              <a:t>In the column chart, it is evident that Aux </a:t>
            </a:r>
            <a:r>
              <a:rPr lang="en-US" dirty="0" err="1"/>
              <a:t>joyeux</a:t>
            </a:r>
            <a:r>
              <a:rPr lang="en-US" dirty="0"/>
              <a:t> </a:t>
            </a:r>
            <a:r>
              <a:rPr lang="en-US" dirty="0" err="1"/>
              <a:t>ecclésiastiques</a:t>
            </a:r>
            <a:r>
              <a:rPr lang="en-US" dirty="0"/>
              <a:t>, Plutzer </a:t>
            </a:r>
            <a:r>
              <a:rPr lang="en-US" dirty="0" err="1"/>
              <a:t>Lebensmittelgroßmärkte</a:t>
            </a:r>
            <a:r>
              <a:rPr lang="en-US" dirty="0"/>
              <a:t> AG, Gai </a:t>
            </a:r>
            <a:r>
              <a:rPr lang="en-US" dirty="0" err="1"/>
              <a:t>pâturage</a:t>
            </a:r>
            <a:r>
              <a:rPr lang="en-US" dirty="0"/>
              <a:t>, Pavlova Ltd., and </a:t>
            </a:r>
            <a:r>
              <a:rPr lang="en-US" dirty="0" err="1"/>
              <a:t>G'day</a:t>
            </a:r>
            <a:r>
              <a:rPr lang="en-US" dirty="0"/>
              <a:t>, Mate are the top five suppliers based on order value. For Aux </a:t>
            </a:r>
            <a:r>
              <a:rPr lang="en-US" dirty="0" err="1"/>
              <a:t>joyeux</a:t>
            </a:r>
            <a:r>
              <a:rPr lang="en-US" dirty="0"/>
              <a:t> </a:t>
            </a:r>
            <a:r>
              <a:rPr lang="en-US" dirty="0" err="1"/>
              <a:t>ecclésiastiques</a:t>
            </a:r>
            <a:r>
              <a:rPr lang="en-US" dirty="0"/>
              <a:t>, approximately 153K of the total order value comes from high-priced products (valued above 1000), while only 10K is contributed by products priced below 1000.</a:t>
            </a:r>
          </a:p>
        </p:txBody>
      </p:sp>
      <p:cxnSp>
        <p:nvCxnSpPr>
          <p:cNvPr id="11" name="Straight Connector 10">
            <a:extLst>
              <a:ext uri="{FF2B5EF4-FFF2-40B4-BE49-F238E27FC236}">
                <a16:creationId xmlns:a16="http://schemas.microsoft.com/office/drawing/2014/main" id="{D86D3194-83F3-1601-E22C-9A275B4F3013}"/>
              </a:ext>
            </a:extLst>
          </p:cNvPr>
          <p:cNvCxnSpPr/>
          <p:nvPr/>
        </p:nvCxnSpPr>
        <p:spPr>
          <a:xfrm>
            <a:off x="395926" y="169682"/>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794BB22-A396-8EF8-A62F-131E40F44F8D}"/>
              </a:ext>
            </a:extLst>
          </p:cNvPr>
          <p:cNvCxnSpPr/>
          <p:nvPr/>
        </p:nvCxnSpPr>
        <p:spPr>
          <a:xfrm flipV="1">
            <a:off x="150829" y="6315959"/>
            <a:ext cx="11312165" cy="75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77989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237929-5FF4-E6E4-472D-BAEDACCCE360}"/>
              </a:ext>
            </a:extLst>
          </p:cNvPr>
          <p:cNvSpPr txBox="1"/>
          <p:nvPr/>
        </p:nvSpPr>
        <p:spPr>
          <a:xfrm>
            <a:off x="894145" y="747492"/>
            <a:ext cx="10599516" cy="369332"/>
          </a:xfrm>
          <a:prstGeom prst="rect">
            <a:avLst/>
          </a:prstGeom>
          <a:noFill/>
        </p:spPr>
        <p:txBody>
          <a:bodyPr wrap="square">
            <a:spAutoFit/>
          </a:bodyPr>
          <a:lstStyle/>
          <a:p>
            <a:pPr marL="285750" indent="-285750">
              <a:buFont typeface="Arial" panose="020B0604020202020204" pitchFamily="34" charset="0"/>
              <a:buChar char="•"/>
            </a:pPr>
            <a:r>
              <a:rPr lang="en-US" dirty="0"/>
              <a:t>Can we visualize the geographical distribution of suppliers using a map or bubble chart?</a:t>
            </a:r>
          </a:p>
        </p:txBody>
      </p:sp>
      <p:pic>
        <p:nvPicPr>
          <p:cNvPr id="7" name="Picture 6">
            <a:extLst>
              <a:ext uri="{FF2B5EF4-FFF2-40B4-BE49-F238E27FC236}">
                <a16:creationId xmlns:a16="http://schemas.microsoft.com/office/drawing/2014/main" id="{BD85D9E2-6D94-E94E-1EAD-0627948D93B8}"/>
              </a:ext>
            </a:extLst>
          </p:cNvPr>
          <p:cNvPicPr>
            <a:picLocks noChangeAspect="1"/>
          </p:cNvPicPr>
          <p:nvPr/>
        </p:nvPicPr>
        <p:blipFill>
          <a:blip r:embed="rId2"/>
          <a:stretch>
            <a:fillRect/>
          </a:stretch>
        </p:blipFill>
        <p:spPr>
          <a:xfrm>
            <a:off x="894144" y="1492782"/>
            <a:ext cx="7404903" cy="3912595"/>
          </a:xfrm>
          <a:prstGeom prst="rect">
            <a:avLst/>
          </a:prstGeom>
        </p:spPr>
      </p:pic>
      <p:sp>
        <p:nvSpPr>
          <p:cNvPr id="9" name="TextBox 8">
            <a:extLst>
              <a:ext uri="{FF2B5EF4-FFF2-40B4-BE49-F238E27FC236}">
                <a16:creationId xmlns:a16="http://schemas.microsoft.com/office/drawing/2014/main" id="{F187B788-9E82-44D6-2ABB-507094FCEF1F}"/>
              </a:ext>
            </a:extLst>
          </p:cNvPr>
          <p:cNvSpPr txBox="1"/>
          <p:nvPr/>
        </p:nvSpPr>
        <p:spPr>
          <a:xfrm>
            <a:off x="8542115" y="2674842"/>
            <a:ext cx="2951545" cy="1200329"/>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dirty="0"/>
              <a:t>From the map chart it is visible  that most of the suppliers are European nations</a:t>
            </a:r>
          </a:p>
        </p:txBody>
      </p:sp>
      <p:cxnSp>
        <p:nvCxnSpPr>
          <p:cNvPr id="10" name="Straight Connector 9">
            <a:extLst>
              <a:ext uri="{FF2B5EF4-FFF2-40B4-BE49-F238E27FC236}">
                <a16:creationId xmlns:a16="http://schemas.microsoft.com/office/drawing/2014/main" id="{F4A8F91C-9B30-A1FB-9F29-6E21DE118836}"/>
              </a:ext>
            </a:extLst>
          </p:cNvPr>
          <p:cNvCxnSpPr/>
          <p:nvPr/>
        </p:nvCxnSpPr>
        <p:spPr>
          <a:xfrm>
            <a:off x="395926" y="169682"/>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0B3A5E5-86C7-B05C-3F6C-96340E882462}"/>
              </a:ext>
            </a:extLst>
          </p:cNvPr>
          <p:cNvCxnSpPr/>
          <p:nvPr/>
        </p:nvCxnSpPr>
        <p:spPr>
          <a:xfrm flipV="1">
            <a:off x="150829" y="6315959"/>
            <a:ext cx="11312165" cy="75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933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FB40CF9F-DBB8-7C39-2C53-ED9D211B4C5C}"/>
              </a:ext>
            </a:extLst>
          </p:cNvPr>
          <p:cNvCxnSpPr/>
          <p:nvPr/>
        </p:nvCxnSpPr>
        <p:spPr>
          <a:xfrm>
            <a:off x="395926" y="169682"/>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930A7742-5271-1CE8-DDD0-41FDEFC16DEC}"/>
              </a:ext>
            </a:extLst>
          </p:cNvPr>
          <p:cNvCxnSpPr/>
          <p:nvPr/>
        </p:nvCxnSpPr>
        <p:spPr>
          <a:xfrm flipV="1">
            <a:off x="150829" y="6315959"/>
            <a:ext cx="11312165" cy="75414"/>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CD567B2-0E5E-E1EA-56A1-D97ABCBB2A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409" y="419492"/>
            <a:ext cx="10601003" cy="5934174"/>
          </a:xfrm>
          <a:prstGeom prst="rect">
            <a:avLst/>
          </a:prstGeom>
        </p:spPr>
      </p:pic>
    </p:spTree>
    <p:extLst>
      <p:ext uri="{BB962C8B-B14F-4D97-AF65-F5344CB8AC3E}">
        <p14:creationId xmlns:p14="http://schemas.microsoft.com/office/powerpoint/2010/main" val="24253104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8259CA-5106-863D-AA88-4D6D214F88FE}"/>
              </a:ext>
            </a:extLst>
          </p:cNvPr>
          <p:cNvSpPr/>
          <p:nvPr/>
        </p:nvSpPr>
        <p:spPr>
          <a:xfrm>
            <a:off x="4703975" y="0"/>
            <a:ext cx="3195687" cy="707886"/>
          </a:xfrm>
          <a:prstGeom prst="rect">
            <a:avLst/>
          </a:prstGeom>
          <a:noFill/>
        </p:spPr>
        <p:txBody>
          <a:bodyPr wrap="square" lIns="91440" tIns="45720" rIns="91440" bIns="45720">
            <a:spAutoFit/>
          </a:bodyPr>
          <a:lstStyle/>
          <a:p>
            <a:pPr algn="ctr"/>
            <a:r>
              <a:rPr lang="en-US" sz="4000" dirty="0">
                <a:ln w="0"/>
                <a:effectLst>
                  <a:outerShdw blurRad="38100" dist="19050" dir="2700000" algn="tl" rotWithShape="0">
                    <a:schemeClr val="dk1">
                      <a:alpha val="40000"/>
                    </a:schemeClr>
                  </a:outerShdw>
                </a:effectLst>
                <a:latin typeface="Bahnschrift SemiLight" panose="020B0502040204020203" pitchFamily="34" charset="0"/>
              </a:rPr>
              <a:t>EXCEL</a:t>
            </a:r>
            <a:endParaRPr lang="en-US" sz="4000" b="0" cap="none" spc="0" dirty="0">
              <a:ln w="0"/>
              <a:solidFill>
                <a:schemeClr val="tx1"/>
              </a:solidFill>
              <a:effectLst>
                <a:outerShdw blurRad="38100" dist="19050" dir="2700000" algn="tl" rotWithShape="0">
                  <a:schemeClr val="dk1">
                    <a:alpha val="40000"/>
                  </a:schemeClr>
                </a:outerShdw>
              </a:effectLst>
              <a:latin typeface="Bahnschrift SemiLight" panose="020B0502040204020203" pitchFamily="34" charset="0"/>
            </a:endParaRPr>
          </a:p>
        </p:txBody>
      </p:sp>
      <p:sp>
        <p:nvSpPr>
          <p:cNvPr id="7" name="TextBox 6">
            <a:extLst>
              <a:ext uri="{FF2B5EF4-FFF2-40B4-BE49-F238E27FC236}">
                <a16:creationId xmlns:a16="http://schemas.microsoft.com/office/drawing/2014/main" id="{837A489D-74B5-7F96-38F7-A015DBE4F49F}"/>
              </a:ext>
            </a:extLst>
          </p:cNvPr>
          <p:cNvSpPr txBox="1"/>
          <p:nvPr/>
        </p:nvSpPr>
        <p:spPr>
          <a:xfrm>
            <a:off x="737648" y="707886"/>
            <a:ext cx="10140884" cy="369332"/>
          </a:xfrm>
          <a:prstGeom prst="rect">
            <a:avLst/>
          </a:prstGeom>
          <a:noFill/>
        </p:spPr>
        <p:txBody>
          <a:bodyPr wrap="square">
            <a:spAutoFit/>
          </a:bodyPr>
          <a:lstStyle/>
          <a:p>
            <a:pPr marL="285750" indent="-285750">
              <a:buFont typeface="Arial" panose="020B0604020202020204" pitchFamily="34" charset="0"/>
              <a:buChar char="•"/>
            </a:pPr>
            <a:r>
              <a:rPr lang="en-US" dirty="0"/>
              <a:t>What are the key factors influencing customer retention or loyalty based on the dataset?</a:t>
            </a:r>
          </a:p>
        </p:txBody>
      </p:sp>
      <p:sp>
        <p:nvSpPr>
          <p:cNvPr id="9" name="TextBox 8">
            <a:extLst>
              <a:ext uri="{FF2B5EF4-FFF2-40B4-BE49-F238E27FC236}">
                <a16:creationId xmlns:a16="http://schemas.microsoft.com/office/drawing/2014/main" id="{6B1987B0-BD86-0511-198D-DA8191613FA8}"/>
              </a:ext>
            </a:extLst>
          </p:cNvPr>
          <p:cNvSpPr txBox="1"/>
          <p:nvPr/>
        </p:nvSpPr>
        <p:spPr>
          <a:xfrm>
            <a:off x="954464" y="1305515"/>
            <a:ext cx="5370922" cy="2462213"/>
          </a:xfrm>
          <a:prstGeom prst="rect">
            <a:avLst/>
          </a:prstGeom>
          <a:noFill/>
        </p:spPr>
        <p:txBody>
          <a:bodyPr wrap="square">
            <a:spAutoFit/>
          </a:bodyPr>
          <a:lstStyle/>
          <a:p>
            <a:r>
              <a:rPr lang="en-US" sz="1400" dirty="0"/>
              <a:t>SELECT</a:t>
            </a:r>
          </a:p>
          <a:p>
            <a:r>
              <a:rPr lang="en-US" sz="1400" dirty="0"/>
              <a:t>    </a:t>
            </a:r>
            <a:r>
              <a:rPr lang="en-US" sz="1400" dirty="0" err="1"/>
              <a:t>CustomerID</a:t>
            </a:r>
            <a:r>
              <a:rPr lang="en-US" sz="1400" dirty="0"/>
              <a:t>,</a:t>
            </a:r>
          </a:p>
          <a:p>
            <a:r>
              <a:rPr lang="en-US" sz="1400" dirty="0"/>
              <a:t>    COUNT(</a:t>
            </a:r>
            <a:r>
              <a:rPr lang="en-US" sz="1400" dirty="0" err="1"/>
              <a:t>OrderID</a:t>
            </a:r>
            <a:r>
              <a:rPr lang="en-US" sz="1400" dirty="0"/>
              <a:t>) AS </a:t>
            </a:r>
            <a:r>
              <a:rPr lang="en-US" sz="1400" dirty="0" err="1"/>
              <a:t>TotalOrders</a:t>
            </a:r>
            <a:r>
              <a:rPr lang="en-US" sz="1400" dirty="0"/>
              <a:t>,</a:t>
            </a:r>
          </a:p>
          <a:p>
            <a:r>
              <a:rPr lang="en-US" sz="1400" dirty="0"/>
              <a:t>    MIN(</a:t>
            </a:r>
            <a:r>
              <a:rPr lang="en-US" sz="1400" dirty="0" err="1"/>
              <a:t>OrderDate</a:t>
            </a:r>
            <a:r>
              <a:rPr lang="en-US" sz="1400" dirty="0"/>
              <a:t>) AS </a:t>
            </a:r>
            <a:r>
              <a:rPr lang="en-US" sz="1400" dirty="0" err="1"/>
              <a:t>FirstOrderDate</a:t>
            </a:r>
            <a:r>
              <a:rPr lang="en-US" sz="1400" dirty="0"/>
              <a:t>,</a:t>
            </a:r>
          </a:p>
          <a:p>
            <a:r>
              <a:rPr lang="en-US" sz="1400" dirty="0"/>
              <a:t>    MAX(</a:t>
            </a:r>
            <a:r>
              <a:rPr lang="en-US" sz="1400" dirty="0" err="1"/>
              <a:t>OrderDate</a:t>
            </a:r>
            <a:r>
              <a:rPr lang="en-US" sz="1400" dirty="0"/>
              <a:t>) AS </a:t>
            </a:r>
            <a:r>
              <a:rPr lang="en-US" sz="1400" dirty="0" err="1"/>
              <a:t>LastOrderDate</a:t>
            </a:r>
            <a:endParaRPr lang="en-US" sz="1400" dirty="0"/>
          </a:p>
          <a:p>
            <a:r>
              <a:rPr lang="en-US" sz="1400" dirty="0"/>
              <a:t>FROM</a:t>
            </a:r>
          </a:p>
          <a:p>
            <a:r>
              <a:rPr lang="en-US" sz="1400" dirty="0"/>
              <a:t>    Orders</a:t>
            </a:r>
          </a:p>
          <a:p>
            <a:r>
              <a:rPr lang="en-US" sz="1400" dirty="0"/>
              <a:t>GROUP BY</a:t>
            </a:r>
          </a:p>
          <a:p>
            <a:r>
              <a:rPr lang="en-US" sz="1400" dirty="0"/>
              <a:t>    </a:t>
            </a:r>
            <a:r>
              <a:rPr lang="en-US" sz="1400" dirty="0" err="1"/>
              <a:t>CustomerID</a:t>
            </a:r>
            <a:endParaRPr lang="en-US" sz="1400" dirty="0"/>
          </a:p>
          <a:p>
            <a:r>
              <a:rPr lang="en-US" sz="1400" dirty="0"/>
              <a:t>ORDER BY</a:t>
            </a:r>
          </a:p>
          <a:p>
            <a:r>
              <a:rPr lang="en-US" sz="1400" dirty="0"/>
              <a:t>    </a:t>
            </a:r>
            <a:r>
              <a:rPr lang="en-US" sz="1400" dirty="0" err="1"/>
              <a:t>TotalOrders</a:t>
            </a:r>
            <a:r>
              <a:rPr lang="en-US" sz="1400" dirty="0"/>
              <a:t> DESC;</a:t>
            </a:r>
          </a:p>
        </p:txBody>
      </p:sp>
      <p:graphicFrame>
        <p:nvGraphicFramePr>
          <p:cNvPr id="10" name="Table 9">
            <a:extLst>
              <a:ext uri="{FF2B5EF4-FFF2-40B4-BE49-F238E27FC236}">
                <a16:creationId xmlns:a16="http://schemas.microsoft.com/office/drawing/2014/main" id="{56ED3B0C-0943-C52B-0EB7-1BAEC16C0642}"/>
              </a:ext>
            </a:extLst>
          </p:cNvPr>
          <p:cNvGraphicFramePr>
            <a:graphicFrameLocks noGrp="1"/>
          </p:cNvGraphicFramePr>
          <p:nvPr>
            <p:extLst>
              <p:ext uri="{D42A27DB-BD31-4B8C-83A1-F6EECF244321}">
                <p14:modId xmlns:p14="http://schemas.microsoft.com/office/powerpoint/2010/main" val="3986622865"/>
              </p:ext>
            </p:extLst>
          </p:nvPr>
        </p:nvGraphicFramePr>
        <p:xfrm>
          <a:off x="5788058" y="1496701"/>
          <a:ext cx="5449479" cy="1463040"/>
        </p:xfrm>
        <a:graphic>
          <a:graphicData uri="http://schemas.openxmlformats.org/drawingml/2006/table">
            <a:tbl>
              <a:tblPr>
                <a:tableStyleId>{5C22544A-7EE6-4342-B048-85BDC9FD1C3A}</a:tableStyleId>
              </a:tblPr>
              <a:tblGrid>
                <a:gridCol w="1145180">
                  <a:extLst>
                    <a:ext uri="{9D8B030D-6E8A-4147-A177-3AD203B41FA5}">
                      <a16:colId xmlns:a16="http://schemas.microsoft.com/office/drawing/2014/main" val="3608743623"/>
                    </a:ext>
                  </a:extLst>
                </a:gridCol>
                <a:gridCol w="1184669">
                  <a:extLst>
                    <a:ext uri="{9D8B030D-6E8A-4147-A177-3AD203B41FA5}">
                      <a16:colId xmlns:a16="http://schemas.microsoft.com/office/drawing/2014/main" val="2479152959"/>
                    </a:ext>
                  </a:extLst>
                </a:gridCol>
                <a:gridCol w="1559815">
                  <a:extLst>
                    <a:ext uri="{9D8B030D-6E8A-4147-A177-3AD203B41FA5}">
                      <a16:colId xmlns:a16="http://schemas.microsoft.com/office/drawing/2014/main" val="349011477"/>
                    </a:ext>
                  </a:extLst>
                </a:gridCol>
                <a:gridCol w="1559815">
                  <a:extLst>
                    <a:ext uri="{9D8B030D-6E8A-4147-A177-3AD203B41FA5}">
                      <a16:colId xmlns:a16="http://schemas.microsoft.com/office/drawing/2014/main" val="1122739757"/>
                    </a:ext>
                  </a:extLst>
                </a:gridCol>
              </a:tblGrid>
              <a:tr h="182880">
                <a:tc>
                  <a:txBody>
                    <a:bodyPr/>
                    <a:lstStyle/>
                    <a:p>
                      <a:pPr algn="l" fontAlgn="b"/>
                      <a:r>
                        <a:rPr lang="en-US" sz="1100" u="none" strike="noStrike">
                          <a:effectLst/>
                        </a:rPr>
                        <a:t>CustomerID</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TotalOrders</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FirstOrderDate</a:t>
                      </a:r>
                      <a:endParaRPr lang="en-US" sz="1100" b="0" i="0" u="none" strike="noStrike">
                        <a:solidFill>
                          <a:srgbClr val="000000"/>
                        </a:solidFill>
                        <a:effectLst/>
                        <a:latin typeface="Calibri" panose="020F0502020204030204" pitchFamily="34" charset="0"/>
                      </a:endParaRPr>
                    </a:p>
                  </a:txBody>
                  <a:tcPr marL="7620" marR="7620" marT="7620" marB="0" anchor="b"/>
                </a:tc>
                <a:tc>
                  <a:txBody>
                    <a:bodyPr/>
                    <a:lstStyle/>
                    <a:p>
                      <a:pPr algn="l" fontAlgn="b"/>
                      <a:r>
                        <a:rPr lang="en-US" sz="1100" u="none" strike="noStrike">
                          <a:effectLst/>
                        </a:rPr>
                        <a:t> LastOrderDate</a:t>
                      </a:r>
                      <a:endParaRPr lang="en-US" sz="1100" b="0" i="0" u="none" strike="noStrike">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971262141"/>
                  </a:ext>
                </a:extLst>
              </a:tr>
              <a:tr h="182880">
                <a:tc>
                  <a:txBody>
                    <a:bodyPr/>
                    <a:lstStyle/>
                    <a:p>
                      <a:pPr algn="l" fontAlgn="ctr"/>
                      <a:r>
                        <a:rPr lang="en-US" sz="1100" u="none" strike="noStrike">
                          <a:effectLst/>
                        </a:rPr>
                        <a:t>SAVEA</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31</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11/8/1994 0:00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5/31/1996 0:00</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1274462724"/>
                  </a:ext>
                </a:extLst>
              </a:tr>
              <a:tr h="182880">
                <a:tc>
                  <a:txBody>
                    <a:bodyPr/>
                    <a:lstStyle/>
                    <a:p>
                      <a:pPr algn="l" fontAlgn="ctr"/>
                      <a:r>
                        <a:rPr lang="en-US" sz="1100" u="none" strike="noStrike">
                          <a:effectLst/>
                        </a:rPr>
                        <a:t>ERNSH</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30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8/17/1994 0:00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6/4/1996 0:00</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597180284"/>
                  </a:ext>
                </a:extLst>
              </a:tr>
              <a:tr h="182880">
                <a:tc>
                  <a:txBody>
                    <a:bodyPr/>
                    <a:lstStyle/>
                    <a:p>
                      <a:pPr algn="l" fontAlgn="ctr"/>
                      <a:r>
                        <a:rPr lang="en-US" sz="1100" u="none" strike="noStrike">
                          <a:effectLst/>
                        </a:rPr>
                        <a:t>QUICK</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28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9/5/1994 0:00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5/14/1996 0:00</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27786778"/>
                  </a:ext>
                </a:extLst>
              </a:tr>
              <a:tr h="182880">
                <a:tc>
                  <a:txBody>
                    <a:bodyPr/>
                    <a:lstStyle/>
                    <a:p>
                      <a:pPr algn="l" fontAlgn="ctr"/>
                      <a:r>
                        <a:rPr lang="en-US" sz="1100" u="none" strike="noStrike">
                          <a:effectLst/>
                        </a:rPr>
                        <a:t>FOLKO</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8/24/1994 0:00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5/27/1996 0:00</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3864384342"/>
                  </a:ext>
                </a:extLst>
              </a:tr>
              <a:tr h="182880">
                <a:tc>
                  <a:txBody>
                    <a:bodyPr/>
                    <a:lstStyle/>
                    <a:p>
                      <a:pPr algn="l" fontAlgn="ctr"/>
                      <a:r>
                        <a:rPr lang="en-US" sz="1100" u="none" strike="noStrike">
                          <a:effectLst/>
                        </a:rPr>
                        <a:t>HUNGO</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19</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10/6/1994 0:00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5/30/1996 0:00</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959140387"/>
                  </a:ext>
                </a:extLst>
              </a:tr>
              <a:tr h="182880">
                <a:tc>
                  <a:txBody>
                    <a:bodyPr/>
                    <a:lstStyle/>
                    <a:p>
                      <a:pPr algn="l" fontAlgn="ctr"/>
                      <a:r>
                        <a:rPr lang="en-US" sz="1100" u="none" strike="noStrike">
                          <a:effectLst/>
                        </a:rPr>
                        <a:t>HILAA</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8/16/1994 0:00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5/28/1996 0:00</a:t>
                      </a:r>
                      <a:endParaRPr lang="en-US" sz="1100" b="0" i="0" u="none" strike="noStrike">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415129258"/>
                  </a:ext>
                </a:extLst>
              </a:tr>
              <a:tr h="182880">
                <a:tc>
                  <a:txBody>
                    <a:bodyPr/>
                    <a:lstStyle/>
                    <a:p>
                      <a:pPr algn="l" fontAlgn="ctr"/>
                      <a:r>
                        <a:rPr lang="en-US" sz="1100" u="none" strike="noStrike">
                          <a:effectLst/>
                        </a:rPr>
                        <a:t>RATTC</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18</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a:effectLst/>
                        </a:rPr>
                        <a:t>8/22/1994 0:00</a:t>
                      </a:r>
                      <a:endParaRPr lang="en-US" sz="1100" b="0" i="0" u="none" strike="noStrike">
                        <a:solidFill>
                          <a:srgbClr val="000000"/>
                        </a:solidFill>
                        <a:effectLst/>
                        <a:latin typeface="Calibri" panose="020F0502020204030204" pitchFamily="34" charset="0"/>
                      </a:endParaRPr>
                    </a:p>
                  </a:txBody>
                  <a:tcPr marL="7620" marR="7620" marT="7620" marB="0" anchor="ctr"/>
                </a:tc>
                <a:tc>
                  <a:txBody>
                    <a:bodyPr/>
                    <a:lstStyle/>
                    <a:p>
                      <a:pPr algn="r" fontAlgn="ctr"/>
                      <a:r>
                        <a:rPr lang="en-US" sz="1100" u="none" strike="noStrike" dirty="0">
                          <a:effectLst/>
                        </a:rPr>
                        <a:t>6/5/1996 0:00</a:t>
                      </a:r>
                      <a:endParaRPr lang="en-US" sz="1100" b="0" i="0" u="none" strike="noStrike" dirty="0">
                        <a:solidFill>
                          <a:srgbClr val="000000"/>
                        </a:solidFill>
                        <a:effectLst/>
                        <a:latin typeface="Calibri" panose="020F0502020204030204" pitchFamily="34" charset="0"/>
                      </a:endParaRPr>
                    </a:p>
                  </a:txBody>
                  <a:tcPr marL="7620" marR="7620" marT="7620" marB="0" anchor="ctr"/>
                </a:tc>
                <a:extLst>
                  <a:ext uri="{0D108BD9-81ED-4DB2-BD59-A6C34878D82A}">
                    <a16:rowId xmlns:a16="http://schemas.microsoft.com/office/drawing/2014/main" val="2262488575"/>
                  </a:ext>
                </a:extLst>
              </a:tr>
            </a:tbl>
          </a:graphicData>
        </a:graphic>
      </p:graphicFrame>
      <p:sp>
        <p:nvSpPr>
          <p:cNvPr id="11" name="TextBox 10">
            <a:extLst>
              <a:ext uri="{FF2B5EF4-FFF2-40B4-BE49-F238E27FC236}">
                <a16:creationId xmlns:a16="http://schemas.microsoft.com/office/drawing/2014/main" id="{54908E98-F943-60BC-65C5-836533490104}"/>
              </a:ext>
            </a:extLst>
          </p:cNvPr>
          <p:cNvSpPr txBox="1"/>
          <p:nvPr/>
        </p:nvSpPr>
        <p:spPr>
          <a:xfrm>
            <a:off x="737648" y="4374037"/>
            <a:ext cx="10140884" cy="646331"/>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dirty="0"/>
              <a:t>From the given observation it is clear that the highest number of orders (31) are done under the </a:t>
            </a:r>
            <a:r>
              <a:rPr lang="en-US" dirty="0" err="1"/>
              <a:t>CustomerID</a:t>
            </a:r>
            <a:r>
              <a:rPr lang="en-US" dirty="0"/>
              <a:t> “SAVEA”  between 1994 and 1996</a:t>
            </a:r>
          </a:p>
        </p:txBody>
      </p:sp>
    </p:spTree>
    <p:extLst>
      <p:ext uri="{BB962C8B-B14F-4D97-AF65-F5344CB8AC3E}">
        <p14:creationId xmlns:p14="http://schemas.microsoft.com/office/powerpoint/2010/main" val="3351323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0355935F-6B72-E737-676B-2EECE69A4ADC}"/>
              </a:ext>
            </a:extLst>
          </p:cNvPr>
          <p:cNvCxnSpPr/>
          <p:nvPr/>
        </p:nvCxnSpPr>
        <p:spPr>
          <a:xfrm>
            <a:off x="312656" y="124905"/>
            <a:ext cx="0" cy="6608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FF560FA-A9E6-9D99-FF30-BC8D44C3CB49}"/>
              </a:ext>
            </a:extLst>
          </p:cNvPr>
          <p:cNvCxnSpPr/>
          <p:nvPr/>
        </p:nvCxnSpPr>
        <p:spPr>
          <a:xfrm>
            <a:off x="95839" y="6516278"/>
            <a:ext cx="11500701"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A3868C-4215-973D-F85A-DA0D37DA6696}"/>
              </a:ext>
            </a:extLst>
          </p:cNvPr>
          <p:cNvSpPr txBox="1"/>
          <p:nvPr/>
        </p:nvSpPr>
        <p:spPr>
          <a:xfrm>
            <a:off x="529474" y="4073175"/>
            <a:ext cx="7991571" cy="2031325"/>
          </a:xfrm>
          <a:prstGeom prst="rect">
            <a:avLst/>
          </a:prstGeom>
          <a:noFill/>
        </p:spPr>
        <p:txBody>
          <a:bodyPr wrap="square">
            <a:spAutoFit/>
          </a:bodyPr>
          <a:lstStyle/>
          <a:p>
            <a:r>
              <a:rPr lang="en-US" b="1" dirty="0"/>
              <a:t>Overview:</a:t>
            </a:r>
            <a:br>
              <a:rPr lang="en-US" dirty="0"/>
            </a:br>
            <a:r>
              <a:rPr lang="en-US" dirty="0"/>
              <a:t>Northwind Traders is a global supplier of specialty foods, importing and exporting products worldwide. The company deals with a diverse customer base and operates through multiple product categories and suppliers. To stay competitive in the wholesale market, it is crucial to analyze key performance metrics such as sales performance, customer behavior, inventory management, and employee performance.</a:t>
            </a:r>
          </a:p>
        </p:txBody>
      </p:sp>
      <p:pic>
        <p:nvPicPr>
          <p:cNvPr id="5" name="Picture 4">
            <a:extLst>
              <a:ext uri="{FF2B5EF4-FFF2-40B4-BE49-F238E27FC236}">
                <a16:creationId xmlns:a16="http://schemas.microsoft.com/office/drawing/2014/main" id="{3D5FEEA2-37CF-5B3C-797C-88936DD96E1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51711" y="373897"/>
            <a:ext cx="5324502" cy="36992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76877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1395AD1-55F8-92B7-0A0F-ECA58C6D41CB}"/>
              </a:ext>
            </a:extLst>
          </p:cNvPr>
          <p:cNvSpPr txBox="1"/>
          <p:nvPr/>
        </p:nvSpPr>
        <p:spPr>
          <a:xfrm>
            <a:off x="586818" y="490442"/>
            <a:ext cx="11536051" cy="646331"/>
          </a:xfrm>
          <a:prstGeom prst="rect">
            <a:avLst/>
          </a:prstGeom>
          <a:noFill/>
        </p:spPr>
        <p:txBody>
          <a:bodyPr wrap="square">
            <a:spAutoFit/>
          </a:bodyPr>
          <a:lstStyle/>
          <a:p>
            <a:pPr marL="285750" indent="-285750">
              <a:buFont typeface="Arial" panose="020B0604020202020204" pitchFamily="34" charset="0"/>
              <a:buChar char="•"/>
            </a:pPr>
            <a:r>
              <a:rPr lang="en-US" dirty="0"/>
              <a:t>How do customer preferences vary based on their location or demographics? Can we explore this through interactive visualizations?</a:t>
            </a:r>
          </a:p>
        </p:txBody>
      </p:sp>
      <p:sp>
        <p:nvSpPr>
          <p:cNvPr id="7" name="TextBox 6">
            <a:extLst>
              <a:ext uri="{FF2B5EF4-FFF2-40B4-BE49-F238E27FC236}">
                <a16:creationId xmlns:a16="http://schemas.microsoft.com/office/drawing/2014/main" id="{A7F05474-8704-295C-8EC9-0811F052B20E}"/>
              </a:ext>
            </a:extLst>
          </p:cNvPr>
          <p:cNvSpPr txBox="1"/>
          <p:nvPr/>
        </p:nvSpPr>
        <p:spPr>
          <a:xfrm>
            <a:off x="737648" y="1289245"/>
            <a:ext cx="6094428" cy="2862322"/>
          </a:xfrm>
          <a:prstGeom prst="rect">
            <a:avLst/>
          </a:prstGeom>
          <a:noFill/>
        </p:spPr>
        <p:txBody>
          <a:bodyPr wrap="square">
            <a:spAutoFit/>
          </a:bodyPr>
          <a:lstStyle/>
          <a:p>
            <a:r>
              <a:rPr lang="en-US" sz="1200" dirty="0"/>
              <a:t>WITH Data AS (</a:t>
            </a:r>
          </a:p>
          <a:p>
            <a:r>
              <a:rPr lang="en-US" sz="1200" dirty="0"/>
              <a:t>    SELECT </a:t>
            </a:r>
          </a:p>
          <a:p>
            <a:r>
              <a:rPr lang="en-US" sz="1200" dirty="0"/>
              <a:t>        </a:t>
            </a:r>
            <a:r>
              <a:rPr lang="en-US" sz="1200" dirty="0" err="1"/>
              <a:t>C.Country</a:t>
            </a:r>
            <a:r>
              <a:rPr lang="en-US" sz="1200" dirty="0"/>
              <a:t>,</a:t>
            </a:r>
          </a:p>
          <a:p>
            <a:r>
              <a:rPr lang="en-US" sz="1200" dirty="0"/>
              <a:t>        </a:t>
            </a:r>
            <a:r>
              <a:rPr lang="en-US" sz="1200" dirty="0" err="1"/>
              <a:t>CC.CategoryName</a:t>
            </a:r>
            <a:r>
              <a:rPr lang="en-US" sz="1200" dirty="0"/>
              <a:t>,</a:t>
            </a:r>
          </a:p>
          <a:p>
            <a:r>
              <a:rPr lang="en-US" sz="1200" dirty="0"/>
              <a:t>        COUNT(</a:t>
            </a:r>
            <a:r>
              <a:rPr lang="en-US" sz="1200" dirty="0" err="1"/>
              <a:t>O.OrderID</a:t>
            </a:r>
            <a:r>
              <a:rPr lang="en-US" sz="1200" dirty="0"/>
              <a:t>) AS Total</a:t>
            </a:r>
          </a:p>
          <a:p>
            <a:r>
              <a:rPr lang="en-US" sz="1200" dirty="0"/>
              <a:t>    FROM customers C</a:t>
            </a:r>
          </a:p>
          <a:p>
            <a:r>
              <a:rPr lang="en-US" sz="1200" dirty="0"/>
              <a:t>    INNER JOIN orders O ON </a:t>
            </a:r>
            <a:r>
              <a:rPr lang="en-US" sz="1200" dirty="0" err="1"/>
              <a:t>C.CustomerID</a:t>
            </a:r>
            <a:r>
              <a:rPr lang="en-US" sz="1200" dirty="0"/>
              <a:t> = </a:t>
            </a:r>
            <a:r>
              <a:rPr lang="en-US" sz="1200" dirty="0" err="1"/>
              <a:t>O.CustomerID</a:t>
            </a:r>
            <a:endParaRPr lang="en-US" sz="1200" dirty="0"/>
          </a:p>
          <a:p>
            <a:r>
              <a:rPr lang="en-US" sz="1200" dirty="0"/>
              <a:t>    INNER JOIN </a:t>
            </a:r>
            <a:r>
              <a:rPr lang="en-US" sz="1200" dirty="0" err="1"/>
              <a:t>order_details</a:t>
            </a:r>
            <a:r>
              <a:rPr lang="en-US" sz="1200" dirty="0"/>
              <a:t> D ON </a:t>
            </a:r>
            <a:r>
              <a:rPr lang="en-US" sz="1200" dirty="0" err="1"/>
              <a:t>D.OrderID</a:t>
            </a:r>
            <a:r>
              <a:rPr lang="en-US" sz="1200" dirty="0"/>
              <a:t> = </a:t>
            </a:r>
            <a:r>
              <a:rPr lang="en-US" sz="1200" dirty="0" err="1"/>
              <a:t>O.OrderID</a:t>
            </a:r>
            <a:endParaRPr lang="en-US" sz="1200" dirty="0"/>
          </a:p>
          <a:p>
            <a:r>
              <a:rPr lang="en-US" sz="1200" dirty="0"/>
              <a:t>    INNER JOIN products P ON </a:t>
            </a:r>
            <a:r>
              <a:rPr lang="en-US" sz="1200" dirty="0" err="1"/>
              <a:t>D.ProductID</a:t>
            </a:r>
            <a:r>
              <a:rPr lang="en-US" sz="1200" dirty="0"/>
              <a:t> = </a:t>
            </a:r>
            <a:r>
              <a:rPr lang="en-US" sz="1200" dirty="0" err="1"/>
              <a:t>P.ProductID</a:t>
            </a:r>
            <a:endParaRPr lang="en-US" sz="1200" dirty="0"/>
          </a:p>
          <a:p>
            <a:r>
              <a:rPr lang="en-US" sz="1200" dirty="0"/>
              <a:t>    INNER JOIN categories CC ON </a:t>
            </a:r>
            <a:r>
              <a:rPr lang="en-US" sz="1200" dirty="0" err="1"/>
              <a:t>P.CategoryID</a:t>
            </a:r>
            <a:r>
              <a:rPr lang="en-US" sz="1200" dirty="0"/>
              <a:t> = </a:t>
            </a:r>
            <a:r>
              <a:rPr lang="en-US" sz="1200" dirty="0" err="1"/>
              <a:t>CC.CategoryID</a:t>
            </a:r>
            <a:endParaRPr lang="en-US" sz="1200" dirty="0"/>
          </a:p>
          <a:p>
            <a:r>
              <a:rPr lang="en-US" sz="1200" dirty="0"/>
              <a:t>    GROUP BY </a:t>
            </a:r>
            <a:r>
              <a:rPr lang="en-US" sz="1200" dirty="0" err="1"/>
              <a:t>C.Country</a:t>
            </a:r>
            <a:r>
              <a:rPr lang="en-US" sz="1200" dirty="0"/>
              <a:t>, </a:t>
            </a:r>
            <a:r>
              <a:rPr lang="en-US" sz="1200" dirty="0" err="1"/>
              <a:t>CC.CategoryName</a:t>
            </a:r>
            <a:endParaRPr lang="en-US" sz="1200" dirty="0"/>
          </a:p>
          <a:p>
            <a:r>
              <a:rPr lang="en-US" sz="1200" dirty="0"/>
              <a:t>)SELECT </a:t>
            </a:r>
          </a:p>
          <a:p>
            <a:r>
              <a:rPr lang="en-US" sz="1200" dirty="0"/>
              <a:t>    Country,</a:t>
            </a:r>
          </a:p>
          <a:p>
            <a:r>
              <a:rPr lang="en-US" sz="1200" dirty="0"/>
              <a:t>    </a:t>
            </a:r>
            <a:r>
              <a:rPr lang="en-US" sz="1200" dirty="0" err="1"/>
              <a:t>CategoryName</a:t>
            </a:r>
            <a:r>
              <a:rPr lang="en-US" sz="1200" dirty="0"/>
              <a:t>,</a:t>
            </a:r>
          </a:p>
          <a:p>
            <a:r>
              <a:rPr lang="en-US" sz="1200" dirty="0"/>
              <a:t>    Total From Data;</a:t>
            </a:r>
          </a:p>
        </p:txBody>
      </p:sp>
      <p:graphicFrame>
        <p:nvGraphicFramePr>
          <p:cNvPr id="8" name="Chart 7">
            <a:extLst>
              <a:ext uri="{FF2B5EF4-FFF2-40B4-BE49-F238E27FC236}">
                <a16:creationId xmlns:a16="http://schemas.microsoft.com/office/drawing/2014/main" id="{EF4DDFD9-C2FB-F055-3AE7-6ABE24574EB1}"/>
              </a:ext>
            </a:extLst>
          </p:cNvPr>
          <p:cNvGraphicFramePr>
            <a:graphicFrameLocks/>
          </p:cNvGraphicFramePr>
          <p:nvPr>
            <p:extLst>
              <p:ext uri="{D42A27DB-BD31-4B8C-83A1-F6EECF244321}">
                <p14:modId xmlns:p14="http://schemas.microsoft.com/office/powerpoint/2010/main" val="907367005"/>
              </p:ext>
            </p:extLst>
          </p:nvPr>
        </p:nvGraphicFramePr>
        <p:xfrm>
          <a:off x="5720696" y="1047917"/>
          <a:ext cx="4880629" cy="2552533"/>
        </p:xfrm>
        <a:graphic>
          <a:graphicData uri="http://schemas.openxmlformats.org/drawingml/2006/chart">
            <c:chart xmlns:c="http://schemas.openxmlformats.org/drawingml/2006/chart" xmlns:r="http://schemas.openxmlformats.org/officeDocument/2006/relationships" r:id="rId2"/>
          </a:graphicData>
        </a:graphic>
      </p:graphicFrame>
      <p:pic>
        <p:nvPicPr>
          <p:cNvPr id="10" name="Picture 9">
            <a:extLst>
              <a:ext uri="{FF2B5EF4-FFF2-40B4-BE49-F238E27FC236}">
                <a16:creationId xmlns:a16="http://schemas.microsoft.com/office/drawing/2014/main" id="{209102A2-0DA8-BE5C-D54E-12067EB14338}"/>
              </a:ext>
            </a:extLst>
          </p:cNvPr>
          <p:cNvPicPr>
            <a:picLocks noChangeAspect="1"/>
          </p:cNvPicPr>
          <p:nvPr/>
        </p:nvPicPr>
        <p:blipFill>
          <a:blip r:embed="rId3"/>
          <a:stretch>
            <a:fillRect/>
          </a:stretch>
        </p:blipFill>
        <p:spPr>
          <a:xfrm>
            <a:off x="10940396" y="1335609"/>
            <a:ext cx="1127858" cy="1493649"/>
          </a:xfrm>
          <a:prstGeom prst="rect">
            <a:avLst/>
          </a:prstGeom>
        </p:spPr>
      </p:pic>
      <p:sp>
        <p:nvSpPr>
          <p:cNvPr id="11" name="TextBox 10">
            <a:extLst>
              <a:ext uri="{FF2B5EF4-FFF2-40B4-BE49-F238E27FC236}">
                <a16:creationId xmlns:a16="http://schemas.microsoft.com/office/drawing/2014/main" id="{6BE95767-B7F0-607A-1159-38D52BDB41BF}"/>
              </a:ext>
            </a:extLst>
          </p:cNvPr>
          <p:cNvSpPr txBox="1"/>
          <p:nvPr/>
        </p:nvSpPr>
        <p:spPr>
          <a:xfrm>
            <a:off x="586818" y="4304039"/>
            <a:ext cx="4928138" cy="1754326"/>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dirty="0"/>
              <a:t>The chart clearly shows that the demand for products varies across countries. For example, Belgium is the highest consumer of products in the Confections category, whereas in Venezuela, the most ordered product category is Dairy Products.</a:t>
            </a:r>
          </a:p>
        </p:txBody>
      </p:sp>
      <p:graphicFrame>
        <p:nvGraphicFramePr>
          <p:cNvPr id="12" name="Chart 11">
            <a:extLst>
              <a:ext uri="{FF2B5EF4-FFF2-40B4-BE49-F238E27FC236}">
                <a16:creationId xmlns:a16="http://schemas.microsoft.com/office/drawing/2014/main" id="{EF4DDFD9-C2FB-F055-3AE7-6ABE24574EB1}"/>
              </a:ext>
            </a:extLst>
          </p:cNvPr>
          <p:cNvGraphicFramePr>
            <a:graphicFrameLocks/>
          </p:cNvGraphicFramePr>
          <p:nvPr>
            <p:extLst>
              <p:ext uri="{D42A27DB-BD31-4B8C-83A1-F6EECF244321}">
                <p14:modId xmlns:p14="http://schemas.microsoft.com/office/powerpoint/2010/main" val="3958665731"/>
              </p:ext>
            </p:extLst>
          </p:nvPr>
        </p:nvGraphicFramePr>
        <p:xfrm>
          <a:off x="5577192" y="3624358"/>
          <a:ext cx="5425440" cy="2743200"/>
        </p:xfrm>
        <a:graphic>
          <a:graphicData uri="http://schemas.openxmlformats.org/drawingml/2006/chart">
            <c:chart xmlns:c="http://schemas.openxmlformats.org/drawingml/2006/chart" xmlns:r="http://schemas.openxmlformats.org/officeDocument/2006/relationships" r:id="rId4"/>
          </a:graphicData>
        </a:graphic>
      </p:graphicFrame>
      <p:pic>
        <p:nvPicPr>
          <p:cNvPr id="14" name="Picture 13">
            <a:extLst>
              <a:ext uri="{FF2B5EF4-FFF2-40B4-BE49-F238E27FC236}">
                <a16:creationId xmlns:a16="http://schemas.microsoft.com/office/drawing/2014/main" id="{4B7BF252-691C-4A4A-F753-1D6E9CAD4EA0}"/>
              </a:ext>
            </a:extLst>
          </p:cNvPr>
          <p:cNvPicPr>
            <a:picLocks noChangeAspect="1"/>
          </p:cNvPicPr>
          <p:nvPr/>
        </p:nvPicPr>
        <p:blipFill>
          <a:blip r:embed="rId5"/>
          <a:stretch>
            <a:fillRect/>
          </a:stretch>
        </p:blipFill>
        <p:spPr>
          <a:xfrm>
            <a:off x="11045063" y="3786618"/>
            <a:ext cx="1120237" cy="1432684"/>
          </a:xfrm>
          <a:prstGeom prst="rect">
            <a:avLst/>
          </a:prstGeom>
        </p:spPr>
      </p:pic>
    </p:spTree>
    <p:extLst>
      <p:ext uri="{BB962C8B-B14F-4D97-AF65-F5344CB8AC3E}">
        <p14:creationId xmlns:p14="http://schemas.microsoft.com/office/powerpoint/2010/main" val="2444283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CD36595-5389-8129-10B1-04E0B8C6BAE4}"/>
              </a:ext>
            </a:extLst>
          </p:cNvPr>
          <p:cNvSpPr txBox="1"/>
          <p:nvPr/>
        </p:nvSpPr>
        <p:spPr>
          <a:xfrm>
            <a:off x="342900" y="252710"/>
            <a:ext cx="11620500" cy="646331"/>
          </a:xfrm>
          <a:prstGeom prst="rect">
            <a:avLst/>
          </a:prstGeom>
          <a:noFill/>
        </p:spPr>
        <p:txBody>
          <a:bodyPr wrap="square">
            <a:spAutoFit/>
          </a:bodyPr>
          <a:lstStyle/>
          <a:p>
            <a:pPr marL="285750" indent="-285750">
              <a:buFont typeface="Arial" panose="020B0604020202020204" pitchFamily="34" charset="0"/>
              <a:buChar char="•"/>
            </a:pPr>
            <a:r>
              <a:rPr lang="en-US" dirty="0"/>
              <a:t>Are there any interesting patterns or clusters in customer behavior that can be visualized to identify potential market segments?</a:t>
            </a:r>
          </a:p>
        </p:txBody>
      </p:sp>
      <p:sp>
        <p:nvSpPr>
          <p:cNvPr id="7" name="TextBox 6">
            <a:extLst>
              <a:ext uri="{FF2B5EF4-FFF2-40B4-BE49-F238E27FC236}">
                <a16:creationId xmlns:a16="http://schemas.microsoft.com/office/drawing/2014/main" id="{3310A8FC-6C8E-4493-B08C-C1404CED4B95}"/>
              </a:ext>
            </a:extLst>
          </p:cNvPr>
          <p:cNvSpPr txBox="1"/>
          <p:nvPr/>
        </p:nvSpPr>
        <p:spPr>
          <a:xfrm>
            <a:off x="609600" y="1182231"/>
            <a:ext cx="6096000" cy="2246769"/>
          </a:xfrm>
          <a:prstGeom prst="rect">
            <a:avLst/>
          </a:prstGeom>
          <a:noFill/>
        </p:spPr>
        <p:txBody>
          <a:bodyPr wrap="square">
            <a:spAutoFit/>
          </a:bodyPr>
          <a:lstStyle/>
          <a:p>
            <a:r>
              <a:rPr lang="en-US" sz="1400" dirty="0"/>
              <a:t>select COALESCE(</a:t>
            </a:r>
            <a:r>
              <a:rPr lang="en-US" sz="1400" dirty="0" err="1"/>
              <a:t>C.Region</a:t>
            </a:r>
            <a:r>
              <a:rPr lang="en-US" sz="1400" dirty="0"/>
              <a:t>, 'Unknown') AS </a:t>
            </a:r>
            <a:r>
              <a:rPr lang="en-US" sz="1400" dirty="0" err="1"/>
              <a:t>Region,Count</a:t>
            </a:r>
            <a:r>
              <a:rPr lang="en-US" sz="1400" dirty="0"/>
              <a:t>(distinct </a:t>
            </a:r>
            <a:r>
              <a:rPr lang="en-US" sz="1400" dirty="0" err="1"/>
              <a:t>O.OrderID</a:t>
            </a:r>
            <a:r>
              <a:rPr lang="en-US" sz="1400" dirty="0"/>
              <a:t>) as </a:t>
            </a:r>
            <a:r>
              <a:rPr lang="en-US" sz="1400" dirty="0" err="1"/>
              <a:t>Total_Customers,Round</a:t>
            </a:r>
            <a:r>
              <a:rPr lang="en-US" sz="1400" dirty="0"/>
              <a:t>(SUM(</a:t>
            </a:r>
            <a:r>
              <a:rPr lang="en-US" sz="1400" dirty="0" err="1"/>
              <a:t>D.UnitPrice</a:t>
            </a:r>
            <a:r>
              <a:rPr lang="en-US" sz="1400" dirty="0"/>
              <a:t>*</a:t>
            </a:r>
            <a:r>
              <a:rPr lang="en-US" sz="1400" dirty="0" err="1"/>
              <a:t>D.Quantity</a:t>
            </a:r>
            <a:r>
              <a:rPr lang="en-US" sz="1400" dirty="0"/>
              <a:t>*(1-D.Discount)),0) as </a:t>
            </a:r>
            <a:r>
              <a:rPr lang="en-US" sz="1400" dirty="0" err="1"/>
              <a:t>Total_Amount</a:t>
            </a:r>
            <a:r>
              <a:rPr lang="en-US" sz="1400" dirty="0"/>
              <a:t>,</a:t>
            </a:r>
          </a:p>
          <a:p>
            <a:r>
              <a:rPr lang="en-US" sz="1400" dirty="0"/>
              <a:t>Round(AVG(</a:t>
            </a:r>
            <a:r>
              <a:rPr lang="en-US" sz="1400" dirty="0" err="1"/>
              <a:t>D.UnitPrice</a:t>
            </a:r>
            <a:r>
              <a:rPr lang="en-US" sz="1400" dirty="0"/>
              <a:t>*</a:t>
            </a:r>
            <a:r>
              <a:rPr lang="en-US" sz="1400" dirty="0" err="1"/>
              <a:t>D.Quantity</a:t>
            </a:r>
            <a:r>
              <a:rPr lang="en-US" sz="1400" dirty="0"/>
              <a:t>*(1-D.Discount)),0) as </a:t>
            </a:r>
            <a:r>
              <a:rPr lang="en-US" sz="1400" dirty="0" err="1"/>
              <a:t>Average_Amount</a:t>
            </a:r>
            <a:endParaRPr lang="en-US" sz="1400" dirty="0"/>
          </a:p>
          <a:p>
            <a:r>
              <a:rPr lang="en-US" sz="1400" dirty="0"/>
              <a:t>from customers C inner join orders O </a:t>
            </a:r>
          </a:p>
          <a:p>
            <a:r>
              <a:rPr lang="en-US" sz="1400" dirty="0"/>
              <a:t>on </a:t>
            </a:r>
            <a:r>
              <a:rPr lang="en-US" sz="1400" dirty="0" err="1"/>
              <a:t>C.CustomerID</a:t>
            </a:r>
            <a:r>
              <a:rPr lang="en-US" sz="1400" dirty="0"/>
              <a:t>=</a:t>
            </a:r>
            <a:r>
              <a:rPr lang="en-US" sz="1400" dirty="0" err="1"/>
              <a:t>O.CustomerID</a:t>
            </a:r>
            <a:r>
              <a:rPr lang="en-US" sz="1400" dirty="0"/>
              <a:t> inner join </a:t>
            </a:r>
            <a:r>
              <a:rPr lang="en-US" sz="1400" dirty="0" err="1"/>
              <a:t>order_details</a:t>
            </a:r>
            <a:r>
              <a:rPr lang="en-US" sz="1400" dirty="0"/>
              <a:t> D </a:t>
            </a:r>
          </a:p>
          <a:p>
            <a:r>
              <a:rPr lang="en-US" sz="1400" dirty="0"/>
              <a:t>ON </a:t>
            </a:r>
            <a:r>
              <a:rPr lang="en-US" sz="1400" dirty="0" err="1"/>
              <a:t>O.OrderID</a:t>
            </a:r>
            <a:r>
              <a:rPr lang="en-US" sz="1400" dirty="0"/>
              <a:t>=</a:t>
            </a:r>
            <a:r>
              <a:rPr lang="en-US" sz="1400" dirty="0" err="1"/>
              <a:t>D.OrderID</a:t>
            </a:r>
            <a:endParaRPr lang="en-US" sz="1400" dirty="0"/>
          </a:p>
          <a:p>
            <a:r>
              <a:rPr lang="en-US" sz="1400" dirty="0"/>
              <a:t>group  by 1</a:t>
            </a:r>
          </a:p>
          <a:p>
            <a:r>
              <a:rPr lang="en-US" sz="1400" dirty="0"/>
              <a:t>order by 2 desc, 2 desc;</a:t>
            </a:r>
          </a:p>
        </p:txBody>
      </p:sp>
      <p:graphicFrame>
        <p:nvGraphicFramePr>
          <p:cNvPr id="9" name="Chart 8">
            <a:extLst>
              <a:ext uri="{FF2B5EF4-FFF2-40B4-BE49-F238E27FC236}">
                <a16:creationId xmlns:a16="http://schemas.microsoft.com/office/drawing/2014/main" id="{DFCF2063-8264-F320-1BF4-8B3A238101CE}"/>
              </a:ext>
            </a:extLst>
          </p:cNvPr>
          <p:cNvGraphicFramePr>
            <a:graphicFrameLocks/>
          </p:cNvGraphicFramePr>
          <p:nvPr>
            <p:extLst>
              <p:ext uri="{D42A27DB-BD31-4B8C-83A1-F6EECF244321}">
                <p14:modId xmlns:p14="http://schemas.microsoft.com/office/powerpoint/2010/main" val="3664000875"/>
              </p:ext>
            </p:extLst>
          </p:nvPr>
        </p:nvGraphicFramePr>
        <p:xfrm>
          <a:off x="7077075" y="1182231"/>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1" name="TextBox 10">
            <a:extLst>
              <a:ext uri="{FF2B5EF4-FFF2-40B4-BE49-F238E27FC236}">
                <a16:creationId xmlns:a16="http://schemas.microsoft.com/office/drawing/2014/main" id="{A2AFFC63-DF49-B1BD-3616-71C94D68EE19}"/>
              </a:ext>
            </a:extLst>
          </p:cNvPr>
          <p:cNvSpPr txBox="1"/>
          <p:nvPr/>
        </p:nvSpPr>
        <p:spPr>
          <a:xfrm>
            <a:off x="685799" y="4414361"/>
            <a:ext cx="11344275" cy="923330"/>
          </a:xfrm>
          <a:prstGeom prst="rect">
            <a:avLst/>
          </a:prstGeom>
          <a:noFill/>
        </p:spPr>
        <p:txBody>
          <a:bodyPr wrap="square">
            <a:spAutoFit/>
          </a:bodyPr>
          <a:lstStyle/>
          <a:p>
            <a:pPr marL="285750" indent="-285750">
              <a:buClr>
                <a:srgbClr val="FF0000"/>
              </a:buClr>
              <a:buFont typeface="Arial" panose="020B0604020202020204" pitchFamily="34" charset="0"/>
              <a:buChar char="•"/>
            </a:pPr>
            <a:r>
              <a:rPr lang="en-US" dirty="0"/>
              <a:t>Considering the total amount, total number of customers, and average sales amount across different geographic regions, no discernible patterns emerge. For instance, the highest total sales are associated with moderate average sales amounts.</a:t>
            </a:r>
          </a:p>
        </p:txBody>
      </p:sp>
    </p:spTree>
    <p:extLst>
      <p:ext uri="{BB962C8B-B14F-4D97-AF65-F5344CB8AC3E}">
        <p14:creationId xmlns:p14="http://schemas.microsoft.com/office/powerpoint/2010/main" val="1719417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5C7B43-437A-FBE2-ED25-BADA2441E578}"/>
              </a:ext>
            </a:extLst>
          </p:cNvPr>
          <p:cNvSpPr txBox="1"/>
          <p:nvPr/>
        </p:nvSpPr>
        <p:spPr>
          <a:xfrm>
            <a:off x="647700" y="405110"/>
            <a:ext cx="11430000" cy="646331"/>
          </a:xfrm>
          <a:prstGeom prst="rect">
            <a:avLst/>
          </a:prstGeom>
          <a:noFill/>
        </p:spPr>
        <p:txBody>
          <a:bodyPr wrap="square">
            <a:spAutoFit/>
          </a:bodyPr>
          <a:lstStyle/>
          <a:p>
            <a:pPr marL="285750" indent="-285750">
              <a:buFont typeface="Arial" panose="020B0604020202020204" pitchFamily="34" charset="0"/>
              <a:buChar char="•"/>
            </a:pPr>
            <a:r>
              <a:rPr lang="en-US" dirty="0"/>
              <a:t>Are there any specific product categories or SKUs that contribute significantly to order revenue? Can we identify them through visualizations?</a:t>
            </a:r>
          </a:p>
        </p:txBody>
      </p:sp>
      <p:sp>
        <p:nvSpPr>
          <p:cNvPr id="7" name="TextBox 6">
            <a:extLst>
              <a:ext uri="{FF2B5EF4-FFF2-40B4-BE49-F238E27FC236}">
                <a16:creationId xmlns:a16="http://schemas.microsoft.com/office/drawing/2014/main" id="{2597E618-E849-96C1-CE7F-FE54318E9F2A}"/>
              </a:ext>
            </a:extLst>
          </p:cNvPr>
          <p:cNvSpPr txBox="1"/>
          <p:nvPr/>
        </p:nvSpPr>
        <p:spPr>
          <a:xfrm>
            <a:off x="809625" y="1575138"/>
            <a:ext cx="6096000" cy="1631216"/>
          </a:xfrm>
          <a:prstGeom prst="rect">
            <a:avLst/>
          </a:prstGeom>
          <a:noFill/>
        </p:spPr>
        <p:txBody>
          <a:bodyPr wrap="square">
            <a:spAutoFit/>
          </a:bodyPr>
          <a:lstStyle/>
          <a:p>
            <a:r>
              <a:rPr lang="en-US" sz="1600" dirty="0"/>
              <a:t>select </a:t>
            </a:r>
            <a:r>
              <a:rPr lang="en-US" sz="1600" dirty="0" err="1"/>
              <a:t>C.CategoryName,SUM</a:t>
            </a:r>
            <a:r>
              <a:rPr lang="en-US" sz="1600" dirty="0"/>
              <a:t>(</a:t>
            </a:r>
            <a:r>
              <a:rPr lang="en-US" sz="1600" dirty="0" err="1"/>
              <a:t>D.UnitPrice</a:t>
            </a:r>
            <a:r>
              <a:rPr lang="en-US" sz="1600" dirty="0"/>
              <a:t>*</a:t>
            </a:r>
            <a:r>
              <a:rPr lang="en-US" sz="1600" dirty="0" err="1"/>
              <a:t>D.Quantity</a:t>
            </a:r>
            <a:r>
              <a:rPr lang="en-US" sz="1600" dirty="0"/>
              <a:t>)as Revenue </a:t>
            </a:r>
          </a:p>
          <a:p>
            <a:r>
              <a:rPr lang="en-US" sz="1600" dirty="0"/>
              <a:t>from categories C inner join products P </a:t>
            </a:r>
          </a:p>
          <a:p>
            <a:r>
              <a:rPr lang="en-US" sz="1600" dirty="0"/>
              <a:t>ON </a:t>
            </a:r>
            <a:r>
              <a:rPr lang="en-US" sz="1600" dirty="0" err="1"/>
              <a:t>P.CategoryID</a:t>
            </a:r>
            <a:r>
              <a:rPr lang="en-US" sz="1600" dirty="0"/>
              <a:t>=</a:t>
            </a:r>
            <a:r>
              <a:rPr lang="en-US" sz="1600" dirty="0" err="1"/>
              <a:t>C.CategoryID</a:t>
            </a:r>
            <a:r>
              <a:rPr lang="en-US" sz="1600" dirty="0"/>
              <a:t> inner join </a:t>
            </a:r>
            <a:r>
              <a:rPr lang="en-US" sz="1600" dirty="0" err="1"/>
              <a:t>order_details</a:t>
            </a:r>
            <a:r>
              <a:rPr lang="en-US" sz="1600" dirty="0"/>
              <a:t> D </a:t>
            </a:r>
          </a:p>
          <a:p>
            <a:r>
              <a:rPr lang="en-US" sz="1600" dirty="0"/>
              <a:t>ON </a:t>
            </a:r>
            <a:r>
              <a:rPr lang="en-US" sz="1600" dirty="0" err="1"/>
              <a:t>P.ProductID</a:t>
            </a:r>
            <a:r>
              <a:rPr lang="en-US" sz="1600" dirty="0"/>
              <a:t>=</a:t>
            </a:r>
            <a:r>
              <a:rPr lang="en-US" sz="1600" dirty="0" err="1"/>
              <a:t>D.ProductID</a:t>
            </a:r>
            <a:endParaRPr lang="en-US" sz="1600" dirty="0"/>
          </a:p>
          <a:p>
            <a:r>
              <a:rPr lang="en-US" sz="1600" dirty="0"/>
              <a:t>group by 1</a:t>
            </a:r>
          </a:p>
        </p:txBody>
      </p:sp>
      <p:graphicFrame>
        <p:nvGraphicFramePr>
          <p:cNvPr id="8" name="Chart 7">
            <a:extLst>
              <a:ext uri="{FF2B5EF4-FFF2-40B4-BE49-F238E27FC236}">
                <a16:creationId xmlns:a16="http://schemas.microsoft.com/office/drawing/2014/main" id="{4947410F-6940-C7DF-3A91-7A30C6B23FB8}"/>
              </a:ext>
            </a:extLst>
          </p:cNvPr>
          <p:cNvGraphicFramePr>
            <a:graphicFrameLocks/>
          </p:cNvGraphicFramePr>
          <p:nvPr>
            <p:extLst>
              <p:ext uri="{D42A27DB-BD31-4B8C-83A1-F6EECF244321}">
                <p14:modId xmlns:p14="http://schemas.microsoft.com/office/powerpoint/2010/main" val="2358599332"/>
              </p:ext>
            </p:extLst>
          </p:nvPr>
        </p:nvGraphicFramePr>
        <p:xfrm>
          <a:off x="6753225" y="1051441"/>
          <a:ext cx="4991100" cy="3400425"/>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BA2DA854-B565-BE40-11F7-3D3EF3CEA539}"/>
              </a:ext>
            </a:extLst>
          </p:cNvPr>
          <p:cNvSpPr txBox="1"/>
          <p:nvPr/>
        </p:nvSpPr>
        <p:spPr>
          <a:xfrm>
            <a:off x="647700" y="4883229"/>
            <a:ext cx="11229975" cy="646331"/>
          </a:xfrm>
          <a:prstGeom prst="rect">
            <a:avLst/>
          </a:prstGeom>
          <a:noFill/>
        </p:spPr>
        <p:txBody>
          <a:bodyPr wrap="square">
            <a:spAutoFit/>
          </a:bodyPr>
          <a:lstStyle/>
          <a:p>
            <a:pPr marL="285750" indent="-285750">
              <a:buClr>
                <a:srgbClr val="FF0000"/>
              </a:buClr>
              <a:buFont typeface="Arial" panose="020B0604020202020204" pitchFamily="34" charset="0"/>
              <a:buChar char="•"/>
            </a:pPr>
            <a:r>
              <a:rPr lang="en-US" dirty="0"/>
              <a:t>The given visualization shows that the highest revenue is generated by Beverages while the lowest revenue making category is Grains/Cereals</a:t>
            </a:r>
          </a:p>
        </p:txBody>
      </p:sp>
    </p:spTree>
    <p:extLst>
      <p:ext uri="{BB962C8B-B14F-4D97-AF65-F5344CB8AC3E}">
        <p14:creationId xmlns:p14="http://schemas.microsoft.com/office/powerpoint/2010/main" val="747686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525D89-08FF-08FD-DFBD-EC8CE4F5056B}"/>
              </a:ext>
            </a:extLst>
          </p:cNvPr>
          <p:cNvSpPr txBox="1"/>
          <p:nvPr/>
        </p:nvSpPr>
        <p:spPr>
          <a:xfrm>
            <a:off x="666750" y="452735"/>
            <a:ext cx="11334750" cy="646331"/>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t>Are there any correlations between order size and customer demographics or product categories? Can we explore this visually using scatter plots or heatmaps?</a:t>
            </a:r>
          </a:p>
        </p:txBody>
      </p:sp>
      <p:sp>
        <p:nvSpPr>
          <p:cNvPr id="7" name="TextBox 6">
            <a:extLst>
              <a:ext uri="{FF2B5EF4-FFF2-40B4-BE49-F238E27FC236}">
                <a16:creationId xmlns:a16="http://schemas.microsoft.com/office/drawing/2014/main" id="{38CC6419-2C35-67F6-3773-1393533378E8}"/>
              </a:ext>
            </a:extLst>
          </p:cNvPr>
          <p:cNvSpPr txBox="1"/>
          <p:nvPr/>
        </p:nvSpPr>
        <p:spPr>
          <a:xfrm>
            <a:off x="952500" y="1808887"/>
            <a:ext cx="5143500" cy="1169551"/>
          </a:xfrm>
          <a:prstGeom prst="rect">
            <a:avLst/>
          </a:prstGeom>
          <a:noFill/>
        </p:spPr>
        <p:txBody>
          <a:bodyPr wrap="square">
            <a:spAutoFit/>
          </a:bodyPr>
          <a:lstStyle/>
          <a:p>
            <a:r>
              <a:rPr lang="en-US" sz="1400" dirty="0"/>
              <a:t>select </a:t>
            </a:r>
            <a:r>
              <a:rPr lang="en-US" sz="1400" dirty="0" err="1"/>
              <a:t>C.CategoryID,count</a:t>
            </a:r>
            <a:r>
              <a:rPr lang="en-US" sz="1400" dirty="0"/>
              <a:t>(</a:t>
            </a:r>
            <a:r>
              <a:rPr lang="en-US" sz="1400" dirty="0" err="1"/>
              <a:t>D.OrderID</a:t>
            </a:r>
            <a:r>
              <a:rPr lang="en-US" sz="1400" dirty="0"/>
              <a:t>) as </a:t>
            </a:r>
            <a:r>
              <a:rPr lang="en-US" sz="1400" dirty="0" err="1"/>
              <a:t>Total_Ordere</a:t>
            </a:r>
            <a:endParaRPr lang="en-US" sz="1400" dirty="0"/>
          </a:p>
          <a:p>
            <a:r>
              <a:rPr lang="en-US" sz="1400" dirty="0"/>
              <a:t>from categories C inner join products P </a:t>
            </a:r>
          </a:p>
          <a:p>
            <a:r>
              <a:rPr lang="en-US" sz="1400" dirty="0"/>
              <a:t>ON </a:t>
            </a:r>
            <a:r>
              <a:rPr lang="en-US" sz="1400" dirty="0" err="1"/>
              <a:t>C.CategoryID</a:t>
            </a:r>
            <a:r>
              <a:rPr lang="en-US" sz="1400" dirty="0"/>
              <a:t>=</a:t>
            </a:r>
            <a:r>
              <a:rPr lang="en-US" sz="1400" dirty="0" err="1"/>
              <a:t>P.CategoryID</a:t>
            </a:r>
            <a:r>
              <a:rPr lang="en-US" sz="1400" dirty="0"/>
              <a:t> inner join </a:t>
            </a:r>
            <a:r>
              <a:rPr lang="en-US" sz="1400" dirty="0" err="1"/>
              <a:t>order_details</a:t>
            </a:r>
            <a:r>
              <a:rPr lang="en-US" sz="1400" dirty="0"/>
              <a:t> D </a:t>
            </a:r>
          </a:p>
          <a:p>
            <a:r>
              <a:rPr lang="en-US" sz="1400" dirty="0"/>
              <a:t>ON </a:t>
            </a:r>
            <a:r>
              <a:rPr lang="en-US" sz="1400" dirty="0" err="1"/>
              <a:t>P.ProductID</a:t>
            </a:r>
            <a:r>
              <a:rPr lang="en-US" sz="1400" dirty="0"/>
              <a:t>=</a:t>
            </a:r>
            <a:r>
              <a:rPr lang="en-US" sz="1400" dirty="0" err="1"/>
              <a:t>D.ProductID</a:t>
            </a:r>
            <a:endParaRPr lang="en-US" sz="1400" dirty="0"/>
          </a:p>
          <a:p>
            <a:r>
              <a:rPr lang="en-US" sz="1400" dirty="0"/>
              <a:t>group by 1</a:t>
            </a:r>
          </a:p>
        </p:txBody>
      </p:sp>
      <p:graphicFrame>
        <p:nvGraphicFramePr>
          <p:cNvPr id="8" name="Chart 7">
            <a:extLst>
              <a:ext uri="{FF2B5EF4-FFF2-40B4-BE49-F238E27FC236}">
                <a16:creationId xmlns:a16="http://schemas.microsoft.com/office/drawing/2014/main" id="{E09709C2-0371-5C0A-A6BD-54BC20EA681C}"/>
              </a:ext>
            </a:extLst>
          </p:cNvPr>
          <p:cNvGraphicFramePr>
            <a:graphicFrameLocks/>
          </p:cNvGraphicFramePr>
          <p:nvPr>
            <p:extLst>
              <p:ext uri="{D42A27DB-BD31-4B8C-83A1-F6EECF244321}">
                <p14:modId xmlns:p14="http://schemas.microsoft.com/office/powerpoint/2010/main" val="2486585943"/>
              </p:ext>
            </p:extLst>
          </p:nvPr>
        </p:nvGraphicFramePr>
        <p:xfrm>
          <a:off x="6943725" y="1466850"/>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CAF9CFBE-D279-2A3B-7135-2EEDAF9A11E3}"/>
              </a:ext>
            </a:extLst>
          </p:cNvPr>
          <p:cNvSpPr txBox="1"/>
          <p:nvPr/>
        </p:nvSpPr>
        <p:spPr>
          <a:xfrm>
            <a:off x="666749" y="4638586"/>
            <a:ext cx="11210925" cy="646331"/>
          </a:xfrm>
          <a:prstGeom prst="rect">
            <a:avLst/>
          </a:prstGeom>
          <a:noFill/>
        </p:spPr>
        <p:txBody>
          <a:bodyPr wrap="square">
            <a:spAutoFit/>
          </a:bodyPr>
          <a:lstStyle/>
          <a:p>
            <a:pPr marL="285750" indent="-285750">
              <a:buClr>
                <a:srgbClr val="FF0000"/>
              </a:buClr>
              <a:buFont typeface="Arial" panose="020B0604020202020204" pitchFamily="34" charset="0"/>
              <a:buChar char="•"/>
            </a:pPr>
            <a:r>
              <a:rPr lang="en-US" dirty="0"/>
              <a:t>As for product categories </a:t>
            </a:r>
            <a:r>
              <a:rPr lang="en-US" dirty="0" err="1"/>
              <a:t>CategoryID</a:t>
            </a:r>
            <a:r>
              <a:rPr lang="en-US" dirty="0"/>
              <a:t> is taken and total order for each id is calculated, and from the graphical representation it is clear that as the </a:t>
            </a:r>
            <a:r>
              <a:rPr lang="en-US" dirty="0" err="1"/>
              <a:t>categoryID</a:t>
            </a:r>
            <a:r>
              <a:rPr lang="en-US" dirty="0"/>
              <a:t> increases the number of order decreases.</a:t>
            </a:r>
          </a:p>
        </p:txBody>
      </p:sp>
    </p:spTree>
    <p:extLst>
      <p:ext uri="{BB962C8B-B14F-4D97-AF65-F5344CB8AC3E}">
        <p14:creationId xmlns:p14="http://schemas.microsoft.com/office/powerpoint/2010/main" val="3552839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43D04BC-2DE2-C9F9-B6C7-3C60EBC10B70}"/>
              </a:ext>
            </a:extLst>
          </p:cNvPr>
          <p:cNvSpPr txBox="1"/>
          <p:nvPr/>
        </p:nvSpPr>
        <p:spPr>
          <a:xfrm>
            <a:off x="695325" y="309860"/>
            <a:ext cx="10801350" cy="646331"/>
          </a:xfrm>
          <a:prstGeom prst="rect">
            <a:avLst/>
          </a:prstGeom>
          <a:noFill/>
        </p:spPr>
        <p:txBody>
          <a:bodyPr wrap="square">
            <a:spAutoFit/>
          </a:bodyPr>
          <a:lstStyle/>
          <a:p>
            <a:pPr marL="285750" indent="-285750">
              <a:buFont typeface="Arial" panose="020B0604020202020204" pitchFamily="34" charset="0"/>
              <a:buChar char="•"/>
            </a:pPr>
            <a:r>
              <a:rPr lang="en-US" dirty="0"/>
              <a:t>How does order frequency vary across different customer segments? Can we visualize this using bar charts or </a:t>
            </a:r>
            <a:r>
              <a:rPr lang="en-US" dirty="0" err="1"/>
              <a:t>treemaps</a:t>
            </a:r>
            <a:r>
              <a:rPr lang="en-US" dirty="0"/>
              <a:t>?</a:t>
            </a:r>
          </a:p>
        </p:txBody>
      </p:sp>
      <p:sp>
        <p:nvSpPr>
          <p:cNvPr id="7" name="TextBox 6">
            <a:extLst>
              <a:ext uri="{FF2B5EF4-FFF2-40B4-BE49-F238E27FC236}">
                <a16:creationId xmlns:a16="http://schemas.microsoft.com/office/drawing/2014/main" id="{012F29F5-EB11-4FCA-0748-92F52390F6B8}"/>
              </a:ext>
            </a:extLst>
          </p:cNvPr>
          <p:cNvSpPr txBox="1"/>
          <p:nvPr/>
        </p:nvSpPr>
        <p:spPr>
          <a:xfrm>
            <a:off x="990600" y="1556861"/>
            <a:ext cx="6096000" cy="1354217"/>
          </a:xfrm>
          <a:prstGeom prst="rect">
            <a:avLst/>
          </a:prstGeom>
          <a:noFill/>
        </p:spPr>
        <p:txBody>
          <a:bodyPr wrap="square">
            <a:spAutoFit/>
          </a:bodyPr>
          <a:lstStyle/>
          <a:p>
            <a:r>
              <a:rPr lang="en-US" sz="1600" dirty="0"/>
              <a:t>Select </a:t>
            </a:r>
            <a:r>
              <a:rPr lang="en-US" sz="1600" dirty="0" err="1"/>
              <a:t>C.Country,Count</a:t>
            </a:r>
            <a:r>
              <a:rPr lang="en-US" sz="1600" dirty="0"/>
              <a:t>(</a:t>
            </a:r>
            <a:r>
              <a:rPr lang="en-US" sz="1600" dirty="0" err="1"/>
              <a:t>O.OrderID</a:t>
            </a:r>
            <a:r>
              <a:rPr lang="en-US" sz="1600" dirty="0"/>
              <a:t>) as </a:t>
            </a:r>
            <a:r>
              <a:rPr lang="en-US" sz="1600" dirty="0" err="1"/>
              <a:t>Total_Orders</a:t>
            </a:r>
            <a:endParaRPr lang="en-US" sz="1600" dirty="0"/>
          </a:p>
          <a:p>
            <a:r>
              <a:rPr lang="en-US" sz="1600" dirty="0"/>
              <a:t>from Customers C inner join orders O </a:t>
            </a:r>
          </a:p>
          <a:p>
            <a:r>
              <a:rPr lang="en-US" sz="1600" dirty="0"/>
              <a:t>ON </a:t>
            </a:r>
            <a:r>
              <a:rPr lang="en-US" sz="1600" dirty="0" err="1"/>
              <a:t>C.CustomerID</a:t>
            </a:r>
            <a:r>
              <a:rPr lang="en-US" sz="1600" dirty="0"/>
              <a:t>=</a:t>
            </a:r>
            <a:r>
              <a:rPr lang="en-US" sz="1600" dirty="0" err="1"/>
              <a:t>O.CustomerID</a:t>
            </a:r>
            <a:endParaRPr lang="en-US" sz="1600" dirty="0"/>
          </a:p>
          <a:p>
            <a:r>
              <a:rPr lang="en-US" sz="1600" dirty="0"/>
              <a:t>group by 1</a:t>
            </a:r>
          </a:p>
          <a:p>
            <a:r>
              <a:rPr lang="en-US" sz="1600" dirty="0"/>
              <a:t>order by 2 desc;</a:t>
            </a:r>
          </a:p>
        </p:txBody>
      </p:sp>
      <p:graphicFrame>
        <p:nvGraphicFramePr>
          <p:cNvPr id="8" name="Chart 7">
            <a:extLst>
              <a:ext uri="{FF2B5EF4-FFF2-40B4-BE49-F238E27FC236}">
                <a16:creationId xmlns:a16="http://schemas.microsoft.com/office/drawing/2014/main" id="{9FB53A90-46CA-54C8-ADBD-915B3CE90B25}"/>
              </a:ext>
            </a:extLst>
          </p:cNvPr>
          <p:cNvGraphicFramePr>
            <a:graphicFrameLocks/>
          </p:cNvGraphicFramePr>
          <p:nvPr>
            <p:extLst>
              <p:ext uri="{D42A27DB-BD31-4B8C-83A1-F6EECF244321}">
                <p14:modId xmlns:p14="http://schemas.microsoft.com/office/powerpoint/2010/main" val="3955546721"/>
              </p:ext>
            </p:extLst>
          </p:nvPr>
        </p:nvGraphicFramePr>
        <p:xfrm>
          <a:off x="6172200" y="1256526"/>
          <a:ext cx="5324475" cy="256032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27AD22B6-8C68-AFDA-2F77-76285B3C1F88}"/>
              </a:ext>
            </a:extLst>
          </p:cNvPr>
          <p:cNvSpPr txBox="1"/>
          <p:nvPr/>
        </p:nvSpPr>
        <p:spPr>
          <a:xfrm>
            <a:off x="838200" y="4117181"/>
            <a:ext cx="10668000" cy="646331"/>
          </a:xfrm>
          <a:prstGeom prst="rect">
            <a:avLst/>
          </a:prstGeom>
          <a:noFill/>
        </p:spPr>
        <p:txBody>
          <a:bodyPr wrap="square">
            <a:spAutoFit/>
          </a:bodyPr>
          <a:lstStyle/>
          <a:p>
            <a:pPr marL="285750" indent="-285750">
              <a:buClr>
                <a:srgbClr val="FF0000"/>
              </a:buClr>
              <a:buFont typeface="Arial" panose="020B0604020202020204" pitchFamily="34" charset="0"/>
              <a:buChar char="•"/>
            </a:pPr>
            <a:r>
              <a:rPr lang="en-US" dirty="0"/>
              <a:t> The given visualization states that Customers from Germany and USA </a:t>
            </a:r>
            <a:r>
              <a:rPr lang="en-US" dirty="0" err="1"/>
              <a:t>orderd</a:t>
            </a:r>
            <a:r>
              <a:rPr lang="en-US" dirty="0"/>
              <a:t> the most product respectively followed by </a:t>
            </a:r>
            <a:r>
              <a:rPr lang="en-US" dirty="0" err="1"/>
              <a:t>Brazil,Framce</a:t>
            </a:r>
            <a:r>
              <a:rPr lang="en-US" dirty="0"/>
              <a:t> and UK.</a:t>
            </a:r>
          </a:p>
        </p:txBody>
      </p:sp>
    </p:spTree>
    <p:extLst>
      <p:ext uri="{BB962C8B-B14F-4D97-AF65-F5344CB8AC3E}">
        <p14:creationId xmlns:p14="http://schemas.microsoft.com/office/powerpoint/2010/main" val="2973971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8E08895-DD43-5B3F-B584-6EE497A889F3}"/>
              </a:ext>
            </a:extLst>
          </p:cNvPr>
          <p:cNvSpPr txBox="1"/>
          <p:nvPr/>
        </p:nvSpPr>
        <p:spPr>
          <a:xfrm>
            <a:off x="666750" y="595610"/>
            <a:ext cx="11144250" cy="646331"/>
          </a:xfrm>
          <a:prstGeom prst="rect">
            <a:avLst/>
          </a:prstGeom>
          <a:noFill/>
        </p:spPr>
        <p:txBody>
          <a:bodyPr wrap="square">
            <a:spAutoFit/>
          </a:bodyPr>
          <a:lstStyle/>
          <a:p>
            <a:pPr marL="285750" indent="-285750">
              <a:buFont typeface="Arial" panose="020B0604020202020204" pitchFamily="34" charset="0"/>
              <a:buChar char="•"/>
            </a:pPr>
            <a:r>
              <a:rPr lang="en-US" dirty="0"/>
              <a:t>How does employee turnover vary across different departments or job roles? Can we visualize this using bar charts or heatmaps?</a:t>
            </a:r>
          </a:p>
        </p:txBody>
      </p:sp>
      <p:sp>
        <p:nvSpPr>
          <p:cNvPr id="7" name="TextBox 6">
            <a:extLst>
              <a:ext uri="{FF2B5EF4-FFF2-40B4-BE49-F238E27FC236}">
                <a16:creationId xmlns:a16="http://schemas.microsoft.com/office/drawing/2014/main" id="{FBDC77A3-F6AB-7A98-9F9B-1875B9EF541E}"/>
              </a:ext>
            </a:extLst>
          </p:cNvPr>
          <p:cNvSpPr txBox="1"/>
          <p:nvPr/>
        </p:nvSpPr>
        <p:spPr>
          <a:xfrm>
            <a:off x="1009650" y="1770013"/>
            <a:ext cx="6096000" cy="1815882"/>
          </a:xfrm>
          <a:prstGeom prst="rect">
            <a:avLst/>
          </a:prstGeom>
          <a:noFill/>
        </p:spPr>
        <p:txBody>
          <a:bodyPr wrap="square">
            <a:spAutoFit/>
          </a:bodyPr>
          <a:lstStyle/>
          <a:p>
            <a:r>
              <a:rPr lang="en-US" sz="1600" dirty="0"/>
              <a:t>select </a:t>
            </a:r>
            <a:r>
              <a:rPr lang="en-US" sz="1600" dirty="0" err="1"/>
              <a:t>E.Title,round</a:t>
            </a:r>
            <a:r>
              <a:rPr lang="en-US" sz="1600" dirty="0"/>
              <a:t>(sum(</a:t>
            </a:r>
            <a:r>
              <a:rPr lang="en-US" sz="1600" dirty="0" err="1"/>
              <a:t>D.UnitPrice</a:t>
            </a:r>
            <a:r>
              <a:rPr lang="en-US" sz="1600" dirty="0"/>
              <a:t>*</a:t>
            </a:r>
            <a:r>
              <a:rPr lang="en-US" sz="1600" dirty="0" err="1"/>
              <a:t>D.Quantity</a:t>
            </a:r>
            <a:r>
              <a:rPr lang="en-US" sz="1600" dirty="0"/>
              <a:t>),0) as Turnover</a:t>
            </a:r>
          </a:p>
          <a:p>
            <a:r>
              <a:rPr lang="en-US" sz="1600" dirty="0"/>
              <a:t>from employees E inner join orders O </a:t>
            </a:r>
          </a:p>
          <a:p>
            <a:r>
              <a:rPr lang="en-US" sz="1600" dirty="0"/>
              <a:t>on </a:t>
            </a:r>
            <a:r>
              <a:rPr lang="en-US" sz="1600" dirty="0" err="1"/>
              <a:t>E.EmployeeID</a:t>
            </a:r>
            <a:r>
              <a:rPr lang="en-US" sz="1600" dirty="0"/>
              <a:t>=</a:t>
            </a:r>
            <a:r>
              <a:rPr lang="en-US" sz="1600" dirty="0" err="1"/>
              <a:t>O.EmployeeID</a:t>
            </a:r>
            <a:r>
              <a:rPr lang="en-US" sz="1600" dirty="0"/>
              <a:t> inner join  </a:t>
            </a:r>
            <a:r>
              <a:rPr lang="en-US" sz="1600" dirty="0" err="1"/>
              <a:t>order_details</a:t>
            </a:r>
            <a:r>
              <a:rPr lang="en-US" sz="1600" dirty="0"/>
              <a:t> D </a:t>
            </a:r>
          </a:p>
          <a:p>
            <a:r>
              <a:rPr lang="en-US" sz="1600" dirty="0"/>
              <a:t>on </a:t>
            </a:r>
            <a:r>
              <a:rPr lang="en-US" sz="1600" dirty="0" err="1"/>
              <a:t>O.OrderID</a:t>
            </a:r>
            <a:r>
              <a:rPr lang="en-US" sz="1600" dirty="0"/>
              <a:t>=</a:t>
            </a:r>
            <a:r>
              <a:rPr lang="en-US" sz="1600" dirty="0" err="1"/>
              <a:t>D.OrderID</a:t>
            </a:r>
            <a:endParaRPr lang="en-US" sz="1600" dirty="0"/>
          </a:p>
          <a:p>
            <a:r>
              <a:rPr lang="en-US" sz="1600" dirty="0"/>
              <a:t>group by 1 </a:t>
            </a:r>
          </a:p>
          <a:p>
            <a:r>
              <a:rPr lang="en-US" sz="1600" dirty="0"/>
              <a:t>order by 2 desc; </a:t>
            </a:r>
          </a:p>
        </p:txBody>
      </p:sp>
      <p:graphicFrame>
        <p:nvGraphicFramePr>
          <p:cNvPr id="8" name="Chart 7">
            <a:extLst>
              <a:ext uri="{FF2B5EF4-FFF2-40B4-BE49-F238E27FC236}">
                <a16:creationId xmlns:a16="http://schemas.microsoft.com/office/drawing/2014/main" id="{A52DE720-35E1-1BA1-B741-887BD03B428F}"/>
              </a:ext>
            </a:extLst>
          </p:cNvPr>
          <p:cNvGraphicFramePr>
            <a:graphicFrameLocks/>
          </p:cNvGraphicFramePr>
          <p:nvPr>
            <p:extLst>
              <p:ext uri="{D42A27DB-BD31-4B8C-83A1-F6EECF244321}">
                <p14:modId xmlns:p14="http://schemas.microsoft.com/office/powerpoint/2010/main" val="2195083265"/>
              </p:ext>
            </p:extLst>
          </p:nvPr>
        </p:nvGraphicFramePr>
        <p:xfrm>
          <a:off x="6858000" y="1241941"/>
          <a:ext cx="4953000" cy="307288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1992E708-BDE4-7A0A-1BD5-3208F679B714}"/>
              </a:ext>
            </a:extLst>
          </p:cNvPr>
          <p:cNvSpPr txBox="1"/>
          <p:nvPr/>
        </p:nvSpPr>
        <p:spPr>
          <a:xfrm>
            <a:off x="847724" y="4842897"/>
            <a:ext cx="11144249" cy="646331"/>
          </a:xfrm>
          <a:prstGeom prst="rect">
            <a:avLst/>
          </a:prstGeom>
          <a:noFill/>
        </p:spPr>
        <p:txBody>
          <a:bodyPr wrap="square">
            <a:spAutoFit/>
          </a:bodyPr>
          <a:lstStyle/>
          <a:p>
            <a:pPr marL="285750" indent="-285750">
              <a:buClr>
                <a:srgbClr val="FF0000"/>
              </a:buClr>
              <a:buFont typeface="Arial" panose="020B0604020202020204" pitchFamily="34" charset="0"/>
              <a:buChar char="•"/>
            </a:pPr>
            <a:r>
              <a:rPr lang="en-US" dirty="0"/>
              <a:t>The given data shows that the highest turnover (967841)  was recorded under the title of Sales Representative.</a:t>
            </a:r>
          </a:p>
        </p:txBody>
      </p:sp>
    </p:spTree>
    <p:extLst>
      <p:ext uri="{BB962C8B-B14F-4D97-AF65-F5344CB8AC3E}">
        <p14:creationId xmlns:p14="http://schemas.microsoft.com/office/powerpoint/2010/main" val="2529192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3931B2-0E42-1907-9036-85B7C4BA85A5}"/>
              </a:ext>
            </a:extLst>
          </p:cNvPr>
          <p:cNvSpPr txBox="1"/>
          <p:nvPr/>
        </p:nvSpPr>
        <p:spPr>
          <a:xfrm>
            <a:off x="628649" y="386060"/>
            <a:ext cx="11420475" cy="646331"/>
          </a:xfrm>
          <a:prstGeom prst="rect">
            <a:avLst/>
          </a:prstGeom>
          <a:noFill/>
        </p:spPr>
        <p:txBody>
          <a:bodyPr wrap="square">
            <a:spAutoFit/>
          </a:bodyPr>
          <a:lstStyle/>
          <a:p>
            <a:pPr marL="285750" indent="-285750">
              <a:buFont typeface="Arial" panose="020B0604020202020204" pitchFamily="34" charset="0"/>
              <a:buChar char="•"/>
            </a:pPr>
            <a:r>
              <a:rPr lang="en-US" dirty="0"/>
              <a:t>Can we identify any patterns or clusters in employee skill sets or qualifications through visualizations? How can this information be used for talent management?</a:t>
            </a:r>
          </a:p>
        </p:txBody>
      </p:sp>
      <p:sp>
        <p:nvSpPr>
          <p:cNvPr id="7" name="TextBox 6">
            <a:extLst>
              <a:ext uri="{FF2B5EF4-FFF2-40B4-BE49-F238E27FC236}">
                <a16:creationId xmlns:a16="http://schemas.microsoft.com/office/drawing/2014/main" id="{95625980-71BB-F7DB-8172-40B3479DEB6B}"/>
              </a:ext>
            </a:extLst>
          </p:cNvPr>
          <p:cNvSpPr txBox="1"/>
          <p:nvPr/>
        </p:nvSpPr>
        <p:spPr>
          <a:xfrm>
            <a:off x="695325" y="1382316"/>
            <a:ext cx="6096000" cy="2893100"/>
          </a:xfrm>
          <a:prstGeom prst="rect">
            <a:avLst/>
          </a:prstGeom>
          <a:noFill/>
        </p:spPr>
        <p:txBody>
          <a:bodyPr wrap="square">
            <a:spAutoFit/>
          </a:bodyPr>
          <a:lstStyle/>
          <a:p>
            <a:r>
              <a:rPr lang="en-US" sz="1400" dirty="0"/>
              <a:t>select </a:t>
            </a:r>
            <a:r>
              <a:rPr lang="en-US" sz="1400" dirty="0" err="1"/>
              <a:t>E.FirstName,CASE</a:t>
            </a:r>
            <a:r>
              <a:rPr lang="en-US" sz="1400" dirty="0"/>
              <a:t> </a:t>
            </a:r>
          </a:p>
          <a:p>
            <a:r>
              <a:rPr lang="en-US" sz="1400" dirty="0"/>
              <a:t>        WHEN </a:t>
            </a:r>
            <a:r>
              <a:rPr lang="en-US" sz="1400" dirty="0" err="1"/>
              <a:t>E.Notes</a:t>
            </a:r>
            <a:r>
              <a:rPr lang="en-US" sz="1400" dirty="0"/>
              <a:t> LIKE '%Ph.D.%' THEN 'Ph.D.'</a:t>
            </a:r>
          </a:p>
          <a:p>
            <a:r>
              <a:rPr lang="en-US" sz="1400" dirty="0"/>
              <a:t>        WHEN </a:t>
            </a:r>
            <a:r>
              <a:rPr lang="en-US" sz="1400" dirty="0" err="1"/>
              <a:t>E.Notes</a:t>
            </a:r>
            <a:r>
              <a:rPr lang="en-US" sz="1400" dirty="0"/>
              <a:t> LIKE '%MBA%' THEN 'MBA'</a:t>
            </a:r>
          </a:p>
          <a:p>
            <a:r>
              <a:rPr lang="en-US" sz="1400" dirty="0"/>
              <a:t>        WHEN </a:t>
            </a:r>
            <a:r>
              <a:rPr lang="en-US" sz="1400" dirty="0" err="1"/>
              <a:t>E.Notes</a:t>
            </a:r>
            <a:r>
              <a:rPr lang="en-US" sz="1400" dirty="0"/>
              <a:t> LIKE '%MA%' THEN 'MA'</a:t>
            </a:r>
          </a:p>
          <a:p>
            <a:r>
              <a:rPr lang="en-US" sz="1400" dirty="0"/>
              <a:t>        WHEN </a:t>
            </a:r>
            <a:r>
              <a:rPr lang="en-US" sz="1400" dirty="0" err="1"/>
              <a:t>E.Notes</a:t>
            </a:r>
            <a:r>
              <a:rPr lang="en-US" sz="1400" dirty="0"/>
              <a:t> LIKE '%BA%' THEN 'BA'</a:t>
            </a:r>
          </a:p>
          <a:p>
            <a:r>
              <a:rPr lang="en-US" sz="1400" dirty="0"/>
              <a:t>        WHEN </a:t>
            </a:r>
            <a:r>
              <a:rPr lang="en-US" sz="1400" dirty="0" err="1"/>
              <a:t>E.Notes</a:t>
            </a:r>
            <a:r>
              <a:rPr lang="en-US" sz="1400" dirty="0"/>
              <a:t> LIKE '%BS%' THEN 'BS'</a:t>
            </a:r>
          </a:p>
          <a:p>
            <a:r>
              <a:rPr lang="en-US" sz="1400" dirty="0"/>
              <a:t>        WHEN Notes LIKE '%BSC%' THEN 'BSC'</a:t>
            </a:r>
          </a:p>
          <a:p>
            <a:r>
              <a:rPr lang="en-US" sz="1400" dirty="0"/>
              <a:t>        ELSE 'Unknown'</a:t>
            </a:r>
          </a:p>
          <a:p>
            <a:r>
              <a:rPr lang="en-US" sz="1400" dirty="0"/>
              <a:t>    END AS </a:t>
            </a:r>
            <a:r>
              <a:rPr lang="en-US" sz="1400" dirty="0" err="1"/>
              <a:t>Degree,count</a:t>
            </a:r>
            <a:r>
              <a:rPr lang="en-US" sz="1400" dirty="0"/>
              <a:t>(</a:t>
            </a:r>
            <a:r>
              <a:rPr lang="en-US" sz="1400" dirty="0" err="1"/>
              <a:t>O.OrderID</a:t>
            </a:r>
            <a:r>
              <a:rPr lang="en-US" sz="1400" dirty="0"/>
              <a:t>) as </a:t>
            </a:r>
            <a:r>
              <a:rPr lang="en-US" sz="1400" dirty="0" err="1"/>
              <a:t>total_orders</a:t>
            </a:r>
            <a:endParaRPr lang="en-US" sz="1400" dirty="0"/>
          </a:p>
          <a:p>
            <a:r>
              <a:rPr lang="en-US" sz="1400" dirty="0"/>
              <a:t>from employees E inner join orders O </a:t>
            </a:r>
          </a:p>
          <a:p>
            <a:r>
              <a:rPr lang="en-US" sz="1400" dirty="0"/>
              <a:t>ON </a:t>
            </a:r>
            <a:r>
              <a:rPr lang="en-US" sz="1400" dirty="0" err="1"/>
              <a:t>E.EmployeeID</a:t>
            </a:r>
            <a:r>
              <a:rPr lang="en-US" sz="1400" dirty="0"/>
              <a:t> = </a:t>
            </a:r>
            <a:r>
              <a:rPr lang="en-US" sz="1400" dirty="0" err="1"/>
              <a:t>O.EmployeeID</a:t>
            </a:r>
            <a:endParaRPr lang="en-US" sz="1400" dirty="0"/>
          </a:p>
          <a:p>
            <a:r>
              <a:rPr lang="en-US" sz="1400" dirty="0"/>
              <a:t>group by E.FirstName,2</a:t>
            </a:r>
          </a:p>
          <a:p>
            <a:r>
              <a:rPr lang="en-US" sz="1400" dirty="0"/>
              <a:t>order by 3 desc;</a:t>
            </a:r>
          </a:p>
        </p:txBody>
      </p:sp>
      <p:graphicFrame>
        <p:nvGraphicFramePr>
          <p:cNvPr id="8" name="Chart 7">
            <a:extLst>
              <a:ext uri="{FF2B5EF4-FFF2-40B4-BE49-F238E27FC236}">
                <a16:creationId xmlns:a16="http://schemas.microsoft.com/office/drawing/2014/main" id="{D748CBD1-756F-6151-2EF4-59AE2F62810E}"/>
              </a:ext>
            </a:extLst>
          </p:cNvPr>
          <p:cNvGraphicFramePr>
            <a:graphicFrameLocks/>
          </p:cNvGraphicFramePr>
          <p:nvPr>
            <p:extLst>
              <p:ext uri="{D42A27DB-BD31-4B8C-83A1-F6EECF244321}">
                <p14:modId xmlns:p14="http://schemas.microsoft.com/office/powerpoint/2010/main" val="423742458"/>
              </p:ext>
            </p:extLst>
          </p:nvPr>
        </p:nvGraphicFramePr>
        <p:xfrm>
          <a:off x="5534025" y="1382316"/>
          <a:ext cx="61722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88311E7E-1AE8-43DD-1DB8-105CEC43C568}"/>
              </a:ext>
            </a:extLst>
          </p:cNvPr>
          <p:cNvSpPr txBox="1"/>
          <p:nvPr/>
        </p:nvSpPr>
        <p:spPr>
          <a:xfrm>
            <a:off x="628648" y="4748510"/>
            <a:ext cx="11420475" cy="646331"/>
          </a:xfrm>
          <a:prstGeom prst="rect">
            <a:avLst/>
          </a:prstGeom>
          <a:noFill/>
        </p:spPr>
        <p:txBody>
          <a:bodyPr wrap="square">
            <a:spAutoFit/>
          </a:bodyPr>
          <a:lstStyle/>
          <a:p>
            <a:pPr marL="285750" indent="-285750">
              <a:buClr>
                <a:srgbClr val="FF0000"/>
              </a:buClr>
              <a:buFont typeface="Arial" panose="020B0604020202020204" pitchFamily="34" charset="0"/>
              <a:buChar char="•"/>
            </a:pPr>
            <a:r>
              <a:rPr lang="en-US" dirty="0"/>
              <a:t>The given Observations states that the Employees holding MA degree is  responsible for highest number of order count followed by Employee with BA degree.</a:t>
            </a:r>
          </a:p>
        </p:txBody>
      </p:sp>
    </p:spTree>
    <p:extLst>
      <p:ext uri="{BB962C8B-B14F-4D97-AF65-F5344CB8AC3E}">
        <p14:creationId xmlns:p14="http://schemas.microsoft.com/office/powerpoint/2010/main" val="10511282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CA02034-31AF-8399-FA73-A089813B27F0}"/>
              </a:ext>
            </a:extLst>
          </p:cNvPr>
          <p:cNvSpPr txBox="1"/>
          <p:nvPr/>
        </p:nvSpPr>
        <p:spPr>
          <a:xfrm>
            <a:off x="447674" y="462260"/>
            <a:ext cx="11610975" cy="646331"/>
          </a:xfrm>
          <a:prstGeom prst="rect">
            <a:avLst/>
          </a:prstGeom>
          <a:noFill/>
        </p:spPr>
        <p:txBody>
          <a:bodyPr wrap="square">
            <a:spAutoFit/>
          </a:bodyPr>
          <a:lstStyle/>
          <a:p>
            <a:pPr marL="285750" indent="-285750">
              <a:buFont typeface="Arial" panose="020B0604020202020204" pitchFamily="34" charset="0"/>
              <a:buChar char="•"/>
            </a:pPr>
            <a:r>
              <a:rPr lang="en-US" dirty="0"/>
              <a:t>How does product demand fluctuate over different seasons or months? Can we visualize this through line charts or area charts?</a:t>
            </a:r>
          </a:p>
        </p:txBody>
      </p:sp>
      <p:sp>
        <p:nvSpPr>
          <p:cNvPr id="7" name="TextBox 6">
            <a:extLst>
              <a:ext uri="{FF2B5EF4-FFF2-40B4-BE49-F238E27FC236}">
                <a16:creationId xmlns:a16="http://schemas.microsoft.com/office/drawing/2014/main" id="{A6D08378-8933-4E3E-AA52-EED126D7D443}"/>
              </a:ext>
            </a:extLst>
          </p:cNvPr>
          <p:cNvSpPr txBox="1"/>
          <p:nvPr/>
        </p:nvSpPr>
        <p:spPr>
          <a:xfrm>
            <a:off x="733425" y="1698963"/>
            <a:ext cx="6096000" cy="1815882"/>
          </a:xfrm>
          <a:prstGeom prst="rect">
            <a:avLst/>
          </a:prstGeom>
          <a:noFill/>
        </p:spPr>
        <p:txBody>
          <a:bodyPr wrap="square">
            <a:spAutoFit/>
          </a:bodyPr>
          <a:lstStyle/>
          <a:p>
            <a:r>
              <a:rPr lang="en-US" sz="1600" dirty="0"/>
              <a:t>select  MONTHNAME(</a:t>
            </a:r>
            <a:r>
              <a:rPr lang="en-US" sz="1600" dirty="0" err="1"/>
              <a:t>O.OrderDate</a:t>
            </a:r>
            <a:r>
              <a:rPr lang="en-US" sz="1600" dirty="0"/>
              <a:t>) as </a:t>
            </a:r>
            <a:r>
              <a:rPr lang="en-US" sz="1600" dirty="0" err="1"/>
              <a:t>Months,Sum</a:t>
            </a:r>
            <a:r>
              <a:rPr lang="en-US" sz="1600" dirty="0"/>
              <a:t>(</a:t>
            </a:r>
            <a:r>
              <a:rPr lang="en-US" sz="1600" dirty="0" err="1"/>
              <a:t>P.UnitsOnOrder</a:t>
            </a:r>
            <a:r>
              <a:rPr lang="en-US" sz="1600" dirty="0"/>
              <a:t>) as </a:t>
            </a:r>
            <a:r>
              <a:rPr lang="en-US" sz="1600" dirty="0" err="1"/>
              <a:t>OrderedUnits</a:t>
            </a:r>
            <a:endParaRPr lang="en-US" sz="1600" dirty="0"/>
          </a:p>
          <a:p>
            <a:r>
              <a:rPr lang="en-US" sz="1600" dirty="0"/>
              <a:t>from orders O inner join </a:t>
            </a:r>
            <a:r>
              <a:rPr lang="en-US" sz="1600" dirty="0" err="1"/>
              <a:t>order_details</a:t>
            </a:r>
            <a:r>
              <a:rPr lang="en-US" sz="1600" dirty="0"/>
              <a:t> D </a:t>
            </a:r>
          </a:p>
          <a:p>
            <a:r>
              <a:rPr lang="en-US" sz="1600" dirty="0"/>
              <a:t>ON </a:t>
            </a:r>
            <a:r>
              <a:rPr lang="en-US" sz="1600" dirty="0" err="1"/>
              <a:t>O.OrderID</a:t>
            </a:r>
            <a:r>
              <a:rPr lang="en-US" sz="1600" dirty="0"/>
              <a:t>=</a:t>
            </a:r>
            <a:r>
              <a:rPr lang="en-US" sz="1600" dirty="0" err="1"/>
              <a:t>D.OrderID</a:t>
            </a:r>
            <a:r>
              <a:rPr lang="en-US" sz="1600" dirty="0"/>
              <a:t> inner join products P </a:t>
            </a:r>
          </a:p>
          <a:p>
            <a:r>
              <a:rPr lang="en-US" sz="1600" dirty="0"/>
              <a:t>on </a:t>
            </a:r>
            <a:r>
              <a:rPr lang="en-US" sz="1600" dirty="0" err="1"/>
              <a:t>D.ProductID</a:t>
            </a:r>
            <a:r>
              <a:rPr lang="en-US" sz="1600" dirty="0"/>
              <a:t>=</a:t>
            </a:r>
            <a:r>
              <a:rPr lang="en-US" sz="1600" dirty="0" err="1"/>
              <a:t>P.ProductID</a:t>
            </a:r>
            <a:endParaRPr lang="en-US" sz="1600" dirty="0"/>
          </a:p>
          <a:p>
            <a:r>
              <a:rPr lang="en-US" sz="1600" dirty="0"/>
              <a:t>group by 1</a:t>
            </a:r>
          </a:p>
          <a:p>
            <a:r>
              <a:rPr lang="en-US" sz="1600" dirty="0"/>
              <a:t>order by 2 desc;</a:t>
            </a:r>
          </a:p>
        </p:txBody>
      </p:sp>
      <p:graphicFrame>
        <p:nvGraphicFramePr>
          <p:cNvPr id="8" name="Chart 7">
            <a:extLst>
              <a:ext uri="{FF2B5EF4-FFF2-40B4-BE49-F238E27FC236}">
                <a16:creationId xmlns:a16="http://schemas.microsoft.com/office/drawing/2014/main" id="{64EB899D-340A-0C09-4B6E-67D162EE89D9}"/>
              </a:ext>
            </a:extLst>
          </p:cNvPr>
          <p:cNvGraphicFramePr>
            <a:graphicFrameLocks/>
          </p:cNvGraphicFramePr>
          <p:nvPr>
            <p:extLst>
              <p:ext uri="{D42A27DB-BD31-4B8C-83A1-F6EECF244321}">
                <p14:modId xmlns:p14="http://schemas.microsoft.com/office/powerpoint/2010/main" val="2670848366"/>
              </p:ext>
            </p:extLst>
          </p:nvPr>
        </p:nvGraphicFramePr>
        <p:xfrm>
          <a:off x="5972175" y="1333499"/>
          <a:ext cx="5486400" cy="2905125"/>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4ECD694E-825C-9896-F86B-F5DC674C9747}"/>
              </a:ext>
            </a:extLst>
          </p:cNvPr>
          <p:cNvSpPr txBox="1"/>
          <p:nvPr/>
        </p:nvSpPr>
        <p:spPr>
          <a:xfrm>
            <a:off x="733425" y="4463532"/>
            <a:ext cx="10972800" cy="923330"/>
          </a:xfrm>
          <a:prstGeom prst="rect">
            <a:avLst/>
          </a:prstGeom>
          <a:noFill/>
        </p:spPr>
        <p:txBody>
          <a:bodyPr wrap="square">
            <a:spAutoFit/>
          </a:bodyPr>
          <a:lstStyle/>
          <a:p>
            <a:pPr marL="285750" indent="-285750">
              <a:buClr>
                <a:srgbClr val="FF0000"/>
              </a:buClr>
              <a:buFont typeface="Arial" panose="020B0604020202020204" pitchFamily="34" charset="0"/>
              <a:buChar char="•"/>
            </a:pPr>
            <a:r>
              <a:rPr lang="en-US" dirty="0"/>
              <a:t>The Given Chart shows that after April the number of order begins to drop and becomes lowest somewhere around July then again from August it starts to climb slowly and gains the highest around the month of February.</a:t>
            </a:r>
          </a:p>
        </p:txBody>
      </p:sp>
    </p:spTree>
    <p:extLst>
      <p:ext uri="{BB962C8B-B14F-4D97-AF65-F5344CB8AC3E}">
        <p14:creationId xmlns:p14="http://schemas.microsoft.com/office/powerpoint/2010/main" val="3929898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E8860C-79F5-75F2-E07B-3F7BB038EC23}"/>
              </a:ext>
            </a:extLst>
          </p:cNvPr>
          <p:cNvSpPr txBox="1"/>
          <p:nvPr/>
        </p:nvSpPr>
        <p:spPr>
          <a:xfrm>
            <a:off x="666749" y="443210"/>
            <a:ext cx="11191875" cy="646331"/>
          </a:xfrm>
          <a:prstGeom prst="rect">
            <a:avLst/>
          </a:prstGeom>
          <a:noFill/>
        </p:spPr>
        <p:txBody>
          <a:bodyPr wrap="square">
            <a:spAutoFit/>
          </a:bodyPr>
          <a:lstStyle/>
          <a:p>
            <a:pPr marL="285750" indent="-285750">
              <a:buFont typeface="Arial" panose="020B0604020202020204" pitchFamily="34" charset="0"/>
              <a:buChar char="•"/>
            </a:pPr>
            <a:r>
              <a:rPr lang="en-US" dirty="0"/>
              <a:t>Can we identify any outliers or anomalies in product performance or sales using visualizations? How can this information be used for product optimization?</a:t>
            </a:r>
          </a:p>
        </p:txBody>
      </p:sp>
      <p:sp>
        <p:nvSpPr>
          <p:cNvPr id="7" name="TextBox 6">
            <a:extLst>
              <a:ext uri="{FF2B5EF4-FFF2-40B4-BE49-F238E27FC236}">
                <a16:creationId xmlns:a16="http://schemas.microsoft.com/office/drawing/2014/main" id="{689CD0FF-2D06-C6B6-2ACE-179AE9A9ED02}"/>
              </a:ext>
            </a:extLst>
          </p:cNvPr>
          <p:cNvSpPr txBox="1"/>
          <p:nvPr/>
        </p:nvSpPr>
        <p:spPr>
          <a:xfrm>
            <a:off x="885825" y="1589812"/>
            <a:ext cx="6096000" cy="1569660"/>
          </a:xfrm>
          <a:prstGeom prst="rect">
            <a:avLst/>
          </a:prstGeom>
          <a:noFill/>
        </p:spPr>
        <p:txBody>
          <a:bodyPr wrap="square">
            <a:spAutoFit/>
          </a:bodyPr>
          <a:lstStyle/>
          <a:p>
            <a:r>
              <a:rPr lang="en-US" sz="1600" dirty="0"/>
              <a:t>select </a:t>
            </a:r>
            <a:r>
              <a:rPr lang="en-US" sz="1600" dirty="0" err="1"/>
              <a:t>P.ProductName,Count</a:t>
            </a:r>
            <a:r>
              <a:rPr lang="en-US" sz="1600" dirty="0"/>
              <a:t>(Distinct </a:t>
            </a:r>
            <a:r>
              <a:rPr lang="en-US" sz="1600" dirty="0" err="1"/>
              <a:t>D.OrderID</a:t>
            </a:r>
            <a:r>
              <a:rPr lang="en-US" sz="1600" dirty="0"/>
              <a:t>) as </a:t>
            </a:r>
            <a:r>
              <a:rPr lang="en-US" sz="1600" dirty="0" err="1"/>
              <a:t>Total_Count,Round</a:t>
            </a:r>
            <a:r>
              <a:rPr lang="en-US" sz="1600" dirty="0"/>
              <a:t>(sum(</a:t>
            </a:r>
            <a:r>
              <a:rPr lang="en-US" sz="1600" dirty="0" err="1"/>
              <a:t>D.UnitPrice</a:t>
            </a:r>
            <a:r>
              <a:rPr lang="en-US" sz="1600" dirty="0"/>
              <a:t>*</a:t>
            </a:r>
            <a:r>
              <a:rPr lang="en-US" sz="1600" dirty="0" err="1"/>
              <a:t>D.Quantity</a:t>
            </a:r>
            <a:r>
              <a:rPr lang="en-US" sz="1600" dirty="0"/>
              <a:t>*(1-D.Discount)),0) as </a:t>
            </a:r>
            <a:r>
              <a:rPr lang="en-US" sz="1600" dirty="0" err="1"/>
              <a:t>Total_Sales_Amount</a:t>
            </a:r>
            <a:endParaRPr lang="en-US" sz="1600" dirty="0"/>
          </a:p>
          <a:p>
            <a:r>
              <a:rPr lang="en-US" sz="1600" dirty="0"/>
              <a:t>from products P inner join </a:t>
            </a:r>
            <a:r>
              <a:rPr lang="en-US" sz="1600" dirty="0" err="1"/>
              <a:t>order_details</a:t>
            </a:r>
            <a:r>
              <a:rPr lang="en-US" sz="1600" dirty="0"/>
              <a:t> D </a:t>
            </a:r>
          </a:p>
          <a:p>
            <a:r>
              <a:rPr lang="en-US" sz="1600" dirty="0"/>
              <a:t>on </a:t>
            </a:r>
            <a:r>
              <a:rPr lang="en-US" sz="1600" dirty="0" err="1"/>
              <a:t>P.ProductID</a:t>
            </a:r>
            <a:r>
              <a:rPr lang="en-US" sz="1600" dirty="0"/>
              <a:t>=</a:t>
            </a:r>
            <a:r>
              <a:rPr lang="en-US" sz="1600" dirty="0" err="1"/>
              <a:t>D.ProductID</a:t>
            </a:r>
            <a:endParaRPr lang="en-US" sz="1600" dirty="0"/>
          </a:p>
          <a:p>
            <a:r>
              <a:rPr lang="en-US" sz="1600" dirty="0"/>
              <a:t>group by 1;</a:t>
            </a:r>
          </a:p>
        </p:txBody>
      </p:sp>
      <mc:AlternateContent xmlns:mc="http://schemas.openxmlformats.org/markup-compatibility/2006" xmlns:cx1="http://schemas.microsoft.com/office/drawing/2015/9/8/chartex">
        <mc:Choice Requires="cx1">
          <p:graphicFrame>
            <p:nvGraphicFramePr>
              <p:cNvPr id="8" name="Chart 7">
                <a:extLst>
                  <a:ext uri="{FF2B5EF4-FFF2-40B4-BE49-F238E27FC236}">
                    <a16:creationId xmlns:a16="http://schemas.microsoft.com/office/drawing/2014/main" id="{BD3C9046-BFA5-4491-AFC9-CC15E421F534}"/>
                  </a:ext>
                </a:extLst>
              </p:cNvPr>
              <p:cNvGraphicFramePr/>
              <p:nvPr>
                <p:extLst>
                  <p:ext uri="{D42A27DB-BD31-4B8C-83A1-F6EECF244321}">
                    <p14:modId xmlns:p14="http://schemas.microsoft.com/office/powerpoint/2010/main" val="1573924379"/>
                  </p:ext>
                </p:extLst>
              </p:nvPr>
            </p:nvGraphicFramePr>
            <p:xfrm>
              <a:off x="6734174" y="1089540"/>
              <a:ext cx="5124449" cy="300620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8" name="Chart 7">
                <a:extLst>
                  <a:ext uri="{FF2B5EF4-FFF2-40B4-BE49-F238E27FC236}">
                    <a16:creationId xmlns:a16="http://schemas.microsoft.com/office/drawing/2014/main" id="{BD3C9046-BFA5-4491-AFC9-CC15E421F534}"/>
                  </a:ext>
                </a:extLst>
              </p:cNvPr>
              <p:cNvPicPr>
                <a:picLocks noGrp="1" noRot="1" noChangeAspect="1" noMove="1" noResize="1" noEditPoints="1" noAdjustHandles="1" noChangeArrowheads="1" noChangeShapeType="1"/>
              </p:cNvPicPr>
              <p:nvPr/>
            </p:nvPicPr>
            <p:blipFill>
              <a:blip r:embed="rId3"/>
              <a:stretch>
                <a:fillRect/>
              </a:stretch>
            </p:blipFill>
            <p:spPr>
              <a:xfrm>
                <a:off x="6734174" y="1089540"/>
                <a:ext cx="5124449" cy="3006209"/>
              </a:xfrm>
              <a:prstGeom prst="rect">
                <a:avLst/>
              </a:prstGeom>
            </p:spPr>
          </p:pic>
        </mc:Fallback>
      </mc:AlternateContent>
      <p:sp>
        <p:nvSpPr>
          <p:cNvPr id="10" name="TextBox 9">
            <a:extLst>
              <a:ext uri="{FF2B5EF4-FFF2-40B4-BE49-F238E27FC236}">
                <a16:creationId xmlns:a16="http://schemas.microsoft.com/office/drawing/2014/main" id="{79096D6B-70D4-FF62-0001-AB24D7A78B9D}"/>
              </a:ext>
            </a:extLst>
          </p:cNvPr>
          <p:cNvSpPr txBox="1"/>
          <p:nvPr/>
        </p:nvSpPr>
        <p:spPr>
          <a:xfrm>
            <a:off x="885824" y="4423886"/>
            <a:ext cx="11096625" cy="923330"/>
          </a:xfrm>
          <a:prstGeom prst="rect">
            <a:avLst/>
          </a:prstGeom>
          <a:noFill/>
        </p:spPr>
        <p:txBody>
          <a:bodyPr wrap="square">
            <a:spAutoFit/>
          </a:bodyPr>
          <a:lstStyle/>
          <a:p>
            <a:pPr marL="285750" indent="-285750">
              <a:buClr>
                <a:srgbClr val="FF0000"/>
              </a:buClr>
              <a:buFont typeface="Arial" panose="020B0604020202020204" pitchFamily="34" charset="0"/>
              <a:buChar char="•"/>
            </a:pPr>
            <a:r>
              <a:rPr lang="en-US" dirty="0"/>
              <a:t>The Given information shows that  Sale Value of 41820,46825,71156,80369 141347 is a outlier .Successful products can be optimized through better marketing, improving distribution, and offering more options to customers.</a:t>
            </a:r>
          </a:p>
        </p:txBody>
      </p:sp>
    </p:spTree>
    <p:extLst>
      <p:ext uri="{BB962C8B-B14F-4D97-AF65-F5344CB8AC3E}">
        <p14:creationId xmlns:p14="http://schemas.microsoft.com/office/powerpoint/2010/main" val="41084456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394F3A-0119-395A-8DAB-91FD4800EE96}"/>
              </a:ext>
            </a:extLst>
          </p:cNvPr>
          <p:cNvSpPr txBox="1"/>
          <p:nvPr/>
        </p:nvSpPr>
        <p:spPr>
          <a:xfrm>
            <a:off x="200025" y="371386"/>
            <a:ext cx="11772899" cy="923330"/>
          </a:xfrm>
          <a:prstGeom prst="rect">
            <a:avLst/>
          </a:prstGeom>
          <a:noFill/>
        </p:spPr>
        <p:txBody>
          <a:bodyPr wrap="square">
            <a:spAutoFit/>
          </a:bodyPr>
          <a:lstStyle/>
          <a:p>
            <a:pPr marL="285750" indent="-285750">
              <a:buFont typeface="Arial" panose="020B0604020202020204" pitchFamily="34" charset="0"/>
              <a:buChar char="•"/>
            </a:pPr>
            <a:r>
              <a:rPr lang="en-US" dirty="0"/>
              <a:t>Are there any correlations between supplier attributes (e.g., location, size, industry) and performance metrics (e.g., on-time delivery, product quality)? Can we explore this visually through scatter plots or heatmaps?</a:t>
            </a:r>
          </a:p>
        </p:txBody>
      </p:sp>
      <p:sp>
        <p:nvSpPr>
          <p:cNvPr id="7" name="TextBox 6">
            <a:extLst>
              <a:ext uri="{FF2B5EF4-FFF2-40B4-BE49-F238E27FC236}">
                <a16:creationId xmlns:a16="http://schemas.microsoft.com/office/drawing/2014/main" id="{3E7F0FAD-D70B-2597-4593-BDAA69E803B9}"/>
              </a:ext>
            </a:extLst>
          </p:cNvPr>
          <p:cNvSpPr txBox="1"/>
          <p:nvPr/>
        </p:nvSpPr>
        <p:spPr>
          <a:xfrm>
            <a:off x="619125" y="1712863"/>
            <a:ext cx="6096000" cy="1569660"/>
          </a:xfrm>
          <a:prstGeom prst="rect">
            <a:avLst/>
          </a:prstGeom>
          <a:noFill/>
        </p:spPr>
        <p:txBody>
          <a:bodyPr wrap="square">
            <a:spAutoFit/>
          </a:bodyPr>
          <a:lstStyle/>
          <a:p>
            <a:r>
              <a:rPr lang="en-US" sz="1600" dirty="0"/>
              <a:t>select </a:t>
            </a:r>
            <a:r>
              <a:rPr lang="en-US" sz="1600" dirty="0" err="1"/>
              <a:t>S.Country,Sum</a:t>
            </a:r>
            <a:r>
              <a:rPr lang="en-US" sz="1600" dirty="0"/>
              <a:t>( </a:t>
            </a:r>
            <a:r>
              <a:rPr lang="en-US" sz="1600" dirty="0" err="1"/>
              <a:t>P.ReorderLevel</a:t>
            </a:r>
            <a:r>
              <a:rPr lang="en-US" sz="1600" dirty="0"/>
              <a:t>) as </a:t>
            </a:r>
            <a:r>
              <a:rPr lang="en-US" sz="1600" dirty="0" err="1"/>
              <a:t>Total_Order_Products</a:t>
            </a:r>
            <a:endParaRPr lang="en-US" sz="1600" dirty="0"/>
          </a:p>
          <a:p>
            <a:r>
              <a:rPr lang="en-US" sz="1600" dirty="0"/>
              <a:t>from suppliers S inner join products P </a:t>
            </a:r>
          </a:p>
          <a:p>
            <a:r>
              <a:rPr lang="en-US" sz="1600" dirty="0"/>
              <a:t>ON </a:t>
            </a:r>
            <a:r>
              <a:rPr lang="en-US" sz="1600" dirty="0" err="1"/>
              <a:t>S.SupplierID</a:t>
            </a:r>
            <a:r>
              <a:rPr lang="en-US" sz="1600" dirty="0"/>
              <a:t>=</a:t>
            </a:r>
            <a:r>
              <a:rPr lang="en-US" sz="1600" dirty="0" err="1"/>
              <a:t>P.SupplierID</a:t>
            </a:r>
            <a:r>
              <a:rPr lang="en-US" sz="1600" dirty="0"/>
              <a:t> inner join </a:t>
            </a:r>
            <a:r>
              <a:rPr lang="en-US" sz="1600" dirty="0" err="1"/>
              <a:t>order_details</a:t>
            </a:r>
            <a:r>
              <a:rPr lang="en-US" sz="1600" dirty="0"/>
              <a:t> D </a:t>
            </a:r>
          </a:p>
          <a:p>
            <a:r>
              <a:rPr lang="en-US" sz="1600" dirty="0"/>
              <a:t>on </a:t>
            </a:r>
            <a:r>
              <a:rPr lang="en-US" sz="1600" dirty="0" err="1"/>
              <a:t>P.ProductID</a:t>
            </a:r>
            <a:r>
              <a:rPr lang="en-US" sz="1600" dirty="0"/>
              <a:t>=</a:t>
            </a:r>
            <a:r>
              <a:rPr lang="en-US" sz="1600" dirty="0" err="1"/>
              <a:t>D.ProductID</a:t>
            </a:r>
            <a:r>
              <a:rPr lang="en-US" sz="1600" dirty="0"/>
              <a:t> inner join orders O </a:t>
            </a:r>
          </a:p>
          <a:p>
            <a:r>
              <a:rPr lang="en-US" sz="1600" dirty="0"/>
              <a:t>on </a:t>
            </a:r>
            <a:r>
              <a:rPr lang="en-US" sz="1600" dirty="0" err="1"/>
              <a:t>O.OrderID</a:t>
            </a:r>
            <a:r>
              <a:rPr lang="en-US" sz="1600" dirty="0"/>
              <a:t>=</a:t>
            </a:r>
            <a:r>
              <a:rPr lang="en-US" sz="1600" dirty="0" err="1"/>
              <a:t>D.OrderID</a:t>
            </a:r>
            <a:endParaRPr lang="en-US" sz="1600" dirty="0"/>
          </a:p>
          <a:p>
            <a:r>
              <a:rPr lang="en-US" sz="1600" dirty="0"/>
              <a:t>group by 1;</a:t>
            </a:r>
          </a:p>
        </p:txBody>
      </p:sp>
      <p:graphicFrame>
        <p:nvGraphicFramePr>
          <p:cNvPr id="8" name="Chart 7">
            <a:extLst>
              <a:ext uri="{FF2B5EF4-FFF2-40B4-BE49-F238E27FC236}">
                <a16:creationId xmlns:a16="http://schemas.microsoft.com/office/drawing/2014/main" id="{19E3B29E-AB85-FAFF-3422-5C9EE4F1D463}"/>
              </a:ext>
            </a:extLst>
          </p:cNvPr>
          <p:cNvGraphicFramePr>
            <a:graphicFrameLocks/>
          </p:cNvGraphicFramePr>
          <p:nvPr>
            <p:extLst>
              <p:ext uri="{D42A27DB-BD31-4B8C-83A1-F6EECF244321}">
                <p14:modId xmlns:p14="http://schemas.microsoft.com/office/powerpoint/2010/main" val="607077997"/>
              </p:ext>
            </p:extLst>
          </p:nvPr>
        </p:nvGraphicFramePr>
        <p:xfrm>
          <a:off x="6848475" y="1294716"/>
          <a:ext cx="5010150" cy="268224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1B06636C-1208-9679-597D-F218CD855C5B}"/>
              </a:ext>
            </a:extLst>
          </p:cNvPr>
          <p:cNvSpPr txBox="1"/>
          <p:nvPr/>
        </p:nvSpPr>
        <p:spPr>
          <a:xfrm>
            <a:off x="619124" y="4381411"/>
            <a:ext cx="11353799" cy="923330"/>
          </a:xfrm>
          <a:prstGeom prst="rect">
            <a:avLst/>
          </a:prstGeom>
          <a:noFill/>
        </p:spPr>
        <p:txBody>
          <a:bodyPr wrap="square">
            <a:spAutoFit/>
          </a:bodyPr>
          <a:lstStyle/>
          <a:p>
            <a:pPr marL="285750" indent="-285750">
              <a:buClr>
                <a:srgbClr val="FF0000"/>
              </a:buClr>
              <a:buFont typeface="Arial" panose="020B0604020202020204" pitchFamily="34" charset="0"/>
              <a:buChar char="•"/>
            </a:pPr>
            <a:r>
              <a:rPr lang="en-US" dirty="0"/>
              <a:t>The Chart and data shows that Suppliers from the Country of </a:t>
            </a:r>
            <a:r>
              <a:rPr lang="en-US" dirty="0" err="1"/>
              <a:t>Germany,USA,Italy</a:t>
            </a:r>
            <a:r>
              <a:rPr lang="en-US" dirty="0"/>
              <a:t> ,Australia and UK are the top 5 suppliers in number of reorder products while Brazil is the only country with 0 reorder products.</a:t>
            </a:r>
          </a:p>
        </p:txBody>
      </p:sp>
    </p:spTree>
    <p:extLst>
      <p:ext uri="{BB962C8B-B14F-4D97-AF65-F5344CB8AC3E}">
        <p14:creationId xmlns:p14="http://schemas.microsoft.com/office/powerpoint/2010/main" val="948328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CC6B489-FAB5-197C-4E1B-99C6776261D7}"/>
              </a:ext>
            </a:extLst>
          </p:cNvPr>
          <p:cNvSpPr txBox="1"/>
          <p:nvPr/>
        </p:nvSpPr>
        <p:spPr>
          <a:xfrm>
            <a:off x="5667375" y="1288440"/>
            <a:ext cx="6096000" cy="3970318"/>
          </a:xfrm>
          <a:prstGeom prst="rect">
            <a:avLst/>
          </a:prstGeom>
          <a:noFill/>
        </p:spPr>
        <p:txBody>
          <a:bodyPr wrap="square">
            <a:spAutoFit/>
          </a:bodyPr>
          <a:lstStyle/>
          <a:p>
            <a:pPr>
              <a:buNone/>
            </a:pPr>
            <a:r>
              <a:rPr lang="en-US" b="1" dirty="0"/>
              <a:t>Objective :</a:t>
            </a:r>
            <a:br>
              <a:rPr lang="en-US" dirty="0"/>
            </a:br>
            <a:r>
              <a:rPr lang="en-US" dirty="0"/>
              <a:t>The goal is to provide a comprehensive, user-friendly dashboard that delivers insightful analytics on:</a:t>
            </a:r>
          </a:p>
          <a:p>
            <a:pPr lvl="1">
              <a:buFont typeface="Arial" panose="020B0604020202020204" pitchFamily="34" charset="0"/>
              <a:buChar char="•"/>
            </a:pPr>
            <a:r>
              <a:rPr lang="en-US" dirty="0"/>
              <a:t>Sales trends and patterns.</a:t>
            </a:r>
          </a:p>
          <a:p>
            <a:pPr lvl="1">
              <a:buFont typeface="Arial" panose="020B0604020202020204" pitchFamily="34" charset="0"/>
              <a:buChar char="•"/>
            </a:pPr>
            <a:r>
              <a:rPr lang="en-US" dirty="0"/>
              <a:t>Customer segmentation.</a:t>
            </a:r>
          </a:p>
          <a:p>
            <a:pPr lvl="1">
              <a:buFont typeface="Arial" panose="020B0604020202020204" pitchFamily="34" charset="0"/>
              <a:buChar char="•"/>
            </a:pPr>
            <a:r>
              <a:rPr lang="en-US" dirty="0"/>
              <a:t>Inventory management.</a:t>
            </a:r>
          </a:p>
          <a:p>
            <a:pPr lvl="1">
              <a:buFont typeface="Arial" panose="020B0604020202020204" pitchFamily="34" charset="0"/>
              <a:buChar char="•"/>
            </a:pPr>
            <a:r>
              <a:rPr lang="en-US" dirty="0"/>
              <a:t>Employee performance.</a:t>
            </a:r>
          </a:p>
          <a:p>
            <a:endParaRPr lang="en-US" dirty="0"/>
          </a:p>
          <a:p>
            <a:pPr>
              <a:buNone/>
            </a:pPr>
            <a:r>
              <a:rPr lang="en-US" b="1" dirty="0"/>
              <a:t>Expected Impact:</a:t>
            </a:r>
            <a:endParaRPr lang="en-US" dirty="0"/>
          </a:p>
          <a:p>
            <a:pPr lvl="1">
              <a:buFont typeface="Arial" panose="020B0604020202020204" pitchFamily="34" charset="0"/>
              <a:buChar char="•"/>
            </a:pPr>
            <a:r>
              <a:rPr lang="en-US" dirty="0"/>
              <a:t>Empower stakeholders to make data-driven decisions.</a:t>
            </a:r>
          </a:p>
          <a:p>
            <a:pPr lvl="1">
              <a:buFont typeface="Arial" panose="020B0604020202020204" pitchFamily="34" charset="0"/>
              <a:buChar char="•"/>
            </a:pPr>
            <a:r>
              <a:rPr lang="en-US" dirty="0"/>
              <a:t>Facilitate better business operations and strategic planning.</a:t>
            </a:r>
          </a:p>
          <a:p>
            <a:pPr lvl="1">
              <a:buFont typeface="Arial" panose="020B0604020202020204" pitchFamily="34" charset="0"/>
              <a:buChar char="•"/>
            </a:pPr>
            <a:r>
              <a:rPr lang="en-US" dirty="0"/>
              <a:t>Enhance competitive edge in the market.</a:t>
            </a:r>
          </a:p>
        </p:txBody>
      </p:sp>
      <p:pic>
        <p:nvPicPr>
          <p:cNvPr id="5" name="Picture 4">
            <a:extLst>
              <a:ext uri="{FF2B5EF4-FFF2-40B4-BE49-F238E27FC236}">
                <a16:creationId xmlns:a16="http://schemas.microsoft.com/office/drawing/2014/main" id="{61661B04-D453-48C8-1530-1290E4CA42C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36898" y="1800040"/>
            <a:ext cx="4754252" cy="3458718"/>
          </a:xfrm>
          <a:prstGeom prst="roundRect">
            <a:avLst>
              <a:gd name="adj" fmla="val 16667"/>
            </a:avLst>
          </a:prstGeom>
          <a:ln>
            <a:noFill/>
          </a:ln>
          <a:effectLst>
            <a:outerShdw blurRad="152400" dist="317500" dir="5400000" sx="90000" sy="-19000" rotWithShape="0">
              <a:prstClr val="black">
                <a:alpha val="15000"/>
              </a:prst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7" name="Straight Connector 6">
            <a:extLst>
              <a:ext uri="{FF2B5EF4-FFF2-40B4-BE49-F238E27FC236}">
                <a16:creationId xmlns:a16="http://schemas.microsoft.com/office/drawing/2014/main" id="{1734955F-87EC-4532-30F1-C66345F01510}"/>
              </a:ext>
            </a:extLst>
          </p:cNvPr>
          <p:cNvCxnSpPr/>
          <p:nvPr/>
        </p:nvCxnSpPr>
        <p:spPr>
          <a:xfrm>
            <a:off x="285750" y="124905"/>
            <a:ext cx="0" cy="6608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99A58D4D-D802-0E28-F2F7-20607F5FCF0B}"/>
              </a:ext>
            </a:extLst>
          </p:cNvPr>
          <p:cNvCxnSpPr/>
          <p:nvPr/>
        </p:nvCxnSpPr>
        <p:spPr>
          <a:xfrm>
            <a:off x="68933" y="6516278"/>
            <a:ext cx="1150070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37873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7523EE-7D9A-F1F0-8812-EA1F7123EAC9}"/>
              </a:ext>
            </a:extLst>
          </p:cNvPr>
          <p:cNvSpPr txBox="1"/>
          <p:nvPr/>
        </p:nvSpPr>
        <p:spPr>
          <a:xfrm>
            <a:off x="600074" y="338435"/>
            <a:ext cx="11077575" cy="646331"/>
          </a:xfrm>
          <a:prstGeom prst="rect">
            <a:avLst/>
          </a:prstGeom>
          <a:noFill/>
        </p:spPr>
        <p:txBody>
          <a:bodyPr wrap="square">
            <a:spAutoFit/>
          </a:bodyPr>
          <a:lstStyle/>
          <a:p>
            <a:pPr marL="285750" indent="-285750">
              <a:buFont typeface="Arial" panose="020B0604020202020204" pitchFamily="34" charset="0"/>
              <a:buChar char="•"/>
            </a:pPr>
            <a:r>
              <a:rPr lang="en-US" dirty="0"/>
              <a:t>How does supplier performance vary across different product categories or departments? Can we visualize this using stacked bar charts or grouped column charts.</a:t>
            </a:r>
          </a:p>
        </p:txBody>
      </p:sp>
      <p:sp>
        <p:nvSpPr>
          <p:cNvPr id="7" name="TextBox 6">
            <a:extLst>
              <a:ext uri="{FF2B5EF4-FFF2-40B4-BE49-F238E27FC236}">
                <a16:creationId xmlns:a16="http://schemas.microsoft.com/office/drawing/2014/main" id="{8CBF3860-42B0-D6DC-4900-6BA1D2146FAD}"/>
              </a:ext>
            </a:extLst>
          </p:cNvPr>
          <p:cNvSpPr txBox="1"/>
          <p:nvPr/>
        </p:nvSpPr>
        <p:spPr>
          <a:xfrm>
            <a:off x="600074" y="1235839"/>
            <a:ext cx="6096000" cy="2031325"/>
          </a:xfrm>
          <a:prstGeom prst="rect">
            <a:avLst/>
          </a:prstGeom>
          <a:noFill/>
        </p:spPr>
        <p:txBody>
          <a:bodyPr wrap="square">
            <a:spAutoFit/>
          </a:bodyPr>
          <a:lstStyle/>
          <a:p>
            <a:r>
              <a:rPr lang="en-US" sz="1400" dirty="0"/>
              <a:t>select </a:t>
            </a:r>
            <a:r>
              <a:rPr lang="en-US" sz="1400" dirty="0" err="1"/>
              <a:t>C.CategoryName,ROUND</a:t>
            </a:r>
            <a:r>
              <a:rPr lang="en-US" sz="1400" dirty="0"/>
              <a:t>(AVG(</a:t>
            </a:r>
            <a:r>
              <a:rPr lang="en-US" sz="1400" dirty="0" err="1"/>
              <a:t>datediff</a:t>
            </a:r>
            <a:r>
              <a:rPr lang="en-US" sz="1400" dirty="0"/>
              <a:t>(</a:t>
            </a:r>
            <a:r>
              <a:rPr lang="en-US" sz="1400" dirty="0" err="1"/>
              <a:t>O.ShippedDate,O.OrderDate</a:t>
            </a:r>
            <a:r>
              <a:rPr lang="en-US" sz="1400" dirty="0"/>
              <a:t>)),0) as </a:t>
            </a:r>
            <a:r>
              <a:rPr lang="en-US" sz="1400" dirty="0" err="1"/>
              <a:t>average_Ship_Time</a:t>
            </a:r>
            <a:endParaRPr lang="en-US" sz="1400" dirty="0"/>
          </a:p>
          <a:p>
            <a:r>
              <a:rPr lang="en-US" sz="1400" dirty="0"/>
              <a:t>from categories C inner join Products P </a:t>
            </a:r>
          </a:p>
          <a:p>
            <a:r>
              <a:rPr lang="en-US" sz="1400" dirty="0"/>
              <a:t>ON </a:t>
            </a:r>
            <a:r>
              <a:rPr lang="en-US" sz="1400" dirty="0" err="1"/>
              <a:t>C.CategoryID</a:t>
            </a:r>
            <a:r>
              <a:rPr lang="en-US" sz="1400" dirty="0"/>
              <a:t> = </a:t>
            </a:r>
            <a:r>
              <a:rPr lang="en-US" sz="1400" dirty="0" err="1"/>
              <a:t>P.CategoryID</a:t>
            </a:r>
            <a:r>
              <a:rPr lang="en-US" sz="1400" dirty="0"/>
              <a:t> inner join </a:t>
            </a:r>
            <a:r>
              <a:rPr lang="en-US" sz="1400" dirty="0" err="1"/>
              <a:t>order_details</a:t>
            </a:r>
            <a:r>
              <a:rPr lang="en-US" sz="1400" dirty="0"/>
              <a:t> D</a:t>
            </a:r>
          </a:p>
          <a:p>
            <a:r>
              <a:rPr lang="en-US" sz="1400" dirty="0"/>
              <a:t>ON </a:t>
            </a:r>
            <a:r>
              <a:rPr lang="en-US" sz="1400" dirty="0" err="1"/>
              <a:t>P.ProductID</a:t>
            </a:r>
            <a:r>
              <a:rPr lang="en-US" sz="1400" dirty="0"/>
              <a:t>=</a:t>
            </a:r>
            <a:r>
              <a:rPr lang="en-US" sz="1400" dirty="0" err="1"/>
              <a:t>D.ProductID</a:t>
            </a:r>
            <a:r>
              <a:rPr lang="en-US" sz="1400" dirty="0"/>
              <a:t> inner join orders O </a:t>
            </a:r>
          </a:p>
          <a:p>
            <a:r>
              <a:rPr lang="en-US" sz="1400" dirty="0"/>
              <a:t>ON </a:t>
            </a:r>
            <a:r>
              <a:rPr lang="en-US" sz="1400" dirty="0" err="1"/>
              <a:t>O.OrderID</a:t>
            </a:r>
            <a:r>
              <a:rPr lang="en-US" sz="1400" dirty="0"/>
              <a:t>=</a:t>
            </a:r>
            <a:r>
              <a:rPr lang="en-US" sz="1400" dirty="0" err="1"/>
              <a:t>D.OrderID</a:t>
            </a:r>
            <a:endParaRPr lang="en-US" sz="1400" dirty="0"/>
          </a:p>
          <a:p>
            <a:r>
              <a:rPr lang="en-US" sz="1400" dirty="0"/>
              <a:t>group by 1</a:t>
            </a:r>
          </a:p>
          <a:p>
            <a:r>
              <a:rPr lang="en-US" sz="1400" dirty="0"/>
              <a:t>order by 2 desc</a:t>
            </a:r>
          </a:p>
        </p:txBody>
      </p:sp>
      <p:graphicFrame>
        <p:nvGraphicFramePr>
          <p:cNvPr id="8" name="Chart 7">
            <a:extLst>
              <a:ext uri="{FF2B5EF4-FFF2-40B4-BE49-F238E27FC236}">
                <a16:creationId xmlns:a16="http://schemas.microsoft.com/office/drawing/2014/main" id="{50AD53D7-00B6-8EF4-AD61-68A9A521315D}"/>
              </a:ext>
            </a:extLst>
          </p:cNvPr>
          <p:cNvGraphicFramePr>
            <a:graphicFrameLocks/>
          </p:cNvGraphicFramePr>
          <p:nvPr>
            <p:extLst>
              <p:ext uri="{D42A27DB-BD31-4B8C-83A1-F6EECF244321}">
                <p14:modId xmlns:p14="http://schemas.microsoft.com/office/powerpoint/2010/main" val="2138035259"/>
              </p:ext>
            </p:extLst>
          </p:nvPr>
        </p:nvGraphicFramePr>
        <p:xfrm>
          <a:off x="6374130" y="1229915"/>
          <a:ext cx="565404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CAD7CD25-8B9E-A33F-C1EA-1DE8A6E17C46}"/>
              </a:ext>
            </a:extLst>
          </p:cNvPr>
          <p:cNvSpPr txBox="1"/>
          <p:nvPr/>
        </p:nvSpPr>
        <p:spPr>
          <a:xfrm>
            <a:off x="600074" y="4218264"/>
            <a:ext cx="11428096" cy="923330"/>
          </a:xfrm>
          <a:prstGeom prst="rect">
            <a:avLst/>
          </a:prstGeom>
          <a:noFill/>
        </p:spPr>
        <p:txBody>
          <a:bodyPr wrap="square">
            <a:spAutoFit/>
          </a:bodyPr>
          <a:lstStyle/>
          <a:p>
            <a:pPr marL="285750" indent="-285750">
              <a:buClr>
                <a:srgbClr val="FF0000"/>
              </a:buClr>
              <a:buFont typeface="Arial" panose="020B0604020202020204" pitchFamily="34" charset="0"/>
              <a:buChar char="•"/>
            </a:pPr>
            <a:r>
              <a:rPr lang="en-US" dirty="0"/>
              <a:t>The given visual representation shows that the supplier took at an average of 9 days to ship products under the category of Beverages , Condiments and Confections while it took only 7 days to ship the product under the </a:t>
            </a:r>
            <a:r>
              <a:rPr lang="en-US" dirty="0" err="1"/>
              <a:t>categroy</a:t>
            </a:r>
            <a:r>
              <a:rPr lang="en-US" dirty="0"/>
              <a:t> of Produce.</a:t>
            </a:r>
          </a:p>
        </p:txBody>
      </p:sp>
    </p:spTree>
    <p:extLst>
      <p:ext uri="{BB962C8B-B14F-4D97-AF65-F5344CB8AC3E}">
        <p14:creationId xmlns:p14="http://schemas.microsoft.com/office/powerpoint/2010/main" val="26940257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1078DD-8CB9-DE8D-4408-1D8FC2C8F1F2}"/>
              </a:ext>
            </a:extLst>
          </p:cNvPr>
          <p:cNvSpPr txBox="1"/>
          <p:nvPr/>
        </p:nvSpPr>
        <p:spPr>
          <a:xfrm>
            <a:off x="609599" y="605135"/>
            <a:ext cx="11477625" cy="646331"/>
          </a:xfrm>
          <a:prstGeom prst="rect">
            <a:avLst/>
          </a:prstGeom>
          <a:noFill/>
        </p:spPr>
        <p:txBody>
          <a:bodyPr wrap="square">
            <a:spAutoFit/>
          </a:bodyPr>
          <a:lstStyle/>
          <a:p>
            <a:pPr marL="285750" indent="-285750">
              <a:buFont typeface="Arial" panose="020B0604020202020204" pitchFamily="34" charset="0"/>
              <a:buChar char="•"/>
            </a:pPr>
            <a:r>
              <a:rPr lang="en-US" dirty="0"/>
              <a:t>Can we identify any trends or patterns in supplier costs or pricing structures through visualizations? How can this information be used for procurement optimization?</a:t>
            </a:r>
          </a:p>
        </p:txBody>
      </p:sp>
      <p:sp>
        <p:nvSpPr>
          <p:cNvPr id="7" name="TextBox 6">
            <a:extLst>
              <a:ext uri="{FF2B5EF4-FFF2-40B4-BE49-F238E27FC236}">
                <a16:creationId xmlns:a16="http://schemas.microsoft.com/office/drawing/2014/main" id="{CF6A7AF0-9D89-8ECB-0EB9-F6C3A50BA907}"/>
              </a:ext>
            </a:extLst>
          </p:cNvPr>
          <p:cNvSpPr txBox="1"/>
          <p:nvPr/>
        </p:nvSpPr>
        <p:spPr>
          <a:xfrm>
            <a:off x="609599" y="1581567"/>
            <a:ext cx="6096000" cy="2246769"/>
          </a:xfrm>
          <a:prstGeom prst="rect">
            <a:avLst/>
          </a:prstGeom>
          <a:noFill/>
        </p:spPr>
        <p:txBody>
          <a:bodyPr wrap="square">
            <a:spAutoFit/>
          </a:bodyPr>
          <a:lstStyle/>
          <a:p>
            <a:r>
              <a:rPr lang="en-US" sz="1400" dirty="0"/>
              <a:t>select S.SupplierID,Round(Sum(</a:t>
            </a:r>
            <a:r>
              <a:rPr lang="en-US" sz="1400" dirty="0" err="1"/>
              <a:t>D.UnitPrice</a:t>
            </a:r>
            <a:r>
              <a:rPr lang="en-US" sz="1400" dirty="0"/>
              <a:t>*</a:t>
            </a:r>
            <a:r>
              <a:rPr lang="en-US" sz="1400" dirty="0" err="1"/>
              <a:t>D.Quantity</a:t>
            </a:r>
            <a:r>
              <a:rPr lang="en-US" sz="1400" dirty="0"/>
              <a:t>*(1-Discount)),0) as </a:t>
            </a:r>
            <a:r>
              <a:rPr lang="en-US" sz="1400" dirty="0" err="1"/>
              <a:t>Total_Sales_Amount,Count</a:t>
            </a:r>
            <a:r>
              <a:rPr lang="en-US" sz="1400" dirty="0"/>
              <a:t>(distinct </a:t>
            </a:r>
            <a:r>
              <a:rPr lang="en-US" sz="1400" dirty="0" err="1"/>
              <a:t>O.OrderID</a:t>
            </a:r>
            <a:r>
              <a:rPr lang="en-US" sz="1400" dirty="0"/>
              <a:t>) as </a:t>
            </a:r>
            <a:r>
              <a:rPr lang="en-US" sz="1400" dirty="0" err="1"/>
              <a:t>Total_Orders</a:t>
            </a:r>
            <a:r>
              <a:rPr lang="en-US" sz="1400" dirty="0"/>
              <a:t>,</a:t>
            </a:r>
          </a:p>
          <a:p>
            <a:r>
              <a:rPr lang="en-US" sz="1400" dirty="0"/>
              <a:t>Round(Sum(</a:t>
            </a:r>
            <a:r>
              <a:rPr lang="en-US" sz="1400" dirty="0" err="1"/>
              <a:t>O.Freight</a:t>
            </a:r>
            <a:r>
              <a:rPr lang="en-US" sz="1400" dirty="0"/>
              <a:t>),0) as </a:t>
            </a:r>
            <a:r>
              <a:rPr lang="en-US" sz="1400" dirty="0" err="1"/>
              <a:t>Transport_Cost,Round</a:t>
            </a:r>
            <a:r>
              <a:rPr lang="en-US" sz="1400" dirty="0"/>
              <a:t>(Sum(</a:t>
            </a:r>
            <a:r>
              <a:rPr lang="en-US" sz="1400" dirty="0" err="1"/>
              <a:t>O.Freight</a:t>
            </a:r>
            <a:r>
              <a:rPr lang="en-US" sz="1400" dirty="0"/>
              <a:t>)/ Sum(</a:t>
            </a:r>
            <a:r>
              <a:rPr lang="en-US" sz="1400" dirty="0" err="1"/>
              <a:t>D.UnitPrice</a:t>
            </a:r>
            <a:r>
              <a:rPr lang="en-US" sz="1400" dirty="0"/>
              <a:t>*</a:t>
            </a:r>
            <a:r>
              <a:rPr lang="en-US" sz="1400" dirty="0" err="1"/>
              <a:t>D.Quantity</a:t>
            </a:r>
            <a:r>
              <a:rPr lang="en-US" sz="1400" dirty="0"/>
              <a:t>*(1-Discount))*100,2) as percent</a:t>
            </a:r>
          </a:p>
          <a:p>
            <a:r>
              <a:rPr lang="en-US" sz="1400" dirty="0"/>
              <a:t>from suppliers S inner join products P </a:t>
            </a:r>
          </a:p>
          <a:p>
            <a:r>
              <a:rPr lang="en-US" sz="1400" dirty="0"/>
              <a:t>ON </a:t>
            </a:r>
            <a:r>
              <a:rPr lang="en-US" sz="1400" dirty="0" err="1"/>
              <a:t>S.SupplierID</a:t>
            </a:r>
            <a:r>
              <a:rPr lang="en-US" sz="1400" dirty="0"/>
              <a:t>=</a:t>
            </a:r>
            <a:r>
              <a:rPr lang="en-US" sz="1400" dirty="0" err="1"/>
              <a:t>P.SupplierID</a:t>
            </a:r>
            <a:r>
              <a:rPr lang="en-US" sz="1400" dirty="0"/>
              <a:t> inner join </a:t>
            </a:r>
            <a:r>
              <a:rPr lang="en-US" sz="1400" dirty="0" err="1"/>
              <a:t>order_details</a:t>
            </a:r>
            <a:r>
              <a:rPr lang="en-US" sz="1400" dirty="0"/>
              <a:t> D</a:t>
            </a:r>
          </a:p>
          <a:p>
            <a:r>
              <a:rPr lang="en-US" sz="1400" dirty="0"/>
              <a:t>ON </a:t>
            </a:r>
            <a:r>
              <a:rPr lang="en-US" sz="1400" dirty="0" err="1"/>
              <a:t>D.ProductID</a:t>
            </a:r>
            <a:r>
              <a:rPr lang="en-US" sz="1400" dirty="0"/>
              <a:t>=</a:t>
            </a:r>
            <a:r>
              <a:rPr lang="en-US" sz="1400" dirty="0" err="1"/>
              <a:t>P.ProductID</a:t>
            </a:r>
            <a:r>
              <a:rPr lang="en-US" sz="1400" dirty="0"/>
              <a:t> inner join orders O </a:t>
            </a:r>
          </a:p>
          <a:p>
            <a:r>
              <a:rPr lang="en-US" sz="1400" dirty="0"/>
              <a:t>ON </a:t>
            </a:r>
            <a:r>
              <a:rPr lang="en-US" sz="1400" dirty="0" err="1"/>
              <a:t>D.OrderID</a:t>
            </a:r>
            <a:r>
              <a:rPr lang="en-US" sz="1400" dirty="0"/>
              <a:t>=</a:t>
            </a:r>
            <a:r>
              <a:rPr lang="en-US" sz="1400" dirty="0" err="1"/>
              <a:t>O.OrderID</a:t>
            </a:r>
            <a:endParaRPr lang="en-US" sz="1400" dirty="0"/>
          </a:p>
          <a:p>
            <a:r>
              <a:rPr lang="en-US" sz="1400" dirty="0"/>
              <a:t>group by 1</a:t>
            </a:r>
          </a:p>
          <a:p>
            <a:r>
              <a:rPr lang="en-US" sz="1400" dirty="0"/>
              <a:t>order by 2 desc;</a:t>
            </a:r>
          </a:p>
        </p:txBody>
      </p:sp>
      <p:graphicFrame>
        <p:nvGraphicFramePr>
          <p:cNvPr id="8" name="Chart 7">
            <a:extLst>
              <a:ext uri="{FF2B5EF4-FFF2-40B4-BE49-F238E27FC236}">
                <a16:creationId xmlns:a16="http://schemas.microsoft.com/office/drawing/2014/main" id="{0709C333-DDDB-784E-4E60-170CFDAF4002}"/>
              </a:ext>
            </a:extLst>
          </p:cNvPr>
          <p:cNvGraphicFramePr>
            <a:graphicFrameLocks/>
          </p:cNvGraphicFramePr>
          <p:nvPr>
            <p:extLst>
              <p:ext uri="{D42A27DB-BD31-4B8C-83A1-F6EECF244321}">
                <p14:modId xmlns:p14="http://schemas.microsoft.com/office/powerpoint/2010/main" val="720429081"/>
              </p:ext>
            </p:extLst>
          </p:nvPr>
        </p:nvGraphicFramePr>
        <p:xfrm>
          <a:off x="6705599" y="1466849"/>
          <a:ext cx="5172076" cy="2886075"/>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8AB68AD6-B1A9-F52A-92C4-80083EBA499A}"/>
              </a:ext>
            </a:extLst>
          </p:cNvPr>
          <p:cNvSpPr txBox="1"/>
          <p:nvPr/>
        </p:nvSpPr>
        <p:spPr>
          <a:xfrm>
            <a:off x="609599" y="4683025"/>
            <a:ext cx="11268076" cy="923330"/>
          </a:xfrm>
          <a:prstGeom prst="rect">
            <a:avLst/>
          </a:prstGeom>
          <a:noFill/>
        </p:spPr>
        <p:txBody>
          <a:bodyPr wrap="square">
            <a:spAutoFit/>
          </a:bodyPr>
          <a:lstStyle/>
          <a:p>
            <a:pPr marL="285750" indent="-285750">
              <a:buClr>
                <a:srgbClr val="FF0000"/>
              </a:buClr>
              <a:buFont typeface="Arial" panose="020B0604020202020204" pitchFamily="34" charset="0"/>
              <a:buChar char="•"/>
            </a:pPr>
            <a:r>
              <a:rPr lang="en-US" dirty="0"/>
              <a:t>From the observation, it is clear that as the total sales amount increases, the transportation cost share also increases. However, </a:t>
            </a:r>
            <a:r>
              <a:rPr lang="en-US" dirty="0" err="1"/>
              <a:t>SupplierID</a:t>
            </a:r>
            <a:r>
              <a:rPr lang="en-US" dirty="0"/>
              <a:t> 18 stands out, as it has the highest recorded sales but a very low transportation cost share, approximately 6%.</a:t>
            </a:r>
          </a:p>
        </p:txBody>
      </p:sp>
    </p:spTree>
    <p:extLst>
      <p:ext uri="{BB962C8B-B14F-4D97-AF65-F5344CB8AC3E}">
        <p14:creationId xmlns:p14="http://schemas.microsoft.com/office/powerpoint/2010/main" val="5387862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59D66A-0F47-C813-14ED-C6D775A94AC2}"/>
              </a:ext>
            </a:extLst>
          </p:cNvPr>
          <p:cNvPicPr>
            <a:picLocks noChangeAspect="1"/>
          </p:cNvPicPr>
          <p:nvPr/>
        </p:nvPicPr>
        <p:blipFill>
          <a:blip r:embed="rId2"/>
          <a:stretch>
            <a:fillRect/>
          </a:stretch>
        </p:blipFill>
        <p:spPr>
          <a:xfrm>
            <a:off x="105266" y="1189120"/>
            <a:ext cx="11951616" cy="4479760"/>
          </a:xfrm>
          <a:prstGeom prst="rect">
            <a:avLst/>
          </a:prstGeom>
        </p:spPr>
      </p:pic>
      <p:sp>
        <p:nvSpPr>
          <p:cNvPr id="4" name="TextBox 3">
            <a:extLst>
              <a:ext uri="{FF2B5EF4-FFF2-40B4-BE49-F238E27FC236}">
                <a16:creationId xmlns:a16="http://schemas.microsoft.com/office/drawing/2014/main" id="{20A5EE0B-911E-73C3-4140-E573977A30BA}"/>
              </a:ext>
            </a:extLst>
          </p:cNvPr>
          <p:cNvSpPr txBox="1"/>
          <p:nvPr/>
        </p:nvSpPr>
        <p:spPr>
          <a:xfrm>
            <a:off x="3327662" y="433633"/>
            <a:ext cx="3789575" cy="338554"/>
          </a:xfrm>
          <a:prstGeom prst="rect">
            <a:avLst/>
          </a:prstGeom>
          <a:noFill/>
        </p:spPr>
        <p:txBody>
          <a:bodyPr wrap="square" rtlCol="0">
            <a:spAutoFit/>
          </a:bodyPr>
          <a:lstStyle/>
          <a:p>
            <a:pPr algn="ctr"/>
            <a:r>
              <a:rPr lang="en-US" sz="1600" dirty="0"/>
              <a:t>EXCEL DASHBOARD</a:t>
            </a:r>
          </a:p>
        </p:txBody>
      </p:sp>
      <p:cxnSp>
        <p:nvCxnSpPr>
          <p:cNvPr id="6" name="Straight Connector 5">
            <a:extLst>
              <a:ext uri="{FF2B5EF4-FFF2-40B4-BE49-F238E27FC236}">
                <a16:creationId xmlns:a16="http://schemas.microsoft.com/office/drawing/2014/main" id="{B13BD964-7151-5865-FA7D-C02788BDF6E6}"/>
              </a:ext>
            </a:extLst>
          </p:cNvPr>
          <p:cNvCxnSpPr/>
          <p:nvPr/>
        </p:nvCxnSpPr>
        <p:spPr>
          <a:xfrm>
            <a:off x="0" y="772187"/>
            <a:ext cx="6344239"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161B768D-F1F8-DC2E-470F-A78D50C77D72}"/>
              </a:ext>
            </a:extLst>
          </p:cNvPr>
          <p:cNvCxnSpPr/>
          <p:nvPr/>
        </p:nvCxnSpPr>
        <p:spPr>
          <a:xfrm>
            <a:off x="0" y="754094"/>
            <a:ext cx="6344239" cy="0"/>
          </a:xfrm>
          <a:prstGeom prst="line">
            <a:avLst/>
          </a:prstGeom>
        </p:spPr>
        <p:style>
          <a:lnRef idx="1">
            <a:schemeClr val="dk1"/>
          </a:lnRef>
          <a:fillRef idx="0">
            <a:schemeClr val="dk1"/>
          </a:fillRef>
          <a:effectRef idx="0">
            <a:schemeClr val="dk1"/>
          </a:effectRef>
          <a:fontRef idx="minor">
            <a:schemeClr val="tx1"/>
          </a:fontRef>
        </p:style>
      </p:cxnSp>
      <p:sp>
        <p:nvSpPr>
          <p:cNvPr id="8" name="Flowchart: Connector 7">
            <a:extLst>
              <a:ext uri="{FF2B5EF4-FFF2-40B4-BE49-F238E27FC236}">
                <a16:creationId xmlns:a16="http://schemas.microsoft.com/office/drawing/2014/main" id="{AA57FD0D-0744-596E-E249-8A258AD53BCC}"/>
              </a:ext>
            </a:extLst>
          </p:cNvPr>
          <p:cNvSpPr/>
          <p:nvPr/>
        </p:nvSpPr>
        <p:spPr>
          <a:xfrm>
            <a:off x="6259397" y="680546"/>
            <a:ext cx="169683" cy="183283"/>
          </a:xfrm>
          <a:prstGeom prst="flowChartConnector">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1039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377E2C-AF66-8957-42B5-1813611822EF}"/>
              </a:ext>
            </a:extLst>
          </p:cNvPr>
          <p:cNvSpPr txBox="1"/>
          <p:nvPr/>
        </p:nvSpPr>
        <p:spPr>
          <a:xfrm>
            <a:off x="1583703" y="3044279"/>
            <a:ext cx="8616099" cy="769441"/>
          </a:xfrm>
          <a:prstGeom prst="rect">
            <a:avLst/>
          </a:prstGeom>
          <a:noFill/>
        </p:spPr>
        <p:txBody>
          <a:bodyPr wrap="square" rtlCol="0" anchor="ctr">
            <a:spAutoFit/>
          </a:bodyPr>
          <a:lstStyle/>
          <a:p>
            <a:pPr algn="ctr"/>
            <a:r>
              <a:rPr lang="en-US" sz="4400" dirty="0"/>
              <a:t>THANK YOU</a:t>
            </a:r>
          </a:p>
        </p:txBody>
      </p:sp>
      <p:pic>
        <p:nvPicPr>
          <p:cNvPr id="4" name="Graphic 3" descr="Cheers">
            <a:extLst>
              <a:ext uri="{FF2B5EF4-FFF2-40B4-BE49-F238E27FC236}">
                <a16:creationId xmlns:a16="http://schemas.microsoft.com/office/drawing/2014/main" id="{178B67BC-6C81-C65F-4E25-91A42BC2AE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4552" y="1915998"/>
            <a:ext cx="914400" cy="914400"/>
          </a:xfrm>
          <a:prstGeom prst="rect">
            <a:avLst/>
          </a:prstGeom>
        </p:spPr>
      </p:pic>
    </p:spTree>
    <p:extLst>
      <p:ext uri="{BB962C8B-B14F-4D97-AF65-F5344CB8AC3E}">
        <p14:creationId xmlns:p14="http://schemas.microsoft.com/office/powerpoint/2010/main" val="222332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518CA785-08EF-94AB-42E9-13A441D1C352}"/>
              </a:ext>
            </a:extLst>
          </p:cNvPr>
          <p:cNvGraphicFramePr>
            <a:graphicFrameLocks noGrp="1"/>
          </p:cNvGraphicFramePr>
          <p:nvPr>
            <p:extLst>
              <p:ext uri="{D42A27DB-BD31-4B8C-83A1-F6EECF244321}">
                <p14:modId xmlns:p14="http://schemas.microsoft.com/office/powerpoint/2010/main" val="2855520156"/>
              </p:ext>
            </p:extLst>
          </p:nvPr>
        </p:nvGraphicFramePr>
        <p:xfrm>
          <a:off x="1159497" y="678730"/>
          <a:ext cx="9813304" cy="5762131"/>
        </p:xfrm>
        <a:graphic>
          <a:graphicData uri="http://schemas.openxmlformats.org/drawingml/2006/table">
            <a:tbl>
              <a:tblPr firstRow="1">
                <a:tableStyleId>{3B4B98B0-60AC-42C2-AFA5-B58CD77FA1E5}</a:tableStyleId>
              </a:tblPr>
              <a:tblGrid>
                <a:gridCol w="4906652">
                  <a:extLst>
                    <a:ext uri="{9D8B030D-6E8A-4147-A177-3AD203B41FA5}">
                      <a16:colId xmlns:a16="http://schemas.microsoft.com/office/drawing/2014/main" val="3553118531"/>
                    </a:ext>
                  </a:extLst>
                </a:gridCol>
                <a:gridCol w="4906652">
                  <a:extLst>
                    <a:ext uri="{9D8B030D-6E8A-4147-A177-3AD203B41FA5}">
                      <a16:colId xmlns:a16="http://schemas.microsoft.com/office/drawing/2014/main" val="3808409856"/>
                    </a:ext>
                  </a:extLst>
                </a:gridCol>
              </a:tblGrid>
              <a:tr h="349221">
                <a:tc>
                  <a:txBody>
                    <a:bodyPr/>
                    <a:lstStyle/>
                    <a:p>
                      <a:r>
                        <a:rPr lang="en-US" sz="1400" b="1" dirty="0"/>
                        <a:t>Table</a:t>
                      </a:r>
                      <a:endParaRPr lang="en-US" sz="1400" dirty="0"/>
                    </a:p>
                  </a:txBody>
                  <a:tcPr marL="61383" marR="61383" marT="30692" marB="30692" anchor="ctr"/>
                </a:tc>
                <a:tc>
                  <a:txBody>
                    <a:bodyPr/>
                    <a:lstStyle/>
                    <a:p>
                      <a:r>
                        <a:rPr lang="en-US" sz="1400" b="1" dirty="0"/>
                        <a:t>Description</a:t>
                      </a:r>
                      <a:endParaRPr lang="en-US" sz="1400" dirty="0"/>
                    </a:p>
                  </a:txBody>
                  <a:tcPr marL="61383" marR="61383" marT="30692" marB="30692" anchor="ctr"/>
                </a:tc>
                <a:extLst>
                  <a:ext uri="{0D108BD9-81ED-4DB2-BD59-A6C34878D82A}">
                    <a16:rowId xmlns:a16="http://schemas.microsoft.com/office/drawing/2014/main" val="3738331190"/>
                  </a:ext>
                </a:extLst>
              </a:tr>
              <a:tr h="873050">
                <a:tc>
                  <a:txBody>
                    <a:bodyPr/>
                    <a:lstStyle/>
                    <a:p>
                      <a:r>
                        <a:rPr lang="en-US" sz="1400" b="1" dirty="0"/>
                        <a:t>Customers</a:t>
                      </a:r>
                      <a:endParaRPr lang="en-US" sz="1400" dirty="0"/>
                    </a:p>
                  </a:txBody>
                  <a:tcPr marL="61383" marR="61383" marT="30692" marB="30692" anchor="ctr"/>
                </a:tc>
                <a:tc>
                  <a:txBody>
                    <a:bodyPr/>
                    <a:lstStyle/>
                    <a:p>
                      <a:r>
                        <a:rPr lang="en-US" sz="1400"/>
                        <a:t>Information about customers, including contact details, address, city, region, and country.</a:t>
                      </a:r>
                    </a:p>
                  </a:txBody>
                  <a:tcPr marL="61383" marR="61383" marT="30692" marB="30692" anchor="ctr"/>
                </a:tc>
                <a:extLst>
                  <a:ext uri="{0D108BD9-81ED-4DB2-BD59-A6C34878D82A}">
                    <a16:rowId xmlns:a16="http://schemas.microsoft.com/office/drawing/2014/main" val="2841522109"/>
                  </a:ext>
                </a:extLst>
              </a:tr>
              <a:tr h="611135">
                <a:tc>
                  <a:txBody>
                    <a:bodyPr/>
                    <a:lstStyle/>
                    <a:p>
                      <a:r>
                        <a:rPr lang="en-US" sz="1400" b="1"/>
                        <a:t>Employees</a:t>
                      </a:r>
                      <a:endParaRPr lang="en-US" sz="1400"/>
                    </a:p>
                  </a:txBody>
                  <a:tcPr marL="61383" marR="61383" marT="30692" marB="30692" anchor="ctr"/>
                </a:tc>
                <a:tc>
                  <a:txBody>
                    <a:bodyPr/>
                    <a:lstStyle/>
                    <a:p>
                      <a:r>
                        <a:rPr lang="en-US" sz="1400"/>
                        <a:t>Employee details such as names, titles, hire date, and their reporting structure.</a:t>
                      </a:r>
                    </a:p>
                  </a:txBody>
                  <a:tcPr marL="61383" marR="61383" marT="30692" marB="30692" anchor="ctr"/>
                </a:tc>
                <a:extLst>
                  <a:ext uri="{0D108BD9-81ED-4DB2-BD59-A6C34878D82A}">
                    <a16:rowId xmlns:a16="http://schemas.microsoft.com/office/drawing/2014/main" val="1610276874"/>
                  </a:ext>
                </a:extLst>
              </a:tr>
              <a:tr h="873050">
                <a:tc>
                  <a:txBody>
                    <a:bodyPr/>
                    <a:lstStyle/>
                    <a:p>
                      <a:r>
                        <a:rPr lang="en-US" sz="1400" b="1"/>
                        <a:t>Orders</a:t>
                      </a:r>
                      <a:endParaRPr lang="en-US" sz="1400"/>
                    </a:p>
                  </a:txBody>
                  <a:tcPr marL="61383" marR="61383" marT="30692" marB="30692" anchor="ctr"/>
                </a:tc>
                <a:tc>
                  <a:txBody>
                    <a:bodyPr/>
                    <a:lstStyle/>
                    <a:p>
                      <a:r>
                        <a:rPr lang="en-US" sz="1400"/>
                        <a:t>Order-specific data, including order dates, customer and employee IDs, shipping details, and freight costs.</a:t>
                      </a:r>
                    </a:p>
                  </a:txBody>
                  <a:tcPr marL="61383" marR="61383" marT="30692" marB="30692" anchor="ctr"/>
                </a:tc>
                <a:extLst>
                  <a:ext uri="{0D108BD9-81ED-4DB2-BD59-A6C34878D82A}">
                    <a16:rowId xmlns:a16="http://schemas.microsoft.com/office/drawing/2014/main" val="552239956"/>
                  </a:ext>
                </a:extLst>
              </a:tr>
              <a:tr h="611135">
                <a:tc>
                  <a:txBody>
                    <a:bodyPr/>
                    <a:lstStyle/>
                    <a:p>
                      <a:r>
                        <a:rPr lang="en-US" sz="1400" b="1"/>
                        <a:t>Order Details</a:t>
                      </a:r>
                      <a:endParaRPr lang="en-US" sz="1400"/>
                    </a:p>
                  </a:txBody>
                  <a:tcPr marL="61383" marR="61383" marT="30692" marB="30692" anchor="ctr"/>
                </a:tc>
                <a:tc>
                  <a:txBody>
                    <a:bodyPr/>
                    <a:lstStyle/>
                    <a:p>
                      <a:r>
                        <a:rPr lang="en-US" sz="1400"/>
                        <a:t>Specifics about products ordered, including product ID, unit price, quantity, and discount.</a:t>
                      </a:r>
                    </a:p>
                  </a:txBody>
                  <a:tcPr marL="61383" marR="61383" marT="30692" marB="30692" anchor="ctr"/>
                </a:tc>
                <a:extLst>
                  <a:ext uri="{0D108BD9-81ED-4DB2-BD59-A6C34878D82A}">
                    <a16:rowId xmlns:a16="http://schemas.microsoft.com/office/drawing/2014/main" val="587944934"/>
                  </a:ext>
                </a:extLst>
              </a:tr>
              <a:tr h="611135">
                <a:tc>
                  <a:txBody>
                    <a:bodyPr/>
                    <a:lstStyle/>
                    <a:p>
                      <a:r>
                        <a:rPr lang="en-US" sz="1400" b="1"/>
                        <a:t>Products</a:t>
                      </a:r>
                      <a:endParaRPr lang="en-US" sz="1400"/>
                    </a:p>
                  </a:txBody>
                  <a:tcPr marL="61383" marR="61383" marT="30692" marB="30692" anchor="ctr"/>
                </a:tc>
                <a:tc>
                  <a:txBody>
                    <a:bodyPr/>
                    <a:lstStyle/>
                    <a:p>
                      <a:r>
                        <a:rPr lang="en-US" sz="1400"/>
                        <a:t>Details about products such as name, category, price, stock, and reorder level.</a:t>
                      </a:r>
                    </a:p>
                  </a:txBody>
                  <a:tcPr marL="61383" marR="61383" marT="30692" marB="30692" anchor="ctr"/>
                </a:tc>
                <a:extLst>
                  <a:ext uri="{0D108BD9-81ED-4DB2-BD59-A6C34878D82A}">
                    <a16:rowId xmlns:a16="http://schemas.microsoft.com/office/drawing/2014/main" val="3448931358"/>
                  </a:ext>
                </a:extLst>
              </a:tr>
              <a:tr h="611135">
                <a:tc>
                  <a:txBody>
                    <a:bodyPr/>
                    <a:lstStyle/>
                    <a:p>
                      <a:r>
                        <a:rPr lang="en-US" sz="1400" b="1"/>
                        <a:t>Suppliers</a:t>
                      </a:r>
                      <a:endParaRPr lang="en-US" sz="1400"/>
                    </a:p>
                  </a:txBody>
                  <a:tcPr marL="61383" marR="61383" marT="30692" marB="30692" anchor="ctr"/>
                </a:tc>
                <a:tc>
                  <a:txBody>
                    <a:bodyPr/>
                    <a:lstStyle/>
                    <a:p>
                      <a:r>
                        <a:rPr lang="en-US" sz="1400"/>
                        <a:t>Information about suppliers, including contact information and location.</a:t>
                      </a:r>
                    </a:p>
                  </a:txBody>
                  <a:tcPr marL="61383" marR="61383" marT="30692" marB="30692" anchor="ctr"/>
                </a:tc>
                <a:extLst>
                  <a:ext uri="{0D108BD9-81ED-4DB2-BD59-A6C34878D82A}">
                    <a16:rowId xmlns:a16="http://schemas.microsoft.com/office/drawing/2014/main" val="656965378"/>
                  </a:ext>
                </a:extLst>
              </a:tr>
              <a:tr h="611135">
                <a:tc>
                  <a:txBody>
                    <a:bodyPr/>
                    <a:lstStyle/>
                    <a:p>
                      <a:r>
                        <a:rPr lang="en-US" sz="1400" b="1"/>
                        <a:t>Shippers</a:t>
                      </a:r>
                      <a:endParaRPr lang="en-US" sz="1400"/>
                    </a:p>
                  </a:txBody>
                  <a:tcPr marL="61383" marR="61383" marT="30692" marB="30692" anchor="ctr"/>
                </a:tc>
                <a:tc>
                  <a:txBody>
                    <a:bodyPr/>
                    <a:lstStyle/>
                    <a:p>
                      <a:r>
                        <a:rPr lang="en-US" sz="1400"/>
                        <a:t>Shipping company details such as names and contact information.</a:t>
                      </a:r>
                    </a:p>
                  </a:txBody>
                  <a:tcPr marL="61383" marR="61383" marT="30692" marB="30692" anchor="ctr"/>
                </a:tc>
                <a:extLst>
                  <a:ext uri="{0D108BD9-81ED-4DB2-BD59-A6C34878D82A}">
                    <a16:rowId xmlns:a16="http://schemas.microsoft.com/office/drawing/2014/main" val="1796506330"/>
                  </a:ext>
                </a:extLst>
              </a:tr>
              <a:tr h="611135">
                <a:tc>
                  <a:txBody>
                    <a:bodyPr/>
                    <a:lstStyle/>
                    <a:p>
                      <a:r>
                        <a:rPr lang="en-US" sz="1400" b="1" dirty="0"/>
                        <a:t>Categories</a:t>
                      </a:r>
                      <a:endParaRPr lang="en-US" sz="1400" dirty="0"/>
                    </a:p>
                  </a:txBody>
                  <a:tcPr marL="61383" marR="61383" marT="30692" marB="30692" anchor="ctr"/>
                </a:tc>
                <a:tc>
                  <a:txBody>
                    <a:bodyPr/>
                    <a:lstStyle/>
                    <a:p>
                      <a:r>
                        <a:rPr lang="en-US" sz="1400" dirty="0"/>
                        <a:t>Product categories with names and descriptions.</a:t>
                      </a:r>
                    </a:p>
                  </a:txBody>
                  <a:tcPr marL="61383" marR="61383" marT="30692" marB="30692" anchor="ctr"/>
                </a:tc>
                <a:extLst>
                  <a:ext uri="{0D108BD9-81ED-4DB2-BD59-A6C34878D82A}">
                    <a16:rowId xmlns:a16="http://schemas.microsoft.com/office/drawing/2014/main" val="3149714054"/>
                  </a:ext>
                </a:extLst>
              </a:tr>
            </a:tbl>
          </a:graphicData>
        </a:graphic>
      </p:graphicFrame>
      <p:sp>
        <p:nvSpPr>
          <p:cNvPr id="7" name="Rectangle 1">
            <a:extLst>
              <a:ext uri="{FF2B5EF4-FFF2-40B4-BE49-F238E27FC236}">
                <a16:creationId xmlns:a16="http://schemas.microsoft.com/office/drawing/2014/main" id="{B1D51C2E-633E-01B9-019C-02D6C071E747}"/>
              </a:ext>
            </a:extLst>
          </p:cNvPr>
          <p:cNvSpPr>
            <a:spLocks noChangeArrowheads="1"/>
          </p:cNvSpPr>
          <p:nvPr/>
        </p:nvSpPr>
        <p:spPr bwMode="auto">
          <a:xfrm>
            <a:off x="1600773" y="1294307"/>
            <a:ext cx="223138"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047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11A8FED-BFE7-1AFB-0F2A-25C36A49C071}"/>
              </a:ext>
            </a:extLst>
          </p:cNvPr>
          <p:cNvSpPr/>
          <p:nvPr/>
        </p:nvSpPr>
        <p:spPr>
          <a:xfrm>
            <a:off x="3832810" y="0"/>
            <a:ext cx="4526380" cy="1323439"/>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POWER BI</a:t>
            </a:r>
          </a:p>
          <a:p>
            <a:pPr algn="ctr"/>
            <a:endParaRPr lang="en-US" sz="4000" b="0" cap="none" spc="0" dirty="0">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id="{1F5A6E5C-F244-24E7-C8EE-94CC5AAD9380}"/>
              </a:ext>
            </a:extLst>
          </p:cNvPr>
          <p:cNvSpPr txBox="1"/>
          <p:nvPr/>
        </p:nvSpPr>
        <p:spPr>
          <a:xfrm>
            <a:off x="1086440" y="1431160"/>
            <a:ext cx="10517956" cy="646331"/>
          </a:xfrm>
          <a:prstGeom prst="rect">
            <a:avLst/>
          </a:prstGeom>
          <a:noFill/>
        </p:spPr>
        <p:txBody>
          <a:bodyPr wrap="square">
            <a:spAutoFit/>
          </a:bodyPr>
          <a:lstStyle/>
          <a:p>
            <a:pPr marL="285750" indent="-285750">
              <a:buFont typeface="Arial" panose="020B0604020202020204" pitchFamily="34" charset="0"/>
              <a:buChar char="•"/>
            </a:pPr>
            <a:r>
              <a:rPr lang="en-US" dirty="0"/>
              <a:t>How does customer distribution vary across different regions or customer segments? Can we visualize it on a map or bar chart?</a:t>
            </a:r>
          </a:p>
        </p:txBody>
      </p:sp>
      <p:pic>
        <p:nvPicPr>
          <p:cNvPr id="8" name="Picture 7">
            <a:extLst>
              <a:ext uri="{FF2B5EF4-FFF2-40B4-BE49-F238E27FC236}">
                <a16:creationId xmlns:a16="http://schemas.microsoft.com/office/drawing/2014/main" id="{2A66704F-106A-B266-FFE3-EF7A41D25EB7}"/>
              </a:ext>
            </a:extLst>
          </p:cNvPr>
          <p:cNvPicPr>
            <a:picLocks noChangeAspect="1"/>
          </p:cNvPicPr>
          <p:nvPr/>
        </p:nvPicPr>
        <p:blipFill>
          <a:blip r:embed="rId2"/>
          <a:stretch>
            <a:fillRect/>
          </a:stretch>
        </p:blipFill>
        <p:spPr>
          <a:xfrm>
            <a:off x="834956" y="2394408"/>
            <a:ext cx="6621646" cy="2894029"/>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879E8725-64BB-0177-6314-45CC18069165}"/>
              </a:ext>
            </a:extLst>
          </p:cNvPr>
          <p:cNvSpPr txBox="1"/>
          <p:nvPr/>
        </p:nvSpPr>
        <p:spPr>
          <a:xfrm>
            <a:off x="7532016" y="2498103"/>
            <a:ext cx="4383464" cy="1754326"/>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dirty="0"/>
              <a:t>The data indicates that the largest segment of customers (60) are from unknown regions, as they did not provide their region details. This is followed by customers from SP, OR, RJ, and other regions.</a:t>
            </a:r>
          </a:p>
        </p:txBody>
      </p:sp>
      <p:cxnSp>
        <p:nvCxnSpPr>
          <p:cNvPr id="3" name="Straight Connector 2">
            <a:extLst>
              <a:ext uri="{FF2B5EF4-FFF2-40B4-BE49-F238E27FC236}">
                <a16:creationId xmlns:a16="http://schemas.microsoft.com/office/drawing/2014/main" id="{8FEA01CB-29B0-5B58-927D-564D9C1DE1A3}"/>
              </a:ext>
            </a:extLst>
          </p:cNvPr>
          <p:cNvCxnSpPr/>
          <p:nvPr/>
        </p:nvCxnSpPr>
        <p:spPr>
          <a:xfrm>
            <a:off x="395926" y="169682"/>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32C5099-3197-E66C-85D2-A516B7298D90}"/>
              </a:ext>
            </a:extLst>
          </p:cNvPr>
          <p:cNvCxnSpPr/>
          <p:nvPr/>
        </p:nvCxnSpPr>
        <p:spPr>
          <a:xfrm flipV="1">
            <a:off x="150829" y="6315959"/>
            <a:ext cx="11312165" cy="75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9137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EF5921-19F7-4A73-3CAE-56EB91D59F5B}"/>
              </a:ext>
            </a:extLst>
          </p:cNvPr>
          <p:cNvSpPr txBox="1"/>
          <p:nvPr/>
        </p:nvSpPr>
        <p:spPr>
          <a:xfrm>
            <a:off x="826416" y="801279"/>
            <a:ext cx="10539167" cy="646331"/>
          </a:xfrm>
          <a:prstGeom prst="rect">
            <a:avLst/>
          </a:prstGeom>
          <a:noFill/>
        </p:spPr>
        <p:txBody>
          <a:bodyPr wrap="square">
            <a:spAutoFit/>
          </a:bodyPr>
          <a:lstStyle/>
          <a:p>
            <a:pPr marL="285750" indent="-285750">
              <a:buFont typeface="Arial" panose="020B0604020202020204" pitchFamily="34" charset="0"/>
              <a:buChar char="•"/>
            </a:pPr>
            <a:r>
              <a:rPr lang="en-US" dirty="0"/>
              <a:t>What is the trend in customer acquisition over time? Can we create a line chart or area chart to display it?</a:t>
            </a:r>
          </a:p>
        </p:txBody>
      </p:sp>
      <p:pic>
        <p:nvPicPr>
          <p:cNvPr id="7" name="Picture 6">
            <a:extLst>
              <a:ext uri="{FF2B5EF4-FFF2-40B4-BE49-F238E27FC236}">
                <a16:creationId xmlns:a16="http://schemas.microsoft.com/office/drawing/2014/main" id="{A3AA4CD4-F517-1FB0-1513-B31C6C418FCF}"/>
              </a:ext>
            </a:extLst>
          </p:cNvPr>
          <p:cNvPicPr>
            <a:picLocks noChangeAspect="1"/>
          </p:cNvPicPr>
          <p:nvPr/>
        </p:nvPicPr>
        <p:blipFill>
          <a:blip r:embed="rId2"/>
          <a:stretch>
            <a:fillRect/>
          </a:stretch>
        </p:blipFill>
        <p:spPr>
          <a:xfrm>
            <a:off x="826416" y="1855855"/>
            <a:ext cx="10775034" cy="2876399"/>
          </a:xfrm>
          <a:prstGeom prst="rect">
            <a:avLst/>
          </a:prstGeom>
        </p:spPr>
      </p:pic>
      <p:sp>
        <p:nvSpPr>
          <p:cNvPr id="8" name="TextBox 7">
            <a:extLst>
              <a:ext uri="{FF2B5EF4-FFF2-40B4-BE49-F238E27FC236}">
                <a16:creationId xmlns:a16="http://schemas.microsoft.com/office/drawing/2014/main" id="{3430D7DD-B65A-26AB-316B-E1DEA20681D4}"/>
              </a:ext>
            </a:extLst>
          </p:cNvPr>
          <p:cNvSpPr txBox="1"/>
          <p:nvPr/>
        </p:nvSpPr>
        <p:spPr>
          <a:xfrm>
            <a:off x="826416" y="5137608"/>
            <a:ext cx="10843968" cy="646331"/>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a:t>The data shows that customer acquisition begins to drop from Quarter 2, reaches its lowest point in Quarter 3, and then gradually increases from Quarter 3 to Quarter 4.</a:t>
            </a:r>
            <a:endParaRPr lang="en-US" dirty="0"/>
          </a:p>
        </p:txBody>
      </p:sp>
      <p:cxnSp>
        <p:nvCxnSpPr>
          <p:cNvPr id="2" name="Straight Connector 1">
            <a:extLst>
              <a:ext uri="{FF2B5EF4-FFF2-40B4-BE49-F238E27FC236}">
                <a16:creationId xmlns:a16="http://schemas.microsoft.com/office/drawing/2014/main" id="{84EB4071-1692-7124-DB22-82AD64008C5B}"/>
              </a:ext>
            </a:extLst>
          </p:cNvPr>
          <p:cNvCxnSpPr/>
          <p:nvPr/>
        </p:nvCxnSpPr>
        <p:spPr>
          <a:xfrm>
            <a:off x="395926" y="169682"/>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453C2EEF-B8B8-D0E3-C341-CB6AC7C121DE}"/>
              </a:ext>
            </a:extLst>
          </p:cNvPr>
          <p:cNvCxnSpPr/>
          <p:nvPr/>
        </p:nvCxnSpPr>
        <p:spPr>
          <a:xfrm flipV="1">
            <a:off x="150829" y="6315959"/>
            <a:ext cx="11312165" cy="75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438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AED506E-A9FE-2083-CCD5-ECC23D970FBD}"/>
              </a:ext>
            </a:extLst>
          </p:cNvPr>
          <p:cNvSpPr txBox="1"/>
          <p:nvPr/>
        </p:nvSpPr>
        <p:spPr>
          <a:xfrm>
            <a:off x="652807" y="1062574"/>
            <a:ext cx="11102418" cy="646331"/>
          </a:xfrm>
          <a:prstGeom prst="rect">
            <a:avLst/>
          </a:prstGeom>
          <a:noFill/>
        </p:spPr>
        <p:txBody>
          <a:bodyPr wrap="square">
            <a:spAutoFit/>
          </a:bodyPr>
          <a:lstStyle/>
          <a:p>
            <a:pPr marL="285750" indent="-285750">
              <a:buFont typeface="Arial" panose="020B0604020202020204" pitchFamily="34" charset="0"/>
              <a:buChar char="•"/>
            </a:pPr>
            <a:r>
              <a:rPr lang="en-US" dirty="0"/>
              <a:t>How does order volume change over time? Can we create a time series chart or stacked bar chart to visualize it?</a:t>
            </a:r>
          </a:p>
        </p:txBody>
      </p:sp>
      <p:pic>
        <p:nvPicPr>
          <p:cNvPr id="7" name="Picture 6">
            <a:extLst>
              <a:ext uri="{FF2B5EF4-FFF2-40B4-BE49-F238E27FC236}">
                <a16:creationId xmlns:a16="http://schemas.microsoft.com/office/drawing/2014/main" id="{81A84085-AC0B-78D8-2F19-EFB3C3F837DD}"/>
              </a:ext>
            </a:extLst>
          </p:cNvPr>
          <p:cNvPicPr>
            <a:picLocks noChangeAspect="1"/>
          </p:cNvPicPr>
          <p:nvPr/>
        </p:nvPicPr>
        <p:blipFill>
          <a:blip r:embed="rId2"/>
          <a:stretch>
            <a:fillRect/>
          </a:stretch>
        </p:blipFill>
        <p:spPr>
          <a:xfrm>
            <a:off x="701899" y="1789718"/>
            <a:ext cx="5502117" cy="3215915"/>
          </a:xfrm>
          <a:prstGeom prst="rect">
            <a:avLst/>
          </a:prstGeom>
        </p:spPr>
      </p:pic>
      <p:sp>
        <p:nvSpPr>
          <p:cNvPr id="8" name="TextBox 7">
            <a:extLst>
              <a:ext uri="{FF2B5EF4-FFF2-40B4-BE49-F238E27FC236}">
                <a16:creationId xmlns:a16="http://schemas.microsoft.com/office/drawing/2014/main" id="{A5A72570-B5E0-0605-4092-9870D5854DF0}"/>
              </a:ext>
            </a:extLst>
          </p:cNvPr>
          <p:cNvSpPr txBox="1"/>
          <p:nvPr/>
        </p:nvSpPr>
        <p:spPr>
          <a:xfrm>
            <a:off x="6740165" y="2591874"/>
            <a:ext cx="5109328" cy="923330"/>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dirty="0"/>
              <a:t>The visual indicates that the highest number of orders was recorded in the year 1995, whereas the lowest number was observed in 1994.</a:t>
            </a:r>
          </a:p>
        </p:txBody>
      </p:sp>
      <p:cxnSp>
        <p:nvCxnSpPr>
          <p:cNvPr id="2" name="Straight Connector 1">
            <a:extLst>
              <a:ext uri="{FF2B5EF4-FFF2-40B4-BE49-F238E27FC236}">
                <a16:creationId xmlns:a16="http://schemas.microsoft.com/office/drawing/2014/main" id="{293FCCB3-11EE-3643-1FC7-4524A120B45B}"/>
              </a:ext>
            </a:extLst>
          </p:cNvPr>
          <p:cNvCxnSpPr/>
          <p:nvPr/>
        </p:nvCxnSpPr>
        <p:spPr>
          <a:xfrm>
            <a:off x="395926" y="169682"/>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874E32BF-F157-CA3E-6EE2-AE60122A819F}"/>
              </a:ext>
            </a:extLst>
          </p:cNvPr>
          <p:cNvCxnSpPr/>
          <p:nvPr/>
        </p:nvCxnSpPr>
        <p:spPr>
          <a:xfrm flipV="1">
            <a:off x="150829" y="6315959"/>
            <a:ext cx="11312165" cy="75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55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3B7643-6EA1-5FCB-4877-50A6327F8467}"/>
              </a:ext>
            </a:extLst>
          </p:cNvPr>
          <p:cNvSpPr txBox="1"/>
          <p:nvPr/>
        </p:nvSpPr>
        <p:spPr>
          <a:xfrm>
            <a:off x="829559" y="845758"/>
            <a:ext cx="10840825" cy="369332"/>
          </a:xfrm>
          <a:prstGeom prst="rect">
            <a:avLst/>
          </a:prstGeom>
          <a:noFill/>
        </p:spPr>
        <p:txBody>
          <a:bodyPr wrap="square">
            <a:spAutoFit/>
          </a:bodyPr>
          <a:lstStyle/>
          <a:p>
            <a:pPr marL="285750" indent="-285750">
              <a:buFont typeface="Arial" panose="020B0604020202020204" pitchFamily="34" charset="0"/>
              <a:buChar char="•"/>
            </a:pPr>
            <a:r>
              <a:rPr lang="en-US" dirty="0"/>
              <a:t>What is the distribution of order values? Can we create a histogram or box plot to display it?</a:t>
            </a:r>
          </a:p>
        </p:txBody>
      </p:sp>
      <p:pic>
        <p:nvPicPr>
          <p:cNvPr id="7" name="Picture 6">
            <a:extLst>
              <a:ext uri="{FF2B5EF4-FFF2-40B4-BE49-F238E27FC236}">
                <a16:creationId xmlns:a16="http://schemas.microsoft.com/office/drawing/2014/main" id="{B16C63D3-DB49-D937-3021-4D9D2F6677ED}"/>
              </a:ext>
            </a:extLst>
          </p:cNvPr>
          <p:cNvPicPr>
            <a:picLocks noChangeAspect="1"/>
          </p:cNvPicPr>
          <p:nvPr/>
        </p:nvPicPr>
        <p:blipFill>
          <a:blip r:embed="rId2"/>
          <a:stretch>
            <a:fillRect/>
          </a:stretch>
        </p:blipFill>
        <p:spPr>
          <a:xfrm>
            <a:off x="967296" y="1404593"/>
            <a:ext cx="5128704" cy="5241304"/>
          </a:xfrm>
          <a:prstGeom prst="rect">
            <a:avLst/>
          </a:prstGeom>
        </p:spPr>
      </p:pic>
      <p:sp>
        <p:nvSpPr>
          <p:cNvPr id="8" name="TextBox 7">
            <a:extLst>
              <a:ext uri="{FF2B5EF4-FFF2-40B4-BE49-F238E27FC236}">
                <a16:creationId xmlns:a16="http://schemas.microsoft.com/office/drawing/2014/main" id="{93E2822A-E47B-CC60-510D-C8104ACA06FB}"/>
              </a:ext>
            </a:extLst>
          </p:cNvPr>
          <p:cNvSpPr txBox="1"/>
          <p:nvPr/>
        </p:nvSpPr>
        <p:spPr>
          <a:xfrm>
            <a:off x="6334812" y="2607540"/>
            <a:ext cx="5128704" cy="1200329"/>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dirty="0"/>
              <a:t>The chart shows that the highest number of products (328) were sold within the value range of 0–500. In contrast, in the highest value range (6000–6500), only 4 products were sold.</a:t>
            </a:r>
          </a:p>
        </p:txBody>
      </p:sp>
      <p:cxnSp>
        <p:nvCxnSpPr>
          <p:cNvPr id="2" name="Straight Connector 1">
            <a:extLst>
              <a:ext uri="{FF2B5EF4-FFF2-40B4-BE49-F238E27FC236}">
                <a16:creationId xmlns:a16="http://schemas.microsoft.com/office/drawing/2014/main" id="{1A09A9AF-BB19-9F7B-0F34-6C5E331E7682}"/>
              </a:ext>
            </a:extLst>
          </p:cNvPr>
          <p:cNvCxnSpPr/>
          <p:nvPr/>
        </p:nvCxnSpPr>
        <p:spPr>
          <a:xfrm>
            <a:off x="395926" y="169682"/>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74131067-473A-09EB-594F-FA19E885C831}"/>
              </a:ext>
            </a:extLst>
          </p:cNvPr>
          <p:cNvCxnSpPr/>
          <p:nvPr/>
        </p:nvCxnSpPr>
        <p:spPr>
          <a:xfrm flipV="1">
            <a:off x="150829" y="6315959"/>
            <a:ext cx="11312165" cy="75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737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D22ABB-957D-945E-31A3-549A109389DA}"/>
              </a:ext>
            </a:extLst>
          </p:cNvPr>
          <p:cNvSpPr txBox="1"/>
          <p:nvPr/>
        </p:nvSpPr>
        <p:spPr>
          <a:xfrm>
            <a:off x="879049" y="996586"/>
            <a:ext cx="11234393" cy="369332"/>
          </a:xfrm>
          <a:prstGeom prst="rect">
            <a:avLst/>
          </a:prstGeom>
          <a:noFill/>
        </p:spPr>
        <p:txBody>
          <a:bodyPr wrap="square">
            <a:spAutoFit/>
          </a:bodyPr>
          <a:lstStyle/>
          <a:p>
            <a:pPr marL="285750" indent="-285750">
              <a:buFont typeface="Arial" panose="020B0604020202020204" pitchFamily="34" charset="0"/>
              <a:buChar char="•"/>
            </a:pPr>
            <a:r>
              <a:rPr lang="en-US" dirty="0"/>
              <a:t>Can we visualize the average order processing time or shipping duration using a bar chart or box plot?</a:t>
            </a:r>
          </a:p>
        </p:txBody>
      </p:sp>
      <p:pic>
        <p:nvPicPr>
          <p:cNvPr id="7" name="Picture 6">
            <a:extLst>
              <a:ext uri="{FF2B5EF4-FFF2-40B4-BE49-F238E27FC236}">
                <a16:creationId xmlns:a16="http://schemas.microsoft.com/office/drawing/2014/main" id="{15F9529C-A402-9CC2-66EE-42C1CB9DF2C0}"/>
              </a:ext>
            </a:extLst>
          </p:cNvPr>
          <p:cNvPicPr>
            <a:picLocks noChangeAspect="1"/>
          </p:cNvPicPr>
          <p:nvPr/>
        </p:nvPicPr>
        <p:blipFill>
          <a:blip r:embed="rId2"/>
          <a:stretch>
            <a:fillRect/>
          </a:stretch>
        </p:blipFill>
        <p:spPr>
          <a:xfrm>
            <a:off x="879049" y="1890395"/>
            <a:ext cx="5672580" cy="3501738"/>
          </a:xfrm>
          <a:prstGeom prst="rect">
            <a:avLst/>
          </a:prstGeom>
        </p:spPr>
      </p:pic>
      <p:sp>
        <p:nvSpPr>
          <p:cNvPr id="8" name="TextBox 7">
            <a:extLst>
              <a:ext uri="{FF2B5EF4-FFF2-40B4-BE49-F238E27FC236}">
                <a16:creationId xmlns:a16="http://schemas.microsoft.com/office/drawing/2014/main" id="{F0ED0550-84BF-5519-4FDD-5F51736D3865}"/>
              </a:ext>
            </a:extLst>
          </p:cNvPr>
          <p:cNvSpPr txBox="1"/>
          <p:nvPr/>
        </p:nvSpPr>
        <p:spPr>
          <a:xfrm>
            <a:off x="6806153" y="2884602"/>
            <a:ext cx="5015059" cy="646331"/>
          </a:xfrm>
          <a:prstGeom prst="rect">
            <a:avLst/>
          </a:prstGeom>
          <a:noFill/>
        </p:spPr>
        <p:txBody>
          <a:bodyPr wrap="square" rtlCol="0">
            <a:spAutoFit/>
          </a:bodyPr>
          <a:lstStyle/>
          <a:p>
            <a:pPr marL="285750" indent="-285750">
              <a:buClr>
                <a:srgbClr val="FF0000"/>
              </a:buClr>
              <a:buFont typeface="Arial" panose="020B0604020202020204" pitchFamily="34" charset="0"/>
              <a:buChar char="•"/>
            </a:pPr>
            <a:r>
              <a:rPr lang="en-US" dirty="0"/>
              <a:t>Here we can clearly see that the average Order Processing Time for every category is 8.49 Days</a:t>
            </a:r>
          </a:p>
        </p:txBody>
      </p:sp>
      <p:cxnSp>
        <p:nvCxnSpPr>
          <p:cNvPr id="2" name="Straight Connector 1">
            <a:extLst>
              <a:ext uri="{FF2B5EF4-FFF2-40B4-BE49-F238E27FC236}">
                <a16:creationId xmlns:a16="http://schemas.microsoft.com/office/drawing/2014/main" id="{85761E4A-BCC3-5C45-6C0C-B20FDAEA5A18}"/>
              </a:ext>
            </a:extLst>
          </p:cNvPr>
          <p:cNvCxnSpPr/>
          <p:nvPr/>
        </p:nvCxnSpPr>
        <p:spPr>
          <a:xfrm>
            <a:off x="395926" y="169682"/>
            <a:ext cx="0" cy="64573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0934E54-94D9-660B-2663-9A5654D67241}"/>
              </a:ext>
            </a:extLst>
          </p:cNvPr>
          <p:cNvCxnSpPr/>
          <p:nvPr/>
        </p:nvCxnSpPr>
        <p:spPr>
          <a:xfrm flipV="1">
            <a:off x="150829" y="6315959"/>
            <a:ext cx="11312165" cy="75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037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Retrospect</Template>
  <TotalTime>230</TotalTime>
  <Words>2866</Words>
  <Application>Microsoft Office PowerPoint</Application>
  <PresentationFormat>Widescreen</PresentationFormat>
  <Paragraphs>262</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Bahnschrift SemiLight</vt:lpstr>
      <vt:lpstr>Calibri</vt:lpstr>
      <vt:lpstr>Rockwell</vt:lpstr>
      <vt:lpstr>Rockwell Condensed</vt:lpstr>
      <vt:lpstr>Wingdings</vt:lpstr>
      <vt:lpstr>Wood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Mehtab Alam</dc:creator>
  <cp:lastModifiedBy>Mehtab Alam</cp:lastModifiedBy>
  <cp:revision>22</cp:revision>
  <dcterms:created xsi:type="dcterms:W3CDTF">2025-04-26T08:55:42Z</dcterms:created>
  <dcterms:modified xsi:type="dcterms:W3CDTF">2025-05-07T06:34:25Z</dcterms:modified>
</cp:coreProperties>
</file>