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ba36dd9d5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ba36dd9d5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ba36dd9d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ba36dd9d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ba36dd9d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ba36dd9d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ba36dd9d5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ba36dd9d5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ba36dd9d5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ba36dd9d5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ba36dd9d5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ba36dd9d5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ba36dd9d5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ba36dd9d5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ba36dd9d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ba36dd9d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ba36dd9d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ba36dd9d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53836d7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53836d7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ba36dd9d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ba36dd9d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ba36dd9d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ba36dd9d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ba36dd9d5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ba36dd9d5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ba36dd9d5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ba36dd9d5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ba36dd9d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ba36dd9d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52625" y="1038925"/>
            <a:ext cx="6167400" cy="8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AI Educators</a:t>
            </a:r>
            <a:endParaRPr/>
          </a:p>
        </p:txBody>
      </p:sp>
      <p:sp>
        <p:nvSpPr>
          <p:cNvPr id="135" name="Google Shape;135;p13"/>
          <p:cNvSpPr txBox="1"/>
          <p:nvPr>
            <p:ph idx="1" type="subTitle"/>
          </p:nvPr>
        </p:nvSpPr>
        <p:spPr>
          <a:xfrm>
            <a:off x="5066450" y="2751875"/>
            <a:ext cx="4507800" cy="19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Group Members:</a:t>
            </a:r>
            <a:endParaRPr sz="2000"/>
          </a:p>
          <a:p>
            <a:pPr indent="-355600" lvl="0" marL="457200" rtl="0" algn="l">
              <a:spcBef>
                <a:spcPts val="0"/>
              </a:spcBef>
              <a:spcAft>
                <a:spcPts val="0"/>
              </a:spcAft>
              <a:buSzPts val="2000"/>
              <a:buAutoNum type="arabicPeriod"/>
            </a:pPr>
            <a:r>
              <a:rPr lang="en" sz="2000"/>
              <a:t>Anurag Athwale</a:t>
            </a:r>
            <a:endParaRPr sz="2000"/>
          </a:p>
          <a:p>
            <a:pPr indent="-355600" lvl="0" marL="457200" rtl="0" algn="l">
              <a:spcBef>
                <a:spcPts val="0"/>
              </a:spcBef>
              <a:spcAft>
                <a:spcPts val="0"/>
              </a:spcAft>
              <a:buSzPts val="2000"/>
              <a:buAutoNum type="arabicPeriod"/>
            </a:pPr>
            <a:r>
              <a:rPr lang="en" sz="2000"/>
              <a:t>Atishay Jain</a:t>
            </a:r>
            <a:endParaRPr sz="2000"/>
          </a:p>
          <a:p>
            <a:pPr indent="-355600" lvl="0" marL="457200" rtl="0" algn="l">
              <a:spcBef>
                <a:spcPts val="0"/>
              </a:spcBef>
              <a:spcAft>
                <a:spcPts val="0"/>
              </a:spcAft>
              <a:buSzPts val="2000"/>
              <a:buAutoNum type="arabicPeriod"/>
            </a:pPr>
            <a:r>
              <a:rPr lang="en" sz="2000"/>
              <a:t>Jeet Mehta</a:t>
            </a:r>
            <a:endParaRPr sz="2000"/>
          </a:p>
          <a:p>
            <a:pPr indent="-355600" lvl="0" marL="457200" rtl="0" algn="l">
              <a:spcBef>
                <a:spcPts val="0"/>
              </a:spcBef>
              <a:spcAft>
                <a:spcPts val="0"/>
              </a:spcAft>
              <a:buSzPts val="2000"/>
              <a:buAutoNum type="arabicPeriod"/>
            </a:pPr>
            <a:r>
              <a:rPr lang="en" sz="2000"/>
              <a:t>Parth Patel</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Requirements</a:t>
            </a:r>
            <a:endParaRPr/>
          </a:p>
        </p:txBody>
      </p:sp>
      <p:sp>
        <p:nvSpPr>
          <p:cNvPr id="188" name="Google Shape;188;p22"/>
          <p:cNvSpPr txBox="1"/>
          <p:nvPr>
            <p:ph idx="1" type="body"/>
          </p:nvPr>
        </p:nvSpPr>
        <p:spPr>
          <a:xfrm>
            <a:off x="1203250" y="1116150"/>
            <a:ext cx="7527600" cy="3710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AI-Driven Content Adaptation</a:t>
            </a:r>
            <a:endParaRPr/>
          </a:p>
          <a:p>
            <a:pPr indent="0" lvl="0" marL="457200" rtl="0" algn="just">
              <a:spcBef>
                <a:spcPts val="1200"/>
              </a:spcBef>
              <a:spcAft>
                <a:spcPts val="0"/>
              </a:spcAft>
              <a:buNone/>
            </a:pPr>
            <a:r>
              <a:rPr lang="en"/>
              <a:t>AI algorithms for the application should dynamically adapt and curate content based on these points :  cultural context, learning preferences, and performance metrics.</a:t>
            </a:r>
            <a:endParaRPr/>
          </a:p>
          <a:p>
            <a:pPr indent="0" lvl="0" marL="0" rtl="0" algn="just">
              <a:spcBef>
                <a:spcPts val="1200"/>
              </a:spcBef>
              <a:spcAft>
                <a:spcPts val="0"/>
              </a:spcAft>
              <a:buNone/>
            </a:pPr>
            <a:r>
              <a:rPr lang="en"/>
              <a:t>Others : </a:t>
            </a:r>
            <a:endParaRPr/>
          </a:p>
          <a:p>
            <a:pPr indent="-311150" lvl="0" marL="457200" rtl="0" algn="just">
              <a:spcBef>
                <a:spcPts val="1200"/>
              </a:spcBef>
              <a:spcAft>
                <a:spcPts val="0"/>
              </a:spcAft>
              <a:buSzPts val="1300"/>
              <a:buChar char="●"/>
            </a:pPr>
            <a:r>
              <a:rPr lang="en"/>
              <a:t>Interoperability</a:t>
            </a:r>
            <a:endParaRPr/>
          </a:p>
          <a:p>
            <a:pPr indent="-311150" lvl="0" marL="457200" rtl="0" algn="just">
              <a:spcBef>
                <a:spcPts val="0"/>
              </a:spcBef>
              <a:spcAft>
                <a:spcPts val="0"/>
              </a:spcAft>
              <a:buSzPts val="1300"/>
              <a:buChar char="●"/>
            </a:pPr>
            <a:r>
              <a:rPr lang="en"/>
              <a:t>AI Algorithm Accuracy </a:t>
            </a:r>
            <a:endParaRPr/>
          </a:p>
          <a:p>
            <a:pPr indent="-311150" lvl="0" marL="457200" rtl="0" algn="just">
              <a:spcBef>
                <a:spcPts val="0"/>
              </a:spcBef>
              <a:spcAft>
                <a:spcPts val="0"/>
              </a:spcAft>
              <a:buSzPts val="1300"/>
              <a:buChar char="●"/>
            </a:pPr>
            <a:r>
              <a:rPr lang="en"/>
              <a:t>Offline Capability</a:t>
            </a:r>
            <a:endParaRPr/>
          </a:p>
          <a:p>
            <a:pPr indent="-311150" lvl="0" marL="457200" rtl="0" algn="just">
              <a:spcBef>
                <a:spcPts val="0"/>
              </a:spcBef>
              <a:spcAft>
                <a:spcPts val="0"/>
              </a:spcAft>
              <a:buSzPts val="1300"/>
              <a:buChar char="●"/>
            </a:pPr>
            <a:r>
              <a:rPr lang="en"/>
              <a:t>Real-time analytics</a:t>
            </a:r>
            <a:endParaRPr/>
          </a:p>
          <a:p>
            <a:pPr indent="0" lvl="0" marL="0" rtl="0" algn="just">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1086950" y="1086275"/>
            <a:ext cx="7748400" cy="3369300"/>
          </a:xfrm>
          <a:prstGeom prst="rect">
            <a:avLst/>
          </a:prstGeom>
        </p:spPr>
        <p:txBody>
          <a:bodyPr anchorCtr="0" anchor="t" bIns="91425" lIns="91425" spcFirstLastPara="1" rIns="91425" wrap="square" tIns="91425">
            <a:normAutofit/>
          </a:bodyPr>
          <a:lstStyle/>
          <a:p>
            <a:pPr indent="-311150" lvl="0" marL="457200" rtl="0" algn="just">
              <a:spcBef>
                <a:spcPts val="1000"/>
              </a:spcBef>
              <a:spcAft>
                <a:spcPts val="0"/>
              </a:spcAft>
              <a:buSzPts val="1300"/>
              <a:buChar char="●"/>
            </a:pPr>
            <a:r>
              <a:rPr lang="en"/>
              <a:t>Real-time Threat Detection and AI-powered Response Systems: </a:t>
            </a:r>
            <a:endParaRPr/>
          </a:p>
          <a:p>
            <a:pPr indent="0" lvl="0" marL="457200" rtl="0" algn="just">
              <a:spcBef>
                <a:spcPts val="1000"/>
              </a:spcBef>
              <a:spcAft>
                <a:spcPts val="0"/>
              </a:spcAft>
              <a:buNone/>
            </a:pPr>
            <a:r>
              <a:rPr lang="en"/>
              <a:t>Utilize AI and machine learning algorithms for real-time threat detection and automated responses to potential security breaches, ensuring faster and more efficient threat mitigation.</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
              <a:t>Others : </a:t>
            </a:r>
            <a:endParaRPr/>
          </a:p>
          <a:p>
            <a:pPr indent="0" lvl="0" marL="0" rtl="0" algn="just">
              <a:spcBef>
                <a:spcPts val="1000"/>
              </a:spcBef>
              <a:spcAft>
                <a:spcPts val="0"/>
              </a:spcAft>
              <a:buNone/>
            </a:pPr>
            <a:r>
              <a:t/>
            </a:r>
            <a:endParaRPr/>
          </a:p>
          <a:p>
            <a:pPr indent="-311150" lvl="0" marL="457200" rtl="0" algn="just">
              <a:spcBef>
                <a:spcPts val="0"/>
              </a:spcBef>
              <a:spcAft>
                <a:spcPts val="0"/>
              </a:spcAft>
              <a:buSzPts val="1300"/>
              <a:buChar char="●"/>
            </a:pPr>
            <a:r>
              <a:rPr lang="en"/>
              <a:t>Data Encryption</a:t>
            </a:r>
            <a:endParaRPr/>
          </a:p>
          <a:p>
            <a:pPr indent="-311150" lvl="0" marL="457200" rtl="0" algn="just">
              <a:spcBef>
                <a:spcPts val="0"/>
              </a:spcBef>
              <a:spcAft>
                <a:spcPts val="0"/>
              </a:spcAft>
              <a:buSzPts val="1300"/>
              <a:buChar char="●"/>
            </a:pPr>
            <a:r>
              <a:rPr lang="en"/>
              <a:t>Identity Verification</a:t>
            </a:r>
            <a:endParaRPr/>
          </a:p>
          <a:p>
            <a:pPr indent="-311150" lvl="0" marL="457200" rtl="0" algn="just">
              <a:spcBef>
                <a:spcPts val="0"/>
              </a:spcBef>
              <a:spcAft>
                <a:spcPts val="0"/>
              </a:spcAft>
              <a:buSzPts val="1300"/>
              <a:buChar char="●"/>
            </a:pPr>
            <a:r>
              <a:rPr lang="en"/>
              <a:t>Ethical AI Monitoring Framework</a:t>
            </a:r>
            <a:endParaRPr/>
          </a:p>
          <a:p>
            <a:pPr indent="-311150" lvl="0" marL="457200" rtl="0" algn="just">
              <a:spcBef>
                <a:spcPts val="0"/>
              </a:spcBef>
              <a:spcAft>
                <a:spcPts val="0"/>
              </a:spcAft>
              <a:buSzPts val="1300"/>
              <a:buChar char="●"/>
            </a:pPr>
            <a:r>
              <a:rPr lang="en"/>
              <a:t>Access Control</a:t>
            </a:r>
            <a:endParaRPr/>
          </a:p>
          <a:p>
            <a:pPr indent="0" lvl="0" marL="457200" rtl="0" algn="just">
              <a:spcBef>
                <a:spcPts val="1000"/>
              </a:spcBef>
              <a:spcAft>
                <a:spcPts val="0"/>
              </a:spcAft>
              <a:buNone/>
            </a:pPr>
            <a:r>
              <a:t/>
            </a:r>
            <a:endParaRPr/>
          </a:p>
        </p:txBody>
      </p:sp>
      <p:sp>
        <p:nvSpPr>
          <p:cNvPr id="194" name="Google Shape;194;p23"/>
          <p:cNvSpPr txBox="1"/>
          <p:nvPr>
            <p:ph type="title"/>
          </p:nvPr>
        </p:nvSpPr>
        <p:spPr>
          <a:xfrm>
            <a:off x="1297500" y="532950"/>
            <a:ext cx="7038900" cy="50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Quality Requirements</a:t>
            </a:r>
            <a:endParaRPr/>
          </a:p>
        </p:txBody>
      </p:sp>
      <p:sp>
        <p:nvSpPr>
          <p:cNvPr id="200" name="Google Shape;200;p24"/>
          <p:cNvSpPr txBox="1"/>
          <p:nvPr>
            <p:ph idx="1" type="body"/>
          </p:nvPr>
        </p:nvSpPr>
        <p:spPr>
          <a:xfrm>
            <a:off x="1374250" y="1182950"/>
            <a:ext cx="7038900" cy="381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Resilience to Technological Changes: </a:t>
            </a:r>
            <a:endParaRPr/>
          </a:p>
          <a:p>
            <a:pPr indent="0" lvl="0" marL="457200" rtl="0" algn="l">
              <a:spcBef>
                <a:spcPts val="1200"/>
              </a:spcBef>
              <a:spcAft>
                <a:spcPts val="0"/>
              </a:spcAft>
              <a:buNone/>
            </a:pPr>
            <a:r>
              <a:rPr lang="en"/>
              <a:t>The platform should be designed to easily adapt to technological changes and advancements, ensuring its long-term viability and relevance</a:t>
            </a:r>
            <a:endParaRPr/>
          </a:p>
          <a:p>
            <a:pPr indent="0" lvl="0" marL="0" rtl="0" algn="l">
              <a:spcBef>
                <a:spcPts val="1200"/>
              </a:spcBef>
              <a:spcAft>
                <a:spcPts val="0"/>
              </a:spcAft>
              <a:buNone/>
            </a:pPr>
            <a:r>
              <a:rPr lang="en"/>
              <a:t>Others : </a:t>
            </a:r>
            <a:endParaRPr/>
          </a:p>
          <a:p>
            <a:pPr indent="-311150" lvl="0" marL="457200" rtl="0" algn="l">
              <a:spcBef>
                <a:spcPts val="1200"/>
              </a:spcBef>
              <a:spcAft>
                <a:spcPts val="0"/>
              </a:spcAft>
              <a:buSzPts val="1300"/>
              <a:buChar char="●"/>
            </a:pPr>
            <a:r>
              <a:rPr lang="en"/>
              <a:t>Consistent Learning Outcomes Across Diverse Groups</a:t>
            </a:r>
            <a:endParaRPr/>
          </a:p>
          <a:p>
            <a:pPr indent="-311150" lvl="0" marL="457200" rtl="0" algn="l">
              <a:spcBef>
                <a:spcPts val="0"/>
              </a:spcBef>
              <a:spcAft>
                <a:spcPts val="0"/>
              </a:spcAft>
              <a:buSzPts val="1300"/>
              <a:buChar char="●"/>
            </a:pPr>
            <a:r>
              <a:rPr lang="en"/>
              <a:t>Performance Optimization</a:t>
            </a:r>
            <a:endParaRPr/>
          </a:p>
          <a:p>
            <a:pPr indent="-311150" lvl="0" marL="457200" rtl="0" algn="l">
              <a:spcBef>
                <a:spcPts val="0"/>
              </a:spcBef>
              <a:spcAft>
                <a:spcPts val="0"/>
              </a:spcAft>
              <a:buSzPts val="1300"/>
              <a:buChar char="●"/>
            </a:pPr>
            <a:r>
              <a:rPr lang="en"/>
              <a:t>Scalability Testing</a:t>
            </a:r>
            <a:endParaRPr/>
          </a:p>
          <a:p>
            <a:pPr indent="-311150" lvl="0" marL="457200" rtl="0" algn="l">
              <a:spcBef>
                <a:spcPts val="0"/>
              </a:spcBef>
              <a:spcAft>
                <a:spcPts val="0"/>
              </a:spcAft>
              <a:buSzPts val="1300"/>
              <a:buChar char="●"/>
            </a:pPr>
            <a:r>
              <a:rPr lang="en"/>
              <a:t>User Support Services</a:t>
            </a:r>
            <a:endParaRPr/>
          </a:p>
          <a:p>
            <a:pPr indent="0" lvl="0" marL="457200" rtl="0" algn="l">
              <a:spcBef>
                <a:spcPts val="1200"/>
              </a:spcBef>
              <a:spcAft>
                <a:spcPts val="0"/>
              </a:spcAft>
              <a:buNone/>
            </a:pPr>
            <a:r>
              <a:t/>
            </a:r>
            <a:endParaRPr/>
          </a:p>
          <a:p>
            <a:pPr indent="0" lvl="0" marL="457200" rtl="0" algn="just">
              <a:spcBef>
                <a:spcPts val="1200"/>
              </a:spcBef>
              <a:spcAft>
                <a:spcPts val="0"/>
              </a:spcAft>
              <a:buNone/>
            </a:pPr>
            <a:r>
              <a:t/>
            </a:r>
            <a:endParaRPr/>
          </a:p>
          <a:p>
            <a:pPr indent="0" lvl="0" marL="45720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Elicitation Process</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 Phase 1: Defined scope, crafted interview materials, introduced mission.</a:t>
            </a:r>
            <a:endParaRPr sz="1500"/>
          </a:p>
          <a:p>
            <a:pPr indent="0" lvl="0" marL="0" rtl="0" algn="l">
              <a:spcBef>
                <a:spcPts val="1200"/>
              </a:spcBef>
              <a:spcAft>
                <a:spcPts val="0"/>
              </a:spcAft>
              <a:buNone/>
            </a:pPr>
            <a:r>
              <a:rPr lang="en" sz="1500"/>
              <a:t>- Phase 2: Conducted interviews for insights on challenges, expectations, and requirements.</a:t>
            </a:r>
            <a:endParaRPr sz="1500"/>
          </a:p>
          <a:p>
            <a:pPr indent="0" lvl="0" marL="0" rtl="0" algn="l">
              <a:spcBef>
                <a:spcPts val="1200"/>
              </a:spcBef>
              <a:spcAft>
                <a:spcPts val="1200"/>
              </a:spcAft>
              <a:buNone/>
            </a:pPr>
            <a:r>
              <a:rPr lang="en" sz="1500"/>
              <a:t>- Phase 3: Follow-up included smart analysis, organizing requirements, and summarizing key findings in a final report.</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Validation &amp; Analysis</a:t>
            </a:r>
            <a:endParaRPr/>
          </a:p>
        </p:txBody>
      </p:sp>
      <p:sp>
        <p:nvSpPr>
          <p:cNvPr id="212" name="Google Shape;212;p26"/>
          <p:cNvSpPr txBox="1"/>
          <p:nvPr>
            <p:ph idx="1" type="body"/>
          </p:nvPr>
        </p:nvSpPr>
        <p:spPr>
          <a:xfrm>
            <a:off x="1297500" y="1447050"/>
            <a:ext cx="7038900" cy="325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250"/>
              <a:t> Validation Phase</a:t>
            </a:r>
            <a:br>
              <a:rPr lang="en" sz="1250"/>
            </a:br>
            <a:r>
              <a:rPr lang="en" sz="1250"/>
              <a:t>- Validated the gathered insights against initial goals and mission.</a:t>
            </a:r>
            <a:endParaRPr sz="1250"/>
          </a:p>
          <a:p>
            <a:pPr indent="0" lvl="0" marL="0" rtl="0" algn="l">
              <a:lnSpc>
                <a:spcPct val="95000"/>
              </a:lnSpc>
              <a:spcBef>
                <a:spcPts val="1200"/>
              </a:spcBef>
              <a:spcAft>
                <a:spcPts val="0"/>
              </a:spcAft>
              <a:buSzPts val="770"/>
              <a:buNone/>
            </a:pPr>
            <a:r>
              <a:rPr lang="en" sz="1250"/>
              <a:t>- Carefully examined each requirement for feasibility, relevance, and alignment with respect to our AI learning platform's objectives.</a:t>
            </a:r>
            <a:endParaRPr sz="1250"/>
          </a:p>
          <a:p>
            <a:pPr indent="0" lvl="0" marL="0" rtl="0" algn="l">
              <a:lnSpc>
                <a:spcPct val="95000"/>
              </a:lnSpc>
              <a:spcBef>
                <a:spcPts val="1200"/>
              </a:spcBef>
              <a:spcAft>
                <a:spcPts val="0"/>
              </a:spcAft>
              <a:buSzPts val="770"/>
              <a:buNone/>
            </a:pPr>
            <a:r>
              <a:rPr lang="en" sz="1250"/>
              <a:t>- Discussed and refined any issues, established validated requirements as a strong foundation for subsequent development.</a:t>
            </a:r>
            <a:endParaRPr sz="1250"/>
          </a:p>
          <a:p>
            <a:pPr indent="0" lvl="0" marL="0" rtl="0" algn="l">
              <a:lnSpc>
                <a:spcPct val="95000"/>
              </a:lnSpc>
              <a:spcBef>
                <a:spcPts val="1200"/>
              </a:spcBef>
              <a:spcAft>
                <a:spcPts val="0"/>
              </a:spcAft>
              <a:buSzPts val="770"/>
              <a:buNone/>
            </a:pPr>
            <a:r>
              <a:rPr lang="en" sz="1250"/>
              <a:t>Analysis Phase</a:t>
            </a:r>
            <a:br>
              <a:rPr lang="en" sz="1250"/>
            </a:br>
            <a:r>
              <a:rPr lang="en" sz="1250"/>
              <a:t>- Thoroughly analyzed requirements for development insights.</a:t>
            </a:r>
            <a:endParaRPr sz="1250"/>
          </a:p>
          <a:p>
            <a:pPr indent="0" lvl="0" marL="0" rtl="0" algn="l">
              <a:lnSpc>
                <a:spcPct val="95000"/>
              </a:lnSpc>
              <a:spcBef>
                <a:spcPts val="1200"/>
              </a:spcBef>
              <a:spcAft>
                <a:spcPts val="0"/>
              </a:spcAft>
              <a:buSzPts val="770"/>
              <a:buNone/>
            </a:pPr>
            <a:r>
              <a:rPr lang="en" sz="1250"/>
              <a:t>- Categorized and Prioritized critical requirements based on importance, impact and features aligning closely with the company's vision.</a:t>
            </a:r>
            <a:endParaRPr sz="1250"/>
          </a:p>
          <a:p>
            <a:pPr indent="0" lvl="0" marL="0" rtl="0" algn="l">
              <a:lnSpc>
                <a:spcPct val="95000"/>
              </a:lnSpc>
              <a:spcBef>
                <a:spcPts val="1200"/>
              </a:spcBef>
              <a:spcAft>
                <a:spcPts val="1200"/>
              </a:spcAft>
              <a:buSzPts val="770"/>
              <a:buNone/>
            </a:pPr>
            <a:r>
              <a:rPr lang="en" sz="1250"/>
              <a:t>- This analysis serves as the blueprint for subsequent development</a:t>
            </a:r>
            <a:endParaRPr sz="12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Feedback</a:t>
            </a:r>
            <a:endParaRPr/>
          </a:p>
        </p:txBody>
      </p:sp>
      <p:sp>
        <p:nvSpPr>
          <p:cNvPr id="218" name="Google Shape;218;p27"/>
          <p:cNvSpPr txBox="1"/>
          <p:nvPr>
            <p:ph idx="1" type="body"/>
          </p:nvPr>
        </p:nvSpPr>
        <p:spPr>
          <a:xfrm>
            <a:off x="1297500" y="169332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1. Siddharth, our roommate, emphasized the critical need for a user-friendly interface.</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2. Anurag’s Mother, a Teacher, highlighted the need for adaptability to various teaching methodologies.</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3. Shivam, friend from another team, stressed the significance of robust data security features.</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4. Shanky, Working in IT, advocated for scalability and seamless integration with existing systems.</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5. Kartik, a friend, provided valuable insights into compliance management and ethical considerations.</a:t>
            </a:r>
            <a:endParaRPr sz="1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4294967295" type="ctrTitle"/>
          </p:nvPr>
        </p:nvSpPr>
        <p:spPr>
          <a:xfrm>
            <a:off x="1488300" y="1910325"/>
            <a:ext cx="6167400" cy="85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t>Thank You</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1105925" y="1856600"/>
            <a:ext cx="4045200" cy="13182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2400">
                <a:solidFill>
                  <a:srgbClr val="FFFFFF"/>
                </a:solidFill>
                <a:latin typeface="Montserrat"/>
                <a:ea typeface="Montserrat"/>
                <a:cs typeface="Montserrat"/>
                <a:sym typeface="Montserrat"/>
              </a:rPr>
              <a:t>Outline</a:t>
            </a:r>
            <a:endParaRPr sz="2400">
              <a:solidFill>
                <a:srgbClr val="FFFFFF"/>
              </a:solidFill>
              <a:latin typeface="Montserrat"/>
              <a:ea typeface="Montserrat"/>
              <a:cs typeface="Montserrat"/>
              <a:sym typeface="Montserrat"/>
            </a:endParaRPr>
          </a:p>
        </p:txBody>
      </p:sp>
      <p:sp>
        <p:nvSpPr>
          <p:cNvPr id="141" name="Google Shape;141;p14"/>
          <p:cNvSpPr txBox="1"/>
          <p:nvPr/>
        </p:nvSpPr>
        <p:spPr>
          <a:xfrm>
            <a:off x="4669625" y="1076600"/>
            <a:ext cx="3500100" cy="2878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Mission Statement</a:t>
            </a:r>
            <a:endParaRPr>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Char char="●"/>
            </a:pPr>
            <a:r>
              <a:rPr lang="en">
                <a:solidFill>
                  <a:srgbClr val="FFFFFF"/>
                </a:solidFill>
                <a:latin typeface="Lato"/>
                <a:ea typeface="Lato"/>
                <a:cs typeface="Lato"/>
                <a:sym typeface="Lato"/>
              </a:rPr>
              <a:t>Stakeholders</a:t>
            </a:r>
            <a:endParaRPr>
              <a:solidFill>
                <a:srgbClr val="FFFFFF"/>
              </a:solidFill>
              <a:latin typeface="Lato"/>
              <a:ea typeface="Lato"/>
              <a:cs typeface="Lato"/>
              <a:sym typeface="Lato"/>
            </a:endParaRPr>
          </a:p>
          <a:p>
            <a:pPr indent="-317500" lvl="0" marL="457200" rtl="0" algn="l">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Drivers</a:t>
            </a:r>
            <a:endParaRPr>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Char char="●"/>
            </a:pPr>
            <a:r>
              <a:rPr lang="en">
                <a:solidFill>
                  <a:srgbClr val="FFFFFF"/>
                </a:solidFill>
                <a:latin typeface="Lato"/>
                <a:ea typeface="Lato"/>
                <a:cs typeface="Lato"/>
                <a:sym typeface="Lato"/>
              </a:rPr>
              <a:t>Constraints</a:t>
            </a:r>
            <a:endParaRPr>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Char char="●"/>
            </a:pPr>
            <a:r>
              <a:rPr lang="en">
                <a:solidFill>
                  <a:srgbClr val="FFFFFF"/>
                </a:solidFill>
                <a:latin typeface="Lato"/>
                <a:ea typeface="Lato"/>
                <a:cs typeface="Lato"/>
                <a:sym typeface="Lato"/>
              </a:rPr>
              <a:t>User Requirements</a:t>
            </a:r>
            <a:endParaRPr>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Char char="●"/>
            </a:pPr>
            <a:r>
              <a:rPr lang="en">
                <a:solidFill>
                  <a:schemeClr val="lt1"/>
                </a:solidFill>
                <a:latin typeface="Lato"/>
                <a:ea typeface="Lato"/>
                <a:cs typeface="Lato"/>
                <a:sym typeface="Lato"/>
              </a:rPr>
              <a:t>Business Requirements</a:t>
            </a:r>
            <a:endParaRPr>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Char char="●"/>
            </a:pPr>
            <a:r>
              <a:rPr lang="en">
                <a:solidFill>
                  <a:schemeClr val="lt1"/>
                </a:solidFill>
                <a:latin typeface="Lato"/>
                <a:ea typeface="Lato"/>
                <a:cs typeface="Lato"/>
                <a:sym typeface="Lato"/>
              </a:rPr>
              <a:t>System Requirements</a:t>
            </a:r>
            <a:endParaRPr>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Char char="●"/>
            </a:pPr>
            <a:r>
              <a:rPr lang="en">
                <a:solidFill>
                  <a:schemeClr val="lt1"/>
                </a:solidFill>
                <a:latin typeface="Lato"/>
                <a:ea typeface="Lato"/>
                <a:cs typeface="Lato"/>
                <a:sym typeface="Lato"/>
              </a:rPr>
              <a:t>Security Requirements</a:t>
            </a:r>
            <a:endParaRPr>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Char char="●"/>
            </a:pPr>
            <a:r>
              <a:rPr lang="en">
                <a:solidFill>
                  <a:schemeClr val="lt1"/>
                </a:solidFill>
                <a:latin typeface="Lato"/>
                <a:ea typeface="Lato"/>
                <a:cs typeface="Lato"/>
                <a:sym typeface="Lato"/>
              </a:rPr>
              <a:t>Elicitation Process</a:t>
            </a:r>
            <a:endParaRPr>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Char char="●"/>
            </a:pPr>
            <a:r>
              <a:rPr lang="en">
                <a:solidFill>
                  <a:srgbClr val="FFFFFF"/>
                </a:solidFill>
                <a:latin typeface="Lato"/>
                <a:ea typeface="Lato"/>
                <a:cs typeface="Lato"/>
                <a:sym typeface="Lato"/>
              </a:rPr>
              <a:t>Requirement Validation &amp; Analysis</a:t>
            </a:r>
            <a:endParaRPr>
              <a:solidFill>
                <a:srgbClr val="FFFFFF"/>
              </a:solidFill>
              <a:latin typeface="Lato"/>
              <a:ea typeface="Lato"/>
              <a:cs typeface="Lato"/>
              <a:sym typeface="Lato"/>
            </a:endParaRPr>
          </a:p>
          <a:p>
            <a:pPr indent="-311150" lvl="0" marL="457200" rtl="0" algn="l">
              <a:lnSpc>
                <a:spcPct val="115000"/>
              </a:lnSpc>
              <a:spcBef>
                <a:spcPts val="0"/>
              </a:spcBef>
              <a:spcAft>
                <a:spcPts val="0"/>
              </a:spcAft>
              <a:buClr>
                <a:srgbClr val="FFFFFF"/>
              </a:buClr>
              <a:buSzPts val="1300"/>
              <a:buFont typeface="Lato"/>
              <a:buChar char="●"/>
            </a:pPr>
            <a:r>
              <a:rPr lang="en">
                <a:solidFill>
                  <a:srgbClr val="FFFFFF"/>
                </a:solidFill>
                <a:latin typeface="Lato"/>
                <a:ea typeface="Lato"/>
                <a:cs typeface="Lato"/>
                <a:sym typeface="Lato"/>
              </a:rPr>
              <a:t>Feedback</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Mission Statement (Why are we doing this?)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Problem :</a:t>
            </a:r>
            <a:br>
              <a:rPr lang="en" sz="1500"/>
            </a:br>
            <a:r>
              <a:rPr lang="en" sz="1500"/>
              <a:t>Traditional education often follows a one-size-fits-all approach, which can leave students struggling to reach their full potential.</a:t>
            </a:r>
            <a:endParaRPr sz="1500"/>
          </a:p>
          <a:p>
            <a:pPr indent="0" lvl="0" marL="0" rtl="0" algn="l">
              <a:spcBef>
                <a:spcPts val="1200"/>
              </a:spcBef>
              <a:spcAft>
                <a:spcPts val="0"/>
              </a:spcAft>
              <a:buNone/>
            </a:pPr>
            <a:r>
              <a:rPr lang="en" sz="1500"/>
              <a:t>Solution:</a:t>
            </a:r>
            <a:br>
              <a:rPr lang="en" sz="1500"/>
            </a:br>
            <a:r>
              <a:rPr lang="en" sz="1500"/>
              <a:t>Provide personalized learning to all who seek to learn using Artificial Intelligence</a:t>
            </a:r>
            <a:endParaRPr sz="1500"/>
          </a:p>
          <a:p>
            <a:pPr indent="0" lvl="0" marL="0" rtl="0" algn="l">
              <a:spcBef>
                <a:spcPts val="1200"/>
              </a:spcBef>
              <a:spcAft>
                <a:spcPts val="0"/>
              </a:spcAft>
              <a:buNone/>
            </a:pPr>
            <a:r>
              <a:rPr lang="en" sz="1500"/>
              <a:t>Mission:</a:t>
            </a:r>
            <a:endParaRPr sz="1500"/>
          </a:p>
          <a:p>
            <a:pPr indent="0" lvl="0" marL="0" rtl="0" algn="l">
              <a:spcBef>
                <a:spcPts val="0"/>
              </a:spcBef>
              <a:spcAft>
                <a:spcPts val="0"/>
              </a:spcAft>
              <a:buNone/>
            </a:pPr>
            <a:r>
              <a:rPr lang="en" sz="1500"/>
              <a:t>Create an AI-driven learning platform that will integrate with and upgrade the existing educational platform such that it adapts and personalizes based on each student’s unique need and learning preference</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4294967295" type="ctrTitle"/>
          </p:nvPr>
        </p:nvSpPr>
        <p:spPr>
          <a:xfrm>
            <a:off x="1488300" y="1910325"/>
            <a:ext cx="6167400" cy="85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t>Only the Top-Most</a:t>
            </a:r>
            <a:endParaRPr sz="3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Stakeholders (Who does it affect?)</a:t>
            </a:r>
            <a:endParaRPr/>
          </a:p>
        </p:txBody>
      </p:sp>
      <p:sp>
        <p:nvSpPr>
          <p:cNvPr id="158" name="Google Shape;158;p17"/>
          <p:cNvSpPr txBox="1"/>
          <p:nvPr>
            <p:ph idx="1" type="body"/>
          </p:nvPr>
        </p:nvSpPr>
        <p:spPr>
          <a:xfrm>
            <a:off x="1297500" y="1567550"/>
            <a:ext cx="7038900" cy="32727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AutoNum type="arabicPeriod"/>
            </a:pPr>
            <a:r>
              <a:rPr lang="en" sz="1500"/>
              <a:t>Educational Institutes 	- 	Sponsors</a:t>
            </a:r>
            <a:endParaRPr sz="1500"/>
          </a:p>
          <a:p>
            <a:pPr indent="0" lvl="0" marL="457200" rtl="0" algn="l">
              <a:spcBef>
                <a:spcPts val="1200"/>
              </a:spcBef>
              <a:spcAft>
                <a:spcPts val="0"/>
              </a:spcAft>
              <a:buNone/>
            </a:pPr>
            <a:r>
              <a:rPr lang="en" sz="1500"/>
              <a:t>A symbiotic relationship wherein data is provided by the institute and their interface/ software is upgraded/ AI-enabled by us.</a:t>
            </a:r>
            <a:br>
              <a:rPr lang="en" sz="1500"/>
            </a:br>
            <a:r>
              <a:rPr lang="en" sz="1500"/>
              <a:t>Critical stakeholders for regulation and policy.</a:t>
            </a:r>
            <a:endParaRPr sz="1500"/>
          </a:p>
          <a:p>
            <a:pPr indent="-323850" lvl="0" marL="457200" rtl="0" algn="l">
              <a:spcBef>
                <a:spcPts val="1200"/>
              </a:spcBef>
              <a:spcAft>
                <a:spcPts val="0"/>
              </a:spcAft>
              <a:buSzPts val="1500"/>
              <a:buAutoNum type="arabicPeriod"/>
            </a:pPr>
            <a:r>
              <a:rPr lang="en" sz="1500"/>
              <a:t>Students 			 	- 	Primary Users (</a:t>
            </a:r>
            <a:r>
              <a:rPr lang="en" sz="1500"/>
              <a:t>Favored Class)</a:t>
            </a:r>
            <a:endParaRPr sz="1500"/>
          </a:p>
          <a:p>
            <a:pPr indent="-323850" lvl="0" marL="457200" rtl="0" algn="l">
              <a:spcBef>
                <a:spcPts val="0"/>
              </a:spcBef>
              <a:spcAft>
                <a:spcPts val="0"/>
              </a:spcAft>
              <a:buSzPts val="1500"/>
              <a:buAutoNum type="arabicPeriod"/>
            </a:pPr>
            <a:r>
              <a:rPr lang="en" sz="1500"/>
              <a:t>Educators/ Professors	-	</a:t>
            </a:r>
            <a:r>
              <a:rPr lang="en" sz="1500"/>
              <a:t>Primary Users (Favored Class)</a:t>
            </a:r>
            <a:endParaRPr sz="1500"/>
          </a:p>
          <a:p>
            <a:pPr indent="-323850" lvl="0" marL="457200" rtl="0" algn="l">
              <a:spcBef>
                <a:spcPts val="0"/>
              </a:spcBef>
              <a:spcAft>
                <a:spcPts val="0"/>
              </a:spcAft>
              <a:buSzPts val="1500"/>
              <a:buAutoNum type="arabicPeriod"/>
            </a:pPr>
            <a:r>
              <a:rPr lang="en" sz="1500"/>
              <a:t>Parents/ Guardian		-	Indirect Users</a:t>
            </a:r>
            <a:endParaRPr sz="1500"/>
          </a:p>
          <a:p>
            <a:pPr indent="-323850" lvl="0" marL="457200" rtl="0" algn="l">
              <a:spcBef>
                <a:spcPts val="0"/>
              </a:spcBef>
              <a:spcAft>
                <a:spcPts val="0"/>
              </a:spcAft>
              <a:buSzPts val="1500"/>
              <a:buAutoNum type="arabicPeriod"/>
            </a:pPr>
            <a:r>
              <a:rPr lang="en" sz="1500"/>
              <a:t>Regulatory Body		- 	Red Flag Identification</a:t>
            </a:r>
            <a:endParaRPr sz="1500"/>
          </a:p>
          <a:p>
            <a:pPr indent="-323850" lvl="0" marL="457200" rtl="0" algn="l">
              <a:spcBef>
                <a:spcPts val="0"/>
              </a:spcBef>
              <a:spcAft>
                <a:spcPts val="0"/>
              </a:spcAft>
              <a:buSzPts val="1500"/>
              <a:buAutoNum type="arabicPeriod"/>
            </a:pPr>
            <a:r>
              <a:rPr lang="en" sz="1500"/>
              <a:t>AI Developers/Engineers</a:t>
            </a:r>
            <a:endParaRPr sz="1500"/>
          </a:p>
          <a:p>
            <a:pPr indent="-323850" lvl="0" marL="457200" rtl="0" algn="l">
              <a:spcBef>
                <a:spcPts val="0"/>
              </a:spcBef>
              <a:spcAft>
                <a:spcPts val="0"/>
              </a:spcAft>
              <a:buSzPts val="1500"/>
              <a:buAutoNum type="arabicPeriod"/>
            </a:pPr>
            <a:r>
              <a:rPr lang="en" sz="1500"/>
              <a:t>Curriculum Designers</a:t>
            </a:r>
            <a:endParaRPr sz="1900"/>
          </a:p>
          <a:p>
            <a:pPr indent="0" lvl="0" marL="45720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Drivers (Underlying Motivation)</a:t>
            </a:r>
            <a:endParaRPr/>
          </a:p>
        </p:txBody>
      </p:sp>
      <p:sp>
        <p:nvSpPr>
          <p:cNvPr id="164" name="Google Shape;164;p18"/>
          <p:cNvSpPr txBox="1"/>
          <p:nvPr>
            <p:ph idx="1" type="body"/>
          </p:nvPr>
        </p:nvSpPr>
        <p:spPr>
          <a:xfrm>
            <a:off x="1297500" y="1567550"/>
            <a:ext cx="7038900" cy="3194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Personalization : </a:t>
            </a:r>
            <a:br>
              <a:rPr lang="en" sz="1500"/>
            </a:br>
            <a:r>
              <a:rPr lang="en" sz="1500"/>
              <a:t>Adaptive Learning, Micro-Learning, Skill based recommendations</a:t>
            </a:r>
            <a:br>
              <a:rPr lang="en" sz="1500"/>
            </a:br>
            <a:br>
              <a:rPr lang="en" sz="1500"/>
            </a:br>
            <a:r>
              <a:rPr lang="en" sz="1500"/>
              <a:t>While the rest of the drivers have been present for </a:t>
            </a:r>
            <a:r>
              <a:rPr lang="en" sz="1500"/>
              <a:t>building</a:t>
            </a:r>
            <a:r>
              <a:rPr lang="en" sz="1500"/>
              <a:t> any software, ours will be AI-powered, hence Personalization is a key driver.</a:t>
            </a:r>
            <a:br>
              <a:rPr lang="en" sz="1500"/>
            </a:br>
            <a:endParaRPr sz="1500"/>
          </a:p>
          <a:p>
            <a:pPr indent="-323850" lvl="0" marL="457200" rtl="0" algn="l">
              <a:spcBef>
                <a:spcPts val="0"/>
              </a:spcBef>
              <a:spcAft>
                <a:spcPts val="0"/>
              </a:spcAft>
              <a:buSzPts val="1500"/>
              <a:buAutoNum type="arabicPeriod"/>
            </a:pPr>
            <a:r>
              <a:rPr lang="en" sz="1500"/>
              <a:t>Educator empowerment : Automate workflows, Data-driven insights, etc</a:t>
            </a:r>
            <a:endParaRPr sz="1500"/>
          </a:p>
          <a:p>
            <a:pPr indent="-323850" lvl="0" marL="457200" rtl="0" algn="l">
              <a:spcBef>
                <a:spcPts val="0"/>
              </a:spcBef>
              <a:spcAft>
                <a:spcPts val="0"/>
              </a:spcAft>
              <a:buSzPts val="1500"/>
              <a:buAutoNum type="arabicPeriod"/>
            </a:pPr>
            <a:r>
              <a:rPr lang="en" sz="1500"/>
              <a:t>Seamless integration</a:t>
            </a:r>
            <a:endParaRPr sz="1500"/>
          </a:p>
          <a:p>
            <a:pPr indent="-323850" lvl="0" marL="457200" rtl="0" algn="l">
              <a:spcBef>
                <a:spcPts val="0"/>
              </a:spcBef>
              <a:spcAft>
                <a:spcPts val="0"/>
              </a:spcAft>
              <a:buSzPts val="1500"/>
              <a:buAutoNum type="arabicPeriod"/>
            </a:pPr>
            <a:r>
              <a:rPr lang="en" sz="1500"/>
              <a:t>Cost-effectiveness</a:t>
            </a:r>
            <a:endParaRPr sz="1500"/>
          </a:p>
          <a:p>
            <a:pPr indent="-323850" lvl="0" marL="457200" rtl="0" algn="l">
              <a:spcBef>
                <a:spcPts val="0"/>
              </a:spcBef>
              <a:spcAft>
                <a:spcPts val="0"/>
              </a:spcAft>
              <a:buSzPts val="1500"/>
              <a:buAutoNum type="arabicPeriod"/>
            </a:pPr>
            <a:r>
              <a:rPr lang="en" sz="1500"/>
              <a:t>Scalability</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sp>
        <p:nvSpPr>
          <p:cNvPr id="170" name="Google Shape;170;p19"/>
          <p:cNvSpPr txBox="1"/>
          <p:nvPr>
            <p:ph idx="1" type="body"/>
          </p:nvPr>
        </p:nvSpPr>
        <p:spPr>
          <a:xfrm>
            <a:off x="559075" y="1447050"/>
            <a:ext cx="7777200" cy="3394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en" sz="1350"/>
              <a:t>Top 3:</a:t>
            </a:r>
            <a:endParaRPr b="1" sz="1350"/>
          </a:p>
          <a:p>
            <a:pPr indent="0" lvl="0" marL="0" rtl="0" algn="l">
              <a:lnSpc>
                <a:spcPct val="105000"/>
              </a:lnSpc>
              <a:spcBef>
                <a:spcPts val="1200"/>
              </a:spcBef>
              <a:spcAft>
                <a:spcPts val="0"/>
              </a:spcAft>
              <a:buSzPts val="770"/>
              <a:buNone/>
            </a:pPr>
            <a:r>
              <a:rPr b="1" lang="en" sz="1350"/>
              <a:t>1. Budgetary Constraints: Prioritize spending for essential tasks.</a:t>
            </a:r>
            <a:endParaRPr b="1" sz="1350"/>
          </a:p>
          <a:p>
            <a:pPr indent="0" lvl="0" marL="0" rtl="0" algn="l">
              <a:lnSpc>
                <a:spcPct val="105000"/>
              </a:lnSpc>
              <a:spcBef>
                <a:spcPts val="1200"/>
              </a:spcBef>
              <a:spcAft>
                <a:spcPts val="0"/>
              </a:spcAft>
              <a:buSzPts val="770"/>
              <a:buNone/>
            </a:pPr>
            <a:r>
              <a:rPr b="1" lang="en" sz="1350"/>
              <a:t>2. Regulatory Compliance: Ensure adherence to data protection regulations.</a:t>
            </a:r>
            <a:endParaRPr b="1" sz="1350"/>
          </a:p>
          <a:p>
            <a:pPr indent="0" lvl="0" marL="0" rtl="0" algn="l">
              <a:lnSpc>
                <a:spcPct val="105000"/>
              </a:lnSpc>
              <a:spcBef>
                <a:spcPts val="1200"/>
              </a:spcBef>
              <a:spcAft>
                <a:spcPts val="0"/>
              </a:spcAft>
              <a:buSzPts val="770"/>
              <a:buNone/>
            </a:pPr>
            <a:r>
              <a:rPr b="1" lang="en" sz="1350"/>
              <a:t>3. Technological Infrastructure: Ensure compatibility with diverse school systems and devices</a:t>
            </a:r>
            <a:r>
              <a:rPr lang="en" sz="1350"/>
              <a:t>.</a:t>
            </a:r>
            <a:endParaRPr sz="1350"/>
          </a:p>
          <a:p>
            <a:pPr indent="0" lvl="0" marL="0" rtl="0" algn="l">
              <a:lnSpc>
                <a:spcPct val="105000"/>
              </a:lnSpc>
              <a:spcBef>
                <a:spcPts val="1200"/>
              </a:spcBef>
              <a:spcAft>
                <a:spcPts val="0"/>
              </a:spcAft>
              <a:buSzPts val="770"/>
              <a:buNone/>
            </a:pPr>
            <a:r>
              <a:rPr lang="en" sz="1350"/>
              <a:t>Others: </a:t>
            </a:r>
            <a:endParaRPr sz="1350"/>
          </a:p>
          <a:p>
            <a:pPr indent="0" lvl="0" marL="0" rtl="0" algn="l">
              <a:lnSpc>
                <a:spcPct val="105000"/>
              </a:lnSpc>
              <a:spcBef>
                <a:spcPts val="1200"/>
              </a:spcBef>
              <a:spcAft>
                <a:spcPts val="0"/>
              </a:spcAft>
              <a:buSzPts val="770"/>
              <a:buNone/>
            </a:pPr>
            <a:r>
              <a:rPr lang="en" sz="1350"/>
              <a:t>1. Security Measures: Implement cybersecurity for data protection.</a:t>
            </a:r>
            <a:endParaRPr sz="1350"/>
          </a:p>
          <a:p>
            <a:pPr indent="0" lvl="0" marL="0" rtl="0" algn="l">
              <a:lnSpc>
                <a:spcPct val="105000"/>
              </a:lnSpc>
              <a:spcBef>
                <a:spcPts val="1200"/>
              </a:spcBef>
              <a:spcAft>
                <a:spcPts val="0"/>
              </a:spcAft>
              <a:buSzPts val="770"/>
              <a:buNone/>
            </a:pPr>
            <a:r>
              <a:rPr lang="en" sz="1350"/>
              <a:t>2. Scalability: Plan for efficient system growth and responsiveness.</a:t>
            </a:r>
            <a:endParaRPr sz="1350"/>
          </a:p>
          <a:p>
            <a:pPr indent="0" lvl="0" marL="0" rtl="0" algn="l">
              <a:lnSpc>
                <a:spcPct val="105000"/>
              </a:lnSpc>
              <a:spcBef>
                <a:spcPts val="1200"/>
              </a:spcBef>
              <a:spcAft>
                <a:spcPts val="0"/>
              </a:spcAft>
              <a:buSzPts val="770"/>
              <a:buNone/>
            </a:pPr>
            <a:r>
              <a:rPr lang="en" sz="1350"/>
              <a:t>3. Integration with Existing Systems: Ensure seamless compatibility with school platforms.</a:t>
            </a:r>
            <a:endParaRPr sz="1350"/>
          </a:p>
          <a:p>
            <a:pPr indent="0" lvl="0" marL="0" rtl="0" algn="l">
              <a:lnSpc>
                <a:spcPct val="105000"/>
              </a:lnSpc>
              <a:spcBef>
                <a:spcPts val="1200"/>
              </a:spcBef>
              <a:spcAft>
                <a:spcPts val="0"/>
              </a:spcAft>
              <a:buSzPts val="770"/>
              <a:buNone/>
            </a:pPr>
            <a:r>
              <a:rPr lang="en" sz="1350"/>
              <a:t>4. User Privacy: Prioritize stringent measures for data protection and legal compliance.</a:t>
            </a:r>
            <a:endParaRPr sz="1350"/>
          </a:p>
          <a:p>
            <a:pPr indent="0" lvl="0" marL="914400" rtl="0" algn="l">
              <a:lnSpc>
                <a:spcPct val="105000"/>
              </a:lnSpc>
              <a:spcBef>
                <a:spcPts val="1200"/>
              </a:spcBef>
              <a:spcAft>
                <a:spcPts val="1200"/>
              </a:spcAft>
              <a:buSzPts val="770"/>
              <a:buNone/>
            </a:pPr>
            <a:r>
              <a:t/>
            </a:r>
            <a:endParaRPr sz="13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543475"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Requirements</a:t>
            </a:r>
            <a:endParaRPr/>
          </a:p>
        </p:txBody>
      </p:sp>
      <p:sp>
        <p:nvSpPr>
          <p:cNvPr id="176" name="Google Shape;176;p20"/>
          <p:cNvSpPr txBox="1"/>
          <p:nvPr>
            <p:ph idx="1" type="body"/>
          </p:nvPr>
        </p:nvSpPr>
        <p:spPr>
          <a:xfrm>
            <a:off x="1297500" y="1162875"/>
            <a:ext cx="7390500" cy="3293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Career and Skill Mapping (Key User Requirement) </a:t>
            </a:r>
            <a:endParaRPr sz="1500"/>
          </a:p>
          <a:p>
            <a:pPr indent="0" lvl="0" marL="457200" rtl="0" algn="l">
              <a:spcBef>
                <a:spcPts val="1200"/>
              </a:spcBef>
              <a:spcAft>
                <a:spcPts val="0"/>
              </a:spcAft>
              <a:buNone/>
            </a:pPr>
            <a:r>
              <a:rPr lang="en" sz="1500"/>
              <a:t>Career is a fundamental user priority as everyone seeks rewarding outcomes for their efforts. Our platform is designed to offer comprehensive career guidance by assessing users' strengths and weaknesses, enabling skill enhancement and targeted improvement. Our ultimate goal is to help users find a career path that aligns seamlessly with their capabilities and aspirations.</a:t>
            </a:r>
            <a:endParaRPr sz="1500"/>
          </a:p>
          <a:p>
            <a:pPr indent="0" lvl="0" marL="0" rtl="0" algn="l">
              <a:spcBef>
                <a:spcPts val="1200"/>
              </a:spcBef>
              <a:spcAft>
                <a:spcPts val="0"/>
              </a:spcAft>
              <a:buNone/>
            </a:pPr>
            <a:r>
              <a:rPr lang="en" sz="1500"/>
              <a:t>Others:</a:t>
            </a:r>
            <a:endParaRPr sz="1500"/>
          </a:p>
          <a:p>
            <a:pPr indent="-323850" lvl="0" marL="457200" rtl="0" algn="l">
              <a:spcBef>
                <a:spcPts val="1200"/>
              </a:spcBef>
              <a:spcAft>
                <a:spcPts val="0"/>
              </a:spcAft>
              <a:buSzPts val="1500"/>
              <a:buChar char="●"/>
            </a:pPr>
            <a:r>
              <a:rPr lang="en" sz="1500"/>
              <a:t>Mental Wellbeing and Illness Tracking</a:t>
            </a:r>
            <a:endParaRPr sz="1500"/>
          </a:p>
          <a:p>
            <a:pPr indent="-323850" lvl="0" marL="457200" rtl="0" algn="l">
              <a:spcBef>
                <a:spcPts val="0"/>
              </a:spcBef>
              <a:spcAft>
                <a:spcPts val="0"/>
              </a:spcAft>
              <a:buSzPts val="1500"/>
              <a:buChar char="●"/>
            </a:pPr>
            <a:r>
              <a:rPr lang="en" sz="1500"/>
              <a:t>Parental Engagement Tools</a:t>
            </a:r>
            <a:endParaRPr sz="1500"/>
          </a:p>
          <a:p>
            <a:pPr indent="-323850" lvl="0" marL="457200" rtl="0" algn="l">
              <a:spcBef>
                <a:spcPts val="0"/>
              </a:spcBef>
              <a:spcAft>
                <a:spcPts val="0"/>
              </a:spcAft>
              <a:buSzPts val="1500"/>
              <a:buChar char="●"/>
            </a:pPr>
            <a:r>
              <a:rPr lang="en" sz="1500"/>
              <a:t>Gamified Learning Modules (User Requirement)</a:t>
            </a:r>
            <a:endParaRPr sz="1500"/>
          </a:p>
          <a:p>
            <a:pPr indent="-323850" lvl="0" marL="457200" rtl="0" algn="l">
              <a:spcBef>
                <a:spcPts val="0"/>
              </a:spcBef>
              <a:spcAft>
                <a:spcPts val="0"/>
              </a:spcAft>
              <a:buSzPts val="1500"/>
              <a:buChar char="●"/>
            </a:pPr>
            <a:r>
              <a:rPr lang="en" sz="1500"/>
              <a:t>Global Language Support (User Requirement)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532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Requirements</a:t>
            </a:r>
            <a:endParaRPr/>
          </a:p>
        </p:txBody>
      </p:sp>
      <p:sp>
        <p:nvSpPr>
          <p:cNvPr id="182" name="Google Shape;182;p21"/>
          <p:cNvSpPr txBox="1"/>
          <p:nvPr>
            <p:ph idx="1" type="body"/>
          </p:nvPr>
        </p:nvSpPr>
        <p:spPr>
          <a:xfrm>
            <a:off x="1095800" y="1173800"/>
            <a:ext cx="7240800" cy="3841200"/>
          </a:xfrm>
          <a:prstGeom prst="rect">
            <a:avLst/>
          </a:prstGeom>
        </p:spPr>
        <p:txBody>
          <a:bodyPr anchorCtr="0" anchor="t" bIns="91425" lIns="91425" spcFirstLastPara="1" rIns="91425" wrap="square" tIns="91425">
            <a:noAutofit/>
          </a:bodyPr>
          <a:lstStyle/>
          <a:p>
            <a:pPr indent="-323850" lvl="0" marL="457200" rtl="0" algn="l">
              <a:spcBef>
                <a:spcPts val="1600"/>
              </a:spcBef>
              <a:spcAft>
                <a:spcPts val="0"/>
              </a:spcAft>
              <a:buSzPts val="1500"/>
              <a:buChar char="●"/>
            </a:pPr>
            <a:r>
              <a:rPr lang="en" sz="1400"/>
              <a:t>Lifelong Learning and Career Pathways Integration:</a:t>
            </a:r>
            <a:br>
              <a:rPr lang="en" sz="1500"/>
            </a:br>
            <a:r>
              <a:rPr lang="en" sz="1500"/>
              <a:t>Our goal is to make sure the educational content on our platform fits with the</a:t>
            </a:r>
            <a:r>
              <a:rPr lang="en" sz="1500"/>
              <a:t> </a:t>
            </a:r>
            <a:r>
              <a:rPr lang="en" sz="1500"/>
              <a:t>kind of jobs people want. This should work for everyone, including those who aren't in traditional schools and people of different ages. We want to provide learning opportunities that match evolving careers and suit diverse needs.</a:t>
            </a:r>
            <a:endParaRPr sz="1500"/>
          </a:p>
          <a:p>
            <a:pPr indent="0" lvl="0" marL="0" rtl="0" algn="l">
              <a:spcBef>
                <a:spcPts val="1600"/>
              </a:spcBef>
              <a:spcAft>
                <a:spcPts val="0"/>
              </a:spcAft>
              <a:buNone/>
            </a:pPr>
            <a:r>
              <a:rPr lang="en" sz="1500"/>
              <a:t>Others:</a:t>
            </a:r>
            <a:endParaRPr sz="1500"/>
          </a:p>
          <a:p>
            <a:pPr indent="-323850" lvl="0" marL="457200" rtl="0" algn="l">
              <a:spcBef>
                <a:spcPts val="1600"/>
              </a:spcBef>
              <a:spcAft>
                <a:spcPts val="0"/>
              </a:spcAft>
              <a:buSzPts val="1500"/>
              <a:buChar char="●"/>
            </a:pPr>
            <a:r>
              <a:rPr lang="en" sz="1500"/>
              <a:t>Accessibility</a:t>
            </a:r>
            <a:endParaRPr sz="1500"/>
          </a:p>
          <a:p>
            <a:pPr indent="-323850" lvl="0" marL="457200" rtl="0" algn="l">
              <a:spcBef>
                <a:spcPts val="0"/>
              </a:spcBef>
              <a:spcAft>
                <a:spcPts val="0"/>
              </a:spcAft>
              <a:buSzPts val="1500"/>
              <a:buChar char="●"/>
            </a:pPr>
            <a:r>
              <a:rPr lang="en" sz="1500"/>
              <a:t>Global Digital Divide Reduction Initiatives</a:t>
            </a:r>
            <a:endParaRPr sz="1500"/>
          </a:p>
          <a:p>
            <a:pPr indent="-323850" lvl="0" marL="457200" rtl="0" algn="l">
              <a:spcBef>
                <a:spcPts val="0"/>
              </a:spcBef>
              <a:spcAft>
                <a:spcPts val="0"/>
              </a:spcAft>
              <a:buSzPts val="1500"/>
              <a:buChar char="●"/>
            </a:pPr>
            <a:r>
              <a:rPr lang="en" sz="1500"/>
              <a:t>Data Security and Compliance</a:t>
            </a:r>
            <a:endParaRPr sz="1500"/>
          </a:p>
          <a:p>
            <a:pPr indent="-323850" lvl="0" marL="457200" rtl="0" algn="l">
              <a:spcBef>
                <a:spcPts val="0"/>
              </a:spcBef>
              <a:spcAft>
                <a:spcPts val="0"/>
              </a:spcAft>
              <a:buSzPts val="1500"/>
              <a:buChar char="●"/>
            </a:pPr>
            <a:r>
              <a:rPr lang="en" sz="1500"/>
              <a:t>Scalable Infrastructure for Growth </a:t>
            </a:r>
            <a:endParaRPr sz="1500"/>
          </a:p>
          <a:p>
            <a:pPr indent="-323850" lvl="0" marL="457200" rtl="0" algn="l">
              <a:spcBef>
                <a:spcPts val="0"/>
              </a:spcBef>
              <a:spcAft>
                <a:spcPts val="0"/>
              </a:spcAft>
              <a:buSzPts val="1500"/>
              <a:buChar char="●"/>
            </a:pPr>
            <a:r>
              <a:rPr lang="en" sz="1500"/>
              <a:t>Monetization Strategies</a:t>
            </a:r>
            <a:endParaRPr sz="1500"/>
          </a:p>
          <a:p>
            <a:pPr indent="-323850" lvl="0" marL="457200" rtl="0" algn="l">
              <a:spcBef>
                <a:spcPts val="0"/>
              </a:spcBef>
              <a:spcAft>
                <a:spcPts val="0"/>
              </a:spcAft>
              <a:buSzPts val="1500"/>
              <a:buChar char="●"/>
            </a:pPr>
            <a:r>
              <a:rPr lang="en" sz="1500"/>
              <a:t>Partnership Integration</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