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69" r:id="rId1"/>
  </p:sldMasterIdLst>
  <p:notesMasterIdLst>
    <p:notesMasterId r:id="rId18"/>
  </p:notesMasterIdLst>
  <p:sldIdLst>
    <p:sldId id="256" r:id="rId2"/>
    <p:sldId id="257" r:id="rId3"/>
    <p:sldId id="258" r:id="rId4"/>
    <p:sldId id="259" r:id="rId5"/>
    <p:sldId id="260" r:id="rId6"/>
    <p:sldId id="261" r:id="rId7"/>
    <p:sldId id="262" r:id="rId8"/>
    <p:sldId id="266" r:id="rId9"/>
    <p:sldId id="267" r:id="rId10"/>
    <p:sldId id="271" r:id="rId11"/>
    <p:sldId id="272" r:id="rId12"/>
    <p:sldId id="273" r:id="rId13"/>
    <p:sldId id="274" r:id="rId14"/>
    <p:sldId id="268" r:id="rId15"/>
    <p:sldId id="269" r:id="rId16"/>
    <p:sldId id="265" r:id="rId17"/>
  </p:sldIdLst>
  <p:sldSz cx="18288000" cy="10287000"/>
  <p:notesSz cx="6858000" cy="9144000"/>
  <p:embeddedFontLst>
    <p:embeddedFont>
      <p:font typeface="Gotham" panose="020B0604020202020204" charset="0"/>
      <p:regular r:id="rId19"/>
    </p:embeddedFont>
    <p:embeddedFont>
      <p:font typeface="Gotham Bold" panose="020B0604020202020204" charset="0"/>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8A3D59-A82F-4348-A509-982A43655085}">
          <p14:sldIdLst>
            <p14:sldId id="256"/>
            <p14:sldId id="257"/>
            <p14:sldId id="258"/>
          </p14:sldIdLst>
        </p14:section>
        <p14:section name="Untitled Section" id="{C301833F-7677-4E3A-B86E-ABED40471127}">
          <p14:sldIdLst>
            <p14:sldId id="259"/>
            <p14:sldId id="260"/>
            <p14:sldId id="261"/>
            <p14:sldId id="262"/>
            <p14:sldId id="266"/>
            <p14:sldId id="267"/>
            <p14:sldId id="271"/>
            <p14:sldId id="272"/>
            <p14:sldId id="273"/>
            <p14:sldId id="274"/>
            <p14:sldId id="268"/>
            <p14:sldId id="26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300" y="1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Nexthikes\Final%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charts!PivotTable1</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Bike Count by Hour Group and Day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'Pivort charts'!$B$3:$B$4</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'Pivort charts'!$A$5:$A$9</c:f>
              <c:strCache>
                <c:ptCount val="4"/>
                <c:pt idx="0">
                  <c:v>Afternoon</c:v>
                </c:pt>
                <c:pt idx="1">
                  <c:v>Evening Rush</c:v>
                </c:pt>
                <c:pt idx="2">
                  <c:v>Morning Rush</c:v>
                </c:pt>
                <c:pt idx="3">
                  <c:v>Off Peak</c:v>
                </c:pt>
              </c:strCache>
            </c:strRef>
          </c:cat>
          <c:val>
            <c:numRef>
              <c:f>'Pivort charts'!$B$5:$B$9</c:f>
              <c:numCache>
                <c:formatCode>General</c:formatCode>
                <c:ptCount val="4"/>
                <c:pt idx="0">
                  <c:v>9839</c:v>
                </c:pt>
                <c:pt idx="1">
                  <c:v>12311</c:v>
                </c:pt>
                <c:pt idx="2">
                  <c:v>10641</c:v>
                </c:pt>
                <c:pt idx="3">
                  <c:v>9644</c:v>
                </c:pt>
              </c:numCache>
            </c:numRef>
          </c:val>
          <c:extLst>
            <c:ext xmlns:c16="http://schemas.microsoft.com/office/drawing/2014/chart" uri="{C3380CC4-5D6E-409C-BE32-E72D297353CC}">
              <c16:uniqueId val="{00000000-D7FD-4776-908A-38242DE2C803}"/>
            </c:ext>
          </c:extLst>
        </c:ser>
        <c:ser>
          <c:idx val="1"/>
          <c:order val="1"/>
          <c:tx>
            <c:strRef>
              <c:f>'Pivort charts'!$C$3:$C$4</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'Pivort charts'!$A$5:$A$9</c:f>
              <c:strCache>
                <c:ptCount val="4"/>
                <c:pt idx="0">
                  <c:v>Afternoon</c:v>
                </c:pt>
                <c:pt idx="1">
                  <c:v>Evening Rush</c:v>
                </c:pt>
                <c:pt idx="2">
                  <c:v>Morning Rush</c:v>
                </c:pt>
                <c:pt idx="3">
                  <c:v>Off Peak</c:v>
                </c:pt>
              </c:strCache>
            </c:strRef>
          </c:cat>
          <c:val>
            <c:numRef>
              <c:f>'Pivort charts'!$C$5:$C$9</c:f>
              <c:numCache>
                <c:formatCode>General</c:formatCode>
                <c:ptCount val="4"/>
                <c:pt idx="0">
                  <c:v>7300</c:v>
                </c:pt>
                <c:pt idx="1">
                  <c:v>2802</c:v>
                </c:pt>
                <c:pt idx="2">
                  <c:v>758</c:v>
                </c:pt>
                <c:pt idx="3">
                  <c:v>5009</c:v>
                </c:pt>
              </c:numCache>
            </c:numRef>
          </c:val>
          <c:extLst>
            <c:ext xmlns:c16="http://schemas.microsoft.com/office/drawing/2014/chart" uri="{C3380CC4-5D6E-409C-BE32-E72D297353CC}">
              <c16:uniqueId val="{00000001-D7FD-4776-908A-38242DE2C803}"/>
            </c:ext>
          </c:extLst>
        </c:ser>
        <c:dLbls>
          <c:showLegendKey val="0"/>
          <c:showVal val="0"/>
          <c:showCatName val="0"/>
          <c:showSerName val="0"/>
          <c:showPercent val="0"/>
          <c:showBubbleSize val="0"/>
        </c:dLbls>
        <c:gapWidth val="100"/>
        <c:overlap val="-24"/>
        <c:axId val="916406031"/>
        <c:axId val="916404591"/>
      </c:barChart>
      <c:catAx>
        <c:axId val="9164060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6404591"/>
        <c:crosses val="autoZero"/>
        <c:auto val="1"/>
        <c:lblAlgn val="ctr"/>
        <c:lblOffset val="100"/>
        <c:noMultiLvlLbl val="0"/>
      </c:catAx>
      <c:valAx>
        <c:axId val="9164045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64060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charts!PivotTable2</c:name>
    <c:fmtId val="1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Bike Rides by Weather Situation.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dLbl>
          <c:idx val="0"/>
          <c:layout>
            <c:manualLayout>
              <c:x val="-1.6125608075095643E-3"/>
              <c:y val="-2.108221482776909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dLbl>
          <c:idx val="0"/>
          <c:layout>
            <c:manualLayout>
              <c:x val="-1.6125608075095053E-3"/>
              <c:y val="3.513702471294842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1.6125608075095053E-3"/>
              <c:y val="3.513702471294842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dLbl>
          <c:idx val="0"/>
          <c:layout>
            <c:manualLayout>
              <c:x val="-1.6125608075095643E-3"/>
              <c:y val="-2.108221482776909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1.6125608075095053E-3"/>
              <c:y val="3.513702471294842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dLbl>
          <c:idx val="0"/>
          <c:layout>
            <c:manualLayout>
              <c:x val="-1.6125608075095643E-3"/>
              <c:y val="-2.108221482776909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'Pivort charts'!$M$4</c:f>
              <c:strCache>
                <c:ptCount val="1"/>
                <c:pt idx="0">
                  <c:v>Total</c:v>
                </c:pt>
              </c:strCache>
            </c:strRef>
          </c:tx>
          <c:explosion val="1"/>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A94-4F70-9FAC-3BEF71D58B0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A94-4F70-9FAC-3BEF71D58B0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A94-4F70-9FAC-3BEF71D58B0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A94-4F70-9FAC-3BEF71D58B09}"/>
              </c:ext>
            </c:extLst>
          </c:dPt>
          <c:dLbls>
            <c:dLbl>
              <c:idx val="2"/>
              <c:layout>
                <c:manualLayout>
                  <c:x val="-1.6125608075095053E-3"/>
                  <c:y val="3.513702471294842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A94-4F70-9FAC-3BEF71D58B09}"/>
                </c:ext>
              </c:extLst>
            </c:dLbl>
            <c:dLbl>
              <c:idx val="3"/>
              <c:layout>
                <c:manualLayout>
                  <c:x val="-1.6125608075095643E-3"/>
                  <c:y val="-2.108221482776909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A94-4F70-9FAC-3BEF71D58B09}"/>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'Pivort charts'!$L$5:$L$9</c:f>
              <c:strCache>
                <c:ptCount val="4"/>
                <c:pt idx="0">
                  <c:v>Clear Sky</c:v>
                </c:pt>
                <c:pt idx="1">
                  <c:v>Drizzling</c:v>
                </c:pt>
                <c:pt idx="2">
                  <c:v>Raining</c:v>
                </c:pt>
                <c:pt idx="3">
                  <c:v>Thunderstorm</c:v>
                </c:pt>
              </c:strCache>
            </c:strRef>
          </c:cat>
          <c:val>
            <c:numRef>
              <c:f>'Pivort charts'!$M$5:$M$9</c:f>
              <c:numCache>
                <c:formatCode>General</c:formatCode>
                <c:ptCount val="4"/>
                <c:pt idx="0">
                  <c:v>37373</c:v>
                </c:pt>
                <c:pt idx="1">
                  <c:v>18106</c:v>
                </c:pt>
                <c:pt idx="2">
                  <c:v>2789</c:v>
                </c:pt>
                <c:pt idx="3">
                  <c:v>36</c:v>
                </c:pt>
              </c:numCache>
            </c:numRef>
          </c:val>
          <c:extLst>
            <c:ext xmlns:c16="http://schemas.microsoft.com/office/drawing/2014/chart" uri="{C3380CC4-5D6E-409C-BE32-E72D297353CC}">
              <c16:uniqueId val="{00000008-3A94-4F70-9FAC-3BEF71D58B09}"/>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charts!PivotTable3</c:name>
    <c:fmtId val="2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Humidity Level Wise Report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'Pivort charts'!$V$3:$V$4</c:f>
              <c:strCache>
                <c:ptCount val="1"/>
                <c:pt idx="0">
                  <c:v>High</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charts'!$U$5:$U$7</c:f>
              <c:strCache>
                <c:ptCount val="2"/>
                <c:pt idx="0">
                  <c:v>Jan</c:v>
                </c:pt>
                <c:pt idx="1">
                  <c:v>Feb</c:v>
                </c:pt>
              </c:strCache>
            </c:strRef>
          </c:cat>
          <c:val>
            <c:numRef>
              <c:f>'Pivort charts'!$V$5:$V$7</c:f>
              <c:numCache>
                <c:formatCode>General</c:formatCode>
                <c:ptCount val="2"/>
                <c:pt idx="0">
                  <c:v>17140</c:v>
                </c:pt>
                <c:pt idx="1">
                  <c:v>10641</c:v>
                </c:pt>
              </c:numCache>
            </c:numRef>
          </c:val>
          <c:smooth val="0"/>
          <c:extLst>
            <c:ext xmlns:c16="http://schemas.microsoft.com/office/drawing/2014/chart" uri="{C3380CC4-5D6E-409C-BE32-E72D297353CC}">
              <c16:uniqueId val="{00000000-B0A8-48F7-8AB7-9EF84F856E52}"/>
            </c:ext>
          </c:extLst>
        </c:ser>
        <c:ser>
          <c:idx val="1"/>
          <c:order val="1"/>
          <c:tx>
            <c:strRef>
              <c:f>'Pivort charts'!$W$3:$W$4</c:f>
              <c:strCache>
                <c:ptCount val="1"/>
                <c:pt idx="0">
                  <c:v>Very High</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charts'!$U$5:$U$7</c:f>
              <c:strCache>
                <c:ptCount val="2"/>
                <c:pt idx="0">
                  <c:v>Jan</c:v>
                </c:pt>
                <c:pt idx="1">
                  <c:v>Feb</c:v>
                </c:pt>
              </c:strCache>
            </c:strRef>
          </c:cat>
          <c:val>
            <c:numRef>
              <c:f>'Pivort charts'!$W$5:$W$7</c:f>
              <c:numCache>
                <c:formatCode>General</c:formatCode>
                <c:ptCount val="2"/>
                <c:pt idx="0">
                  <c:v>21049</c:v>
                </c:pt>
                <c:pt idx="1">
                  <c:v>9474</c:v>
                </c:pt>
              </c:numCache>
            </c:numRef>
          </c:val>
          <c:smooth val="0"/>
          <c:extLst>
            <c:ext xmlns:c16="http://schemas.microsoft.com/office/drawing/2014/chart" uri="{C3380CC4-5D6E-409C-BE32-E72D297353CC}">
              <c16:uniqueId val="{00000001-B0A8-48F7-8AB7-9EF84F856E52}"/>
            </c:ext>
          </c:extLst>
        </c:ser>
        <c:dLbls>
          <c:showLegendKey val="0"/>
          <c:showVal val="0"/>
          <c:showCatName val="0"/>
          <c:showSerName val="0"/>
          <c:showPercent val="0"/>
          <c:showBubbleSize val="0"/>
        </c:dLbls>
        <c:marker val="1"/>
        <c:smooth val="0"/>
        <c:axId val="256289823"/>
        <c:axId val="256291263"/>
      </c:lineChart>
      <c:catAx>
        <c:axId val="25628982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56291263"/>
        <c:crosses val="autoZero"/>
        <c:auto val="1"/>
        <c:lblAlgn val="ctr"/>
        <c:lblOffset val="100"/>
        <c:noMultiLvlLbl val="0"/>
      </c:catAx>
      <c:valAx>
        <c:axId val="2562912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56289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charts!PivotTable4</c:name>
    <c:fmtId val="3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Bike Count by Hour.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'Pivort charts'!$AB$3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charts'!$AA$4:$AA$28</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charts'!$AB$4:$AB$28</c:f>
              <c:numCache>
                <c:formatCode>General</c:formatCode>
                <c:ptCount val="24"/>
                <c:pt idx="0">
                  <c:v>16.348837209302324</c:v>
                </c:pt>
                <c:pt idx="1">
                  <c:v>10.697674418604651</c:v>
                </c:pt>
                <c:pt idx="2">
                  <c:v>7.1707317073170733</c:v>
                </c:pt>
                <c:pt idx="3">
                  <c:v>4.870967741935484</c:v>
                </c:pt>
                <c:pt idx="4">
                  <c:v>2.15625</c:v>
                </c:pt>
                <c:pt idx="5">
                  <c:v>4.2051282051282053</c:v>
                </c:pt>
                <c:pt idx="6">
                  <c:v>19.571428571428573</c:v>
                </c:pt>
                <c:pt idx="7">
                  <c:v>54.395348837209305</c:v>
                </c:pt>
                <c:pt idx="8">
                  <c:v>128.28571428571428</c:v>
                </c:pt>
                <c:pt idx="9">
                  <c:v>87.428571428571431</c:v>
                </c:pt>
                <c:pt idx="10">
                  <c:v>53.642857142857146</c:v>
                </c:pt>
                <c:pt idx="11">
                  <c:v>59.38095238095238</c:v>
                </c:pt>
                <c:pt idx="12">
                  <c:v>76.348837209302332</c:v>
                </c:pt>
                <c:pt idx="13">
                  <c:v>78.511627906976742</c:v>
                </c:pt>
                <c:pt idx="14">
                  <c:v>74.418604651162795</c:v>
                </c:pt>
                <c:pt idx="15">
                  <c:v>77.95348837209302</c:v>
                </c:pt>
                <c:pt idx="16">
                  <c:v>89.272727272727266</c:v>
                </c:pt>
                <c:pt idx="17">
                  <c:v>140.20454545454547</c:v>
                </c:pt>
                <c:pt idx="18">
                  <c:v>122.86046511627907</c:v>
                </c:pt>
                <c:pt idx="19">
                  <c:v>85.139534883720927</c:v>
                </c:pt>
                <c:pt idx="20">
                  <c:v>61.767441860465119</c:v>
                </c:pt>
                <c:pt idx="21">
                  <c:v>46.418604651162788</c:v>
                </c:pt>
                <c:pt idx="22">
                  <c:v>35.069767441860463</c:v>
                </c:pt>
                <c:pt idx="23">
                  <c:v>25.186046511627907</c:v>
                </c:pt>
              </c:numCache>
            </c:numRef>
          </c:val>
          <c:smooth val="0"/>
          <c:extLst>
            <c:ext xmlns:c16="http://schemas.microsoft.com/office/drawing/2014/chart" uri="{C3380CC4-5D6E-409C-BE32-E72D297353CC}">
              <c16:uniqueId val="{00000000-B9AC-4563-A8AC-DD3C8C5A6BCF}"/>
            </c:ext>
          </c:extLst>
        </c:ser>
        <c:dLbls>
          <c:showLegendKey val="0"/>
          <c:showVal val="0"/>
          <c:showCatName val="0"/>
          <c:showSerName val="0"/>
          <c:showPercent val="0"/>
          <c:showBubbleSize val="0"/>
        </c:dLbls>
        <c:marker val="1"/>
        <c:smooth val="0"/>
        <c:axId val="2061393503"/>
        <c:axId val="2061393983"/>
      </c:lineChart>
      <c:catAx>
        <c:axId val="206139350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1393983"/>
        <c:crosses val="autoZero"/>
        <c:auto val="1"/>
        <c:lblAlgn val="ctr"/>
        <c:lblOffset val="100"/>
        <c:noMultiLvlLbl val="0"/>
      </c:catAx>
      <c:valAx>
        <c:axId val="20613939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139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charts!PivotTable6</c:name>
    <c:fmtId val="3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Hourly Demand: Weekday vs. Weekend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'Pivort charts'!$AM$3:$AM$4</c:f>
              <c:strCache>
                <c:ptCount val="1"/>
                <c:pt idx="0">
                  <c:v>Weekday</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'Pivort charts'!$AL$5:$AL$29</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charts'!$AM$5:$AM$29</c:f>
              <c:numCache>
                <c:formatCode>General</c:formatCode>
                <c:ptCount val="24"/>
                <c:pt idx="0">
                  <c:v>310</c:v>
                </c:pt>
                <c:pt idx="1">
                  <c:v>148</c:v>
                </c:pt>
                <c:pt idx="2">
                  <c:v>71</c:v>
                </c:pt>
                <c:pt idx="3">
                  <c:v>24</c:v>
                </c:pt>
                <c:pt idx="4">
                  <c:v>34</c:v>
                </c:pt>
                <c:pt idx="5">
                  <c:v>137</c:v>
                </c:pt>
                <c:pt idx="6">
                  <c:v>794</c:v>
                </c:pt>
                <c:pt idx="7">
                  <c:v>2263</c:v>
                </c:pt>
                <c:pt idx="8">
                  <c:v>5139</c:v>
                </c:pt>
                <c:pt idx="9">
                  <c:v>3239</c:v>
                </c:pt>
                <c:pt idx="10">
                  <c:v>1374</c:v>
                </c:pt>
                <c:pt idx="11">
                  <c:v>1417</c:v>
                </c:pt>
                <c:pt idx="12">
                  <c:v>1873</c:v>
                </c:pt>
                <c:pt idx="13">
                  <c:v>1948</c:v>
                </c:pt>
                <c:pt idx="14">
                  <c:v>1756</c:v>
                </c:pt>
                <c:pt idx="15">
                  <c:v>1783</c:v>
                </c:pt>
                <c:pt idx="16">
                  <c:v>2479</c:v>
                </c:pt>
                <c:pt idx="17">
                  <c:v>4967</c:v>
                </c:pt>
                <c:pt idx="18">
                  <c:v>4385</c:v>
                </c:pt>
                <c:pt idx="19">
                  <c:v>2959</c:v>
                </c:pt>
                <c:pt idx="20">
                  <c:v>2096</c:v>
                </c:pt>
                <c:pt idx="21">
                  <c:v>1476</c:v>
                </c:pt>
                <c:pt idx="22">
                  <c:v>1076</c:v>
                </c:pt>
                <c:pt idx="23">
                  <c:v>687</c:v>
                </c:pt>
              </c:numCache>
            </c:numRef>
          </c:val>
          <c:smooth val="0"/>
          <c:extLst>
            <c:ext xmlns:c16="http://schemas.microsoft.com/office/drawing/2014/chart" uri="{C3380CC4-5D6E-409C-BE32-E72D297353CC}">
              <c16:uniqueId val="{00000000-97E0-4CDD-9E56-11F0003B31F7}"/>
            </c:ext>
          </c:extLst>
        </c:ser>
        <c:ser>
          <c:idx val="1"/>
          <c:order val="1"/>
          <c:tx>
            <c:strRef>
              <c:f>'Pivort charts'!$AN$3:$AN$4</c:f>
              <c:strCache>
                <c:ptCount val="1"/>
                <c:pt idx="0">
                  <c:v>Weekend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'Pivort charts'!$AL$5:$AL$29</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charts'!$AN$5:$AN$29</c:f>
              <c:numCache>
                <c:formatCode>General</c:formatCode>
                <c:ptCount val="24"/>
                <c:pt idx="0">
                  <c:v>393</c:v>
                </c:pt>
                <c:pt idx="1">
                  <c:v>312</c:v>
                </c:pt>
                <c:pt idx="2">
                  <c:v>223</c:v>
                </c:pt>
                <c:pt idx="3">
                  <c:v>127</c:v>
                </c:pt>
                <c:pt idx="4">
                  <c:v>35</c:v>
                </c:pt>
                <c:pt idx="5">
                  <c:v>27</c:v>
                </c:pt>
                <c:pt idx="6">
                  <c:v>28</c:v>
                </c:pt>
                <c:pt idx="7">
                  <c:v>76</c:v>
                </c:pt>
                <c:pt idx="8">
                  <c:v>249</c:v>
                </c:pt>
                <c:pt idx="9">
                  <c:v>433</c:v>
                </c:pt>
                <c:pt idx="10">
                  <c:v>879</c:v>
                </c:pt>
                <c:pt idx="11">
                  <c:v>1077</c:v>
                </c:pt>
                <c:pt idx="12">
                  <c:v>1410</c:v>
                </c:pt>
                <c:pt idx="13">
                  <c:v>1428</c:v>
                </c:pt>
                <c:pt idx="14">
                  <c:v>1444</c:v>
                </c:pt>
                <c:pt idx="15">
                  <c:v>1569</c:v>
                </c:pt>
                <c:pt idx="16">
                  <c:v>1449</c:v>
                </c:pt>
                <c:pt idx="17">
                  <c:v>1202</c:v>
                </c:pt>
                <c:pt idx="18">
                  <c:v>898</c:v>
                </c:pt>
                <c:pt idx="19">
                  <c:v>702</c:v>
                </c:pt>
                <c:pt idx="20">
                  <c:v>560</c:v>
                </c:pt>
                <c:pt idx="21">
                  <c:v>520</c:v>
                </c:pt>
                <c:pt idx="22">
                  <c:v>432</c:v>
                </c:pt>
                <c:pt idx="23">
                  <c:v>396</c:v>
                </c:pt>
              </c:numCache>
            </c:numRef>
          </c:val>
          <c:smooth val="0"/>
          <c:extLst>
            <c:ext xmlns:c16="http://schemas.microsoft.com/office/drawing/2014/chart" uri="{C3380CC4-5D6E-409C-BE32-E72D297353CC}">
              <c16:uniqueId val="{00000001-97E0-4CDD-9E56-11F0003B31F7}"/>
            </c:ext>
          </c:extLst>
        </c:ser>
        <c:dLbls>
          <c:dLblPos val="ctr"/>
          <c:showLegendKey val="0"/>
          <c:showVal val="1"/>
          <c:showCatName val="0"/>
          <c:showSerName val="0"/>
          <c:showPercent val="0"/>
          <c:showBubbleSize val="0"/>
        </c:dLbls>
        <c:marker val="1"/>
        <c:smooth val="0"/>
        <c:axId val="215138480"/>
        <c:axId val="215138960"/>
      </c:lineChart>
      <c:catAx>
        <c:axId val="2151384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Hour of Day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5138960"/>
        <c:crosses val="autoZero"/>
        <c:auto val="1"/>
        <c:lblAlgn val="ctr"/>
        <c:lblOffset val="100"/>
        <c:noMultiLvlLbl val="0"/>
      </c:catAx>
      <c:valAx>
        <c:axId val="2151389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Bike Rentals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513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Project.xlsx]Pivort charts!PivotTable7</c:name>
    <c:fmtId val="3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Hourly Demand: Registered vs. Casual</a:t>
            </a:r>
          </a:p>
        </c:rich>
      </c:tx>
      <c:layout>
        <c:manualLayout>
          <c:xMode val="edge"/>
          <c:yMode val="edge"/>
          <c:x val="0.10593744531933506"/>
          <c:y val="0.12397929425488481"/>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'Pivort charts'!$AW$3:$AW$5</c:f>
              <c:strCache>
                <c:ptCount val="1"/>
                <c:pt idx="0">
                  <c:v>Weekday - Average of Casual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charts'!$AV$6:$AV$30</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charts'!$AW$6:$AW$30</c:f>
              <c:numCache>
                <c:formatCode>General</c:formatCode>
                <c:ptCount val="24"/>
                <c:pt idx="0">
                  <c:v>1.3448275862068966</c:v>
                </c:pt>
                <c:pt idx="1">
                  <c:v>0.44827586206896552</c:v>
                </c:pt>
                <c:pt idx="2">
                  <c:v>0.33333333333333331</c:v>
                </c:pt>
                <c:pt idx="3">
                  <c:v>0.11764705882352941</c:v>
                </c:pt>
                <c:pt idx="4">
                  <c:v>0.21052631578947367</c:v>
                </c:pt>
                <c:pt idx="5">
                  <c:v>6.8965517241379309E-2</c:v>
                </c:pt>
                <c:pt idx="6">
                  <c:v>0.51724137931034486</c:v>
                </c:pt>
                <c:pt idx="7">
                  <c:v>1.9310344827586208</c:v>
                </c:pt>
                <c:pt idx="8">
                  <c:v>4.0357142857142856</c:v>
                </c:pt>
                <c:pt idx="9">
                  <c:v>4.3214285714285712</c:v>
                </c:pt>
                <c:pt idx="10">
                  <c:v>3.9642857142857144</c:v>
                </c:pt>
                <c:pt idx="11">
                  <c:v>5.5714285714285712</c:v>
                </c:pt>
                <c:pt idx="12">
                  <c:v>6.1379310344827589</c:v>
                </c:pt>
                <c:pt idx="13">
                  <c:v>6.931034482758621</c:v>
                </c:pt>
                <c:pt idx="14">
                  <c:v>5.8620689655172411</c:v>
                </c:pt>
                <c:pt idx="15">
                  <c:v>6.9655172413793105</c:v>
                </c:pt>
                <c:pt idx="16">
                  <c:v>6.3</c:v>
                </c:pt>
                <c:pt idx="17">
                  <c:v>6.4333333333333336</c:v>
                </c:pt>
                <c:pt idx="18">
                  <c:v>3.8620689655172415</c:v>
                </c:pt>
                <c:pt idx="19">
                  <c:v>3.4827586206896552</c:v>
                </c:pt>
                <c:pt idx="20">
                  <c:v>2.6206896551724137</c:v>
                </c:pt>
                <c:pt idx="21">
                  <c:v>1.9310344827586208</c:v>
                </c:pt>
                <c:pt idx="22">
                  <c:v>1.6551724137931034</c:v>
                </c:pt>
                <c:pt idx="23">
                  <c:v>1.7931034482758621</c:v>
                </c:pt>
              </c:numCache>
            </c:numRef>
          </c:val>
          <c:smooth val="0"/>
          <c:extLst>
            <c:ext xmlns:c16="http://schemas.microsoft.com/office/drawing/2014/chart" uri="{C3380CC4-5D6E-409C-BE32-E72D297353CC}">
              <c16:uniqueId val="{00000000-8183-4865-9633-565EEAB9B33A}"/>
            </c:ext>
          </c:extLst>
        </c:ser>
        <c:ser>
          <c:idx val="1"/>
          <c:order val="1"/>
          <c:tx>
            <c:strRef>
              <c:f>'Pivort charts'!$AX$3:$AX$5</c:f>
              <c:strCache>
                <c:ptCount val="1"/>
                <c:pt idx="0">
                  <c:v>Weekday - Average of Registered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charts'!$AV$6:$AV$30</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charts'!$AX$6:$AX$30</c:f>
              <c:numCache>
                <c:formatCode>General</c:formatCode>
                <c:ptCount val="24"/>
                <c:pt idx="0">
                  <c:v>9.3448275862068968</c:v>
                </c:pt>
                <c:pt idx="1">
                  <c:v>4.6551724137931032</c:v>
                </c:pt>
                <c:pt idx="2">
                  <c:v>2.2962962962962963</c:v>
                </c:pt>
                <c:pt idx="3">
                  <c:v>1.2941176470588236</c:v>
                </c:pt>
                <c:pt idx="4">
                  <c:v>1.5789473684210527</c:v>
                </c:pt>
                <c:pt idx="5">
                  <c:v>4.6551724137931032</c:v>
                </c:pt>
                <c:pt idx="6">
                  <c:v>26.862068965517242</c:v>
                </c:pt>
                <c:pt idx="7">
                  <c:v>76.103448275862064</c:v>
                </c:pt>
                <c:pt idx="8">
                  <c:v>179.5</c:v>
                </c:pt>
                <c:pt idx="9">
                  <c:v>111.35714285714286</c:v>
                </c:pt>
                <c:pt idx="10">
                  <c:v>45.107142857142854</c:v>
                </c:pt>
                <c:pt idx="11">
                  <c:v>45.035714285714285</c:v>
                </c:pt>
                <c:pt idx="12">
                  <c:v>58.448275862068968</c:v>
                </c:pt>
                <c:pt idx="13">
                  <c:v>60.241379310344826</c:v>
                </c:pt>
                <c:pt idx="14">
                  <c:v>54.689655172413794</c:v>
                </c:pt>
                <c:pt idx="15">
                  <c:v>54.517241379310342</c:v>
                </c:pt>
                <c:pt idx="16">
                  <c:v>76.333333333333329</c:v>
                </c:pt>
                <c:pt idx="17">
                  <c:v>159.13333333333333</c:v>
                </c:pt>
                <c:pt idx="18">
                  <c:v>147.34482758620689</c:v>
                </c:pt>
                <c:pt idx="19">
                  <c:v>98.551724137931032</c:v>
                </c:pt>
                <c:pt idx="20">
                  <c:v>69.65517241379311</c:v>
                </c:pt>
                <c:pt idx="21">
                  <c:v>48.96551724137931</c:v>
                </c:pt>
                <c:pt idx="22">
                  <c:v>35.448275862068968</c:v>
                </c:pt>
                <c:pt idx="23">
                  <c:v>21.896551724137932</c:v>
                </c:pt>
              </c:numCache>
            </c:numRef>
          </c:val>
          <c:smooth val="0"/>
          <c:extLst>
            <c:ext xmlns:c16="http://schemas.microsoft.com/office/drawing/2014/chart" uri="{C3380CC4-5D6E-409C-BE32-E72D297353CC}">
              <c16:uniqueId val="{00000001-8183-4865-9633-565EEAB9B33A}"/>
            </c:ext>
          </c:extLst>
        </c:ser>
        <c:ser>
          <c:idx val="2"/>
          <c:order val="2"/>
          <c:tx>
            <c:strRef>
              <c:f>'Pivort charts'!$AY$3:$AY$5</c:f>
              <c:strCache>
                <c:ptCount val="1"/>
                <c:pt idx="0">
                  <c:v>Weekend - Average of Casual</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'Pivort charts'!$AV$6:$AV$30</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charts'!$AY$6:$AY$30</c:f>
              <c:numCache>
                <c:formatCode>General</c:formatCode>
                <c:ptCount val="24"/>
                <c:pt idx="0">
                  <c:v>2.5</c:v>
                </c:pt>
                <c:pt idx="1">
                  <c:v>2.5</c:v>
                </c:pt>
                <c:pt idx="2">
                  <c:v>1.7142857142857142</c:v>
                </c:pt>
                <c:pt idx="3">
                  <c:v>2.2857142857142856</c:v>
                </c:pt>
                <c:pt idx="4">
                  <c:v>0.23076923076923078</c:v>
                </c:pt>
                <c:pt idx="5">
                  <c:v>0.1</c:v>
                </c:pt>
                <c:pt idx="6">
                  <c:v>0.46153846153846156</c:v>
                </c:pt>
                <c:pt idx="7">
                  <c:v>0.5714285714285714</c:v>
                </c:pt>
                <c:pt idx="8">
                  <c:v>1</c:v>
                </c:pt>
                <c:pt idx="9">
                  <c:v>3.6428571428571428</c:v>
                </c:pt>
                <c:pt idx="10">
                  <c:v>7.5</c:v>
                </c:pt>
                <c:pt idx="11">
                  <c:v>15.071428571428571</c:v>
                </c:pt>
                <c:pt idx="12">
                  <c:v>21.714285714285715</c:v>
                </c:pt>
                <c:pt idx="13">
                  <c:v>22.285714285714285</c:v>
                </c:pt>
                <c:pt idx="14">
                  <c:v>21.142857142857142</c:v>
                </c:pt>
                <c:pt idx="15">
                  <c:v>23.857142857142858</c:v>
                </c:pt>
                <c:pt idx="16">
                  <c:v>21.714285714285715</c:v>
                </c:pt>
                <c:pt idx="17">
                  <c:v>14.428571428571429</c:v>
                </c:pt>
                <c:pt idx="18">
                  <c:v>7.8571428571428568</c:v>
                </c:pt>
                <c:pt idx="19">
                  <c:v>6.1428571428571432</c:v>
                </c:pt>
                <c:pt idx="20">
                  <c:v>4.5714285714285712</c:v>
                </c:pt>
                <c:pt idx="21">
                  <c:v>4.3571428571428568</c:v>
                </c:pt>
                <c:pt idx="22">
                  <c:v>3.9285714285714284</c:v>
                </c:pt>
                <c:pt idx="23">
                  <c:v>3.5</c:v>
                </c:pt>
              </c:numCache>
            </c:numRef>
          </c:val>
          <c:smooth val="0"/>
          <c:extLst>
            <c:ext xmlns:c16="http://schemas.microsoft.com/office/drawing/2014/chart" uri="{C3380CC4-5D6E-409C-BE32-E72D297353CC}">
              <c16:uniqueId val="{00000002-8183-4865-9633-565EEAB9B33A}"/>
            </c:ext>
          </c:extLst>
        </c:ser>
        <c:ser>
          <c:idx val="3"/>
          <c:order val="3"/>
          <c:tx>
            <c:strRef>
              <c:f>'Pivort charts'!$AZ$3:$AZ$5</c:f>
              <c:strCache>
                <c:ptCount val="1"/>
                <c:pt idx="0">
                  <c:v>Weekend - Average of Registered</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'Pivort charts'!$AV$6:$AV$30</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'Pivort charts'!$AZ$6:$AZ$30</c:f>
              <c:numCache>
                <c:formatCode>General</c:formatCode>
                <c:ptCount val="24"/>
                <c:pt idx="0">
                  <c:v>25.571428571428573</c:v>
                </c:pt>
                <c:pt idx="1">
                  <c:v>19.785714285714285</c:v>
                </c:pt>
                <c:pt idx="2">
                  <c:v>14.214285714285714</c:v>
                </c:pt>
                <c:pt idx="3">
                  <c:v>6.7857142857142856</c:v>
                </c:pt>
                <c:pt idx="4">
                  <c:v>2.4615384615384617</c:v>
                </c:pt>
                <c:pt idx="5">
                  <c:v>2.6</c:v>
                </c:pt>
                <c:pt idx="6">
                  <c:v>1.6923076923076923</c:v>
                </c:pt>
                <c:pt idx="7">
                  <c:v>4.8571428571428568</c:v>
                </c:pt>
                <c:pt idx="8">
                  <c:v>16.785714285714285</c:v>
                </c:pt>
                <c:pt idx="9">
                  <c:v>27.285714285714285</c:v>
                </c:pt>
                <c:pt idx="10">
                  <c:v>55.285714285714285</c:v>
                </c:pt>
                <c:pt idx="11">
                  <c:v>61.857142857142854</c:v>
                </c:pt>
                <c:pt idx="12">
                  <c:v>79</c:v>
                </c:pt>
                <c:pt idx="13">
                  <c:v>79.714285714285708</c:v>
                </c:pt>
                <c:pt idx="14">
                  <c:v>82</c:v>
                </c:pt>
                <c:pt idx="15">
                  <c:v>88.214285714285708</c:v>
                </c:pt>
                <c:pt idx="16">
                  <c:v>81.785714285714292</c:v>
                </c:pt>
                <c:pt idx="17">
                  <c:v>71.428571428571431</c:v>
                </c:pt>
                <c:pt idx="18">
                  <c:v>56.285714285714285</c:v>
                </c:pt>
                <c:pt idx="19">
                  <c:v>44</c:v>
                </c:pt>
                <c:pt idx="20">
                  <c:v>35.428571428571431</c:v>
                </c:pt>
                <c:pt idx="21">
                  <c:v>32.785714285714285</c:v>
                </c:pt>
                <c:pt idx="22">
                  <c:v>26.928571428571427</c:v>
                </c:pt>
                <c:pt idx="23">
                  <c:v>24.785714285714285</c:v>
                </c:pt>
              </c:numCache>
            </c:numRef>
          </c:val>
          <c:smooth val="0"/>
          <c:extLst>
            <c:ext xmlns:c16="http://schemas.microsoft.com/office/drawing/2014/chart" uri="{C3380CC4-5D6E-409C-BE32-E72D297353CC}">
              <c16:uniqueId val="{00000003-8183-4865-9633-565EEAB9B33A}"/>
            </c:ext>
          </c:extLst>
        </c:ser>
        <c:dLbls>
          <c:showLegendKey val="0"/>
          <c:showVal val="0"/>
          <c:showCatName val="0"/>
          <c:showSerName val="0"/>
          <c:showPercent val="0"/>
          <c:showBubbleSize val="0"/>
        </c:dLbls>
        <c:marker val="1"/>
        <c:smooth val="0"/>
        <c:axId val="586370688"/>
        <c:axId val="586368768"/>
      </c:lineChart>
      <c:catAx>
        <c:axId val="58637068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6368768"/>
        <c:crosses val="autoZero"/>
        <c:auto val="1"/>
        <c:lblAlgn val="ctr"/>
        <c:lblOffset val="100"/>
        <c:noMultiLvlLbl val="0"/>
      </c:catAx>
      <c:valAx>
        <c:axId val="586368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637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B8B9F-7D49-4046-8707-DFA2A18CB3A6}" type="datetimeFigureOut">
              <a:rPr lang="en-US" smtClean="0"/>
              <a:t>24-Oct-25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E61D4-C846-4981-A22B-EE05CB8B299A}" type="slidenum">
              <a:rPr lang="en-US" smtClean="0"/>
              <a:t>‹#›</a:t>
            </a:fld>
            <a:endParaRPr lang="en-US"/>
          </a:p>
        </p:txBody>
      </p:sp>
    </p:spTree>
    <p:extLst>
      <p:ext uri="{BB962C8B-B14F-4D97-AF65-F5344CB8AC3E}">
        <p14:creationId xmlns:p14="http://schemas.microsoft.com/office/powerpoint/2010/main" val="229120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031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126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039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428477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646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864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728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0320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22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887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283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093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69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23-Oct-25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07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979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23-Oct-25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05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3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804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23-Oct-25</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3960164"/>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 id="2147484083" r:id="rId14"/>
    <p:sldLayoutId id="2147484084" r:id="rId15"/>
    <p:sldLayoutId id="2147484085" r:id="rId16"/>
    <p:sldLayoutId id="2147484086" r:id="rId17"/>
    <p:sldLayoutId id="2147484087" r:id="rId18"/>
  </p:sldLayoutIdLst>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4502505-8F4C-0F45-63A9-BF4D96972928}"/>
              </a:ext>
            </a:extLst>
          </p:cNvPr>
          <p:cNvSpPr/>
          <p:nvPr/>
        </p:nvSpPr>
        <p:spPr>
          <a:xfrm>
            <a:off x="2362200" y="7875611"/>
            <a:ext cx="14097000" cy="1264454"/>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500" dirty="0">
                <a:latin typeface="Gotham Bold" panose="020B0604020202020204" charset="0"/>
                <a:cs typeface="Gotham Bold" panose="020B0604020202020204" charset="0"/>
              </a:rPr>
              <a:t>A Project By </a:t>
            </a:r>
            <a:r>
              <a:rPr lang="en-US" sz="5500" dirty="0" err="1">
                <a:latin typeface="Gotham Bold" panose="020B0604020202020204" charset="0"/>
                <a:cs typeface="Gotham Bold" panose="020B0604020202020204" charset="0"/>
              </a:rPr>
              <a:t>Nexthikes</a:t>
            </a:r>
            <a:r>
              <a:rPr lang="en-US" sz="5500" dirty="0">
                <a:latin typeface="Gotham Bold" panose="020B0604020202020204" charset="0"/>
                <a:cs typeface="Gotham Bold" panose="020B0604020202020204" charset="0"/>
              </a:rPr>
              <a:t> IT Solutions</a:t>
            </a:r>
          </a:p>
        </p:txBody>
      </p:sp>
      <p:sp>
        <p:nvSpPr>
          <p:cNvPr id="5" name="Freeform 5"/>
          <p:cNvSpPr/>
          <p:nvPr/>
        </p:nvSpPr>
        <p:spPr>
          <a:xfrm>
            <a:off x="16660520" y="4953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681600" y="6030829"/>
            <a:ext cx="7146120" cy="909864"/>
          </a:xfrm>
          <a:prstGeom prst="rect">
            <a:avLst/>
          </a:prstGeom>
        </p:spPr>
        <p:txBody>
          <a:bodyPr wrap="square" lIns="0" tIns="0" rIns="0" bIns="0" rtlCol="0" anchor="t">
            <a:spAutoFit/>
          </a:bodyPr>
          <a:lstStyle/>
          <a:p>
            <a:pPr algn="ctr">
              <a:lnSpc>
                <a:spcPts val="7702"/>
              </a:lnSpc>
              <a:spcBef>
                <a:spcPct val="0"/>
              </a:spcBef>
            </a:pPr>
            <a:r>
              <a:rPr lang="en-US" sz="5501" b="1" spc="308" dirty="0">
                <a:solidFill>
                  <a:schemeClr val="accent5">
                    <a:lumMod val="50000"/>
                  </a:schemeClr>
                </a:solidFill>
                <a:latin typeface="Gotham Bold" panose="020B0604020202020204" charset="0"/>
                <a:ea typeface="Gotham"/>
                <a:cs typeface="Gotham Bold" panose="020B0604020202020204" charset="0"/>
                <a:sym typeface="Gotham"/>
              </a:rPr>
              <a:t>By Kashish Mehta</a:t>
            </a:r>
          </a:p>
        </p:txBody>
      </p:sp>
      <p:sp>
        <p:nvSpPr>
          <p:cNvPr id="17" name="TextBox 17"/>
          <p:cNvSpPr txBox="1"/>
          <p:nvPr/>
        </p:nvSpPr>
        <p:spPr>
          <a:xfrm>
            <a:off x="681600" y="1923543"/>
            <a:ext cx="6898459" cy="4930196"/>
          </a:xfrm>
          <a:prstGeom prst="rect">
            <a:avLst/>
          </a:prstGeom>
        </p:spPr>
        <p:txBody>
          <a:bodyPr wrap="square" lIns="0" tIns="0" rIns="0" bIns="0" rtlCol="0" anchor="t">
            <a:spAutoFit/>
          </a:bodyPr>
          <a:lstStyle/>
          <a:p>
            <a:pPr>
              <a:lnSpc>
                <a:spcPct val="150000"/>
              </a:lnSpc>
              <a:spcBef>
                <a:spcPct val="0"/>
              </a:spcBef>
            </a:pPr>
            <a:r>
              <a:rPr lang="en-US" sz="5500" b="1" dirty="0">
                <a:latin typeface="Gotham Bold" panose="020B0604020202020204" charset="0"/>
                <a:cs typeface="Gotham Bold" panose="020B0604020202020204" charset="0"/>
              </a:rPr>
              <a:t>Bike Sharing Demand Analysis Project Using Excel</a:t>
            </a:r>
            <a:endParaRPr lang="en-US" sz="5500" dirty="0">
              <a:latin typeface="Gotham Bold" panose="020B0604020202020204" charset="0"/>
              <a:cs typeface="Gotham Bold" panose="020B0604020202020204" charset="0"/>
            </a:endParaRPr>
          </a:p>
          <a:p>
            <a:pPr>
              <a:lnSpc>
                <a:spcPct val="150000"/>
              </a:lnSpc>
              <a:spcBef>
                <a:spcPct val="0"/>
              </a:spcBef>
            </a:pPr>
            <a:endParaRPr lang="en-US" sz="5500" b="1" spc="1527" dirty="0">
              <a:solidFill>
                <a:srgbClr val="191919"/>
              </a:solidFill>
              <a:latin typeface="Gotham Bold" panose="020B0604020202020204" charset="0"/>
              <a:ea typeface="Gotham Bold"/>
              <a:cs typeface="Gotham Bold" panose="020B0604020202020204" charset="0"/>
              <a:sym typeface="Gotham Bold"/>
            </a:endParaRPr>
          </a:p>
        </p:txBody>
      </p:sp>
      <p:pic>
        <p:nvPicPr>
          <p:cNvPr id="23" name="Picture 22">
            <a:extLst>
              <a:ext uri="{FF2B5EF4-FFF2-40B4-BE49-F238E27FC236}">
                <a16:creationId xmlns:a16="http://schemas.microsoft.com/office/drawing/2014/main" id="{460BD16D-8B73-FC70-10AF-828F7ADC0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1000" y="1611289"/>
            <a:ext cx="6375400" cy="4781550"/>
          </a:xfrm>
          <a:prstGeom prst="rect">
            <a:avLst/>
          </a:prstGeom>
          <a:effectLst>
            <a:outerShdw blurRad="76200" dist="12700" dir="8100000" sy="-23000" kx="800400" algn="br" rotWithShape="0">
              <a:prstClr val="black">
                <a:alpha val="2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BF6062E-F981-E85C-6FBE-A47359E2DEC7}"/>
              </a:ext>
            </a:extLst>
          </p:cNvPr>
          <p:cNvGraphicFramePr>
            <a:graphicFrameLocks/>
          </p:cNvGraphicFramePr>
          <p:nvPr>
            <p:extLst>
              <p:ext uri="{D42A27DB-BD31-4B8C-83A1-F6EECF244321}">
                <p14:modId xmlns:p14="http://schemas.microsoft.com/office/powerpoint/2010/main" val="1398629818"/>
              </p:ext>
            </p:extLst>
          </p:nvPr>
        </p:nvGraphicFramePr>
        <p:xfrm>
          <a:off x="4381500" y="4838700"/>
          <a:ext cx="95250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C5D86A9-5418-9782-3863-DE4BB4E1EAD1}"/>
              </a:ext>
            </a:extLst>
          </p:cNvPr>
          <p:cNvSpPr txBox="1"/>
          <p:nvPr/>
        </p:nvSpPr>
        <p:spPr>
          <a:xfrm>
            <a:off x="2133600" y="723900"/>
            <a:ext cx="14782800" cy="938719"/>
          </a:xfrm>
          <a:prstGeom prst="rect">
            <a:avLst/>
          </a:prstGeom>
          <a:noFill/>
        </p:spPr>
        <p:txBody>
          <a:bodyPr wrap="square">
            <a:spAutoFit/>
          </a:bodyPr>
          <a:lstStyle/>
          <a:p>
            <a:r>
              <a:rPr lang="en-US" sz="5500" dirty="0">
                <a:latin typeface="Gotham Bold" panose="020B0604020202020204" charset="0"/>
                <a:cs typeface="Gotham Bold" panose="020B0604020202020204" charset="0"/>
              </a:rPr>
              <a:t>Bike Count by Hour Group and Day Type</a:t>
            </a:r>
          </a:p>
        </p:txBody>
      </p:sp>
      <p:sp>
        <p:nvSpPr>
          <p:cNvPr id="6" name="TextBox 5">
            <a:extLst>
              <a:ext uri="{FF2B5EF4-FFF2-40B4-BE49-F238E27FC236}">
                <a16:creationId xmlns:a16="http://schemas.microsoft.com/office/drawing/2014/main" id="{30EF4779-1DB7-5419-C9A2-C8D0711707CA}"/>
              </a:ext>
            </a:extLst>
          </p:cNvPr>
          <p:cNvSpPr txBox="1"/>
          <p:nvPr/>
        </p:nvSpPr>
        <p:spPr>
          <a:xfrm>
            <a:off x="1981200" y="2019300"/>
            <a:ext cx="14782800" cy="2031325"/>
          </a:xfrm>
          <a:prstGeom prst="rect">
            <a:avLst/>
          </a:prstGeom>
          <a:noFill/>
        </p:spPr>
        <p:txBody>
          <a:bodyPr wrap="square">
            <a:spAutoFit/>
          </a:bodyPr>
          <a:lstStyle/>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Weekday demand (Blue Bars) is highest during </a:t>
            </a:r>
            <a:r>
              <a:rPr lang="en-US" b="1" dirty="0">
                <a:latin typeface="Gotham Bold" panose="020B0604020202020204" charset="0"/>
                <a:cs typeface="Gotham Bold" panose="020B0604020202020204" charset="0"/>
              </a:rPr>
              <a:t>Evening Rush</a:t>
            </a:r>
            <a:r>
              <a:rPr lang="en-US" dirty="0">
                <a:latin typeface="Gotham Bold" panose="020B0604020202020204" charset="0"/>
                <a:cs typeface="Gotham Bold" panose="020B0604020202020204" charset="0"/>
              </a:rPr>
              <a:t> (12,311 count) and </a:t>
            </a:r>
            <a:r>
              <a:rPr lang="en-US" b="1" dirty="0">
                <a:latin typeface="Gotham Bold" panose="020B0604020202020204" charset="0"/>
                <a:cs typeface="Gotham Bold" panose="020B0604020202020204" charset="0"/>
              </a:rPr>
              <a:t>Morning Rush</a:t>
            </a:r>
            <a:r>
              <a:rPr lang="en-US" dirty="0">
                <a:latin typeface="Gotham Bold" panose="020B0604020202020204" charset="0"/>
                <a:cs typeface="Gotham Bold" panose="020B0604020202020204" charset="0"/>
              </a:rPr>
              <a:t> (10,641 count).</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Weekend demand (Orange Bars) in the Morning Rush is extremely low (only 758 count), proving that the weekday commuter pattern vanishes on weekends.</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The </a:t>
            </a:r>
            <a:r>
              <a:rPr lang="en-US" b="1" dirty="0">
                <a:latin typeface="Gotham Bold" panose="020B0604020202020204" charset="0"/>
                <a:cs typeface="Gotham Bold" panose="020B0604020202020204" charset="0"/>
              </a:rPr>
              <a:t>Afternoon</a:t>
            </a:r>
            <a:r>
              <a:rPr lang="en-US" dirty="0">
                <a:latin typeface="Gotham Bold" panose="020B0604020202020204" charset="0"/>
                <a:cs typeface="Gotham Bold" panose="020B0604020202020204" charset="0"/>
              </a:rPr>
              <a:t> category has the highest weekend usage (7,300 count), indicating weekends are driven by </a:t>
            </a:r>
            <a:r>
              <a:rPr lang="en-US" b="1" dirty="0">
                <a:latin typeface="Gotham Bold" panose="020B0604020202020204" charset="0"/>
                <a:cs typeface="Gotham Bold" panose="020B0604020202020204" charset="0"/>
              </a:rPr>
              <a:t>leisure and non-work travel</a:t>
            </a:r>
            <a:r>
              <a:rPr lang="en-US" dirty="0">
                <a:latin typeface="Gotham Bold" panose="020B0604020202020204" charset="0"/>
                <a:cs typeface="Gotham Bold" panose="020B0604020202020204" charset="0"/>
              </a:rPr>
              <a:t>.</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The difference in usage between Weekday and Weekend is largest during the </a:t>
            </a:r>
            <a:r>
              <a:rPr lang="en-US" b="1" dirty="0">
                <a:latin typeface="Gotham Bold" panose="020B0604020202020204" charset="0"/>
                <a:cs typeface="Gotham Bold" panose="020B0604020202020204" charset="0"/>
              </a:rPr>
              <a:t>Morning Rush</a:t>
            </a:r>
            <a:r>
              <a:rPr lang="en-US" dirty="0">
                <a:latin typeface="Gotham Bold" panose="020B0604020202020204" charset="0"/>
                <a:cs typeface="Gotham Bold" panose="020B0604020202020204" charset="0"/>
              </a:rPr>
              <a:t> (</a:t>
            </a:r>
            <a:r>
              <a:rPr lang="en-US" dirty="0" err="1">
                <a:latin typeface="Gotham Bold" panose="020B0604020202020204" charset="0"/>
                <a:cs typeface="Gotham Bold" panose="020B0604020202020204" charset="0"/>
              </a:rPr>
              <a:t>approx</a:t>
            </a:r>
            <a:r>
              <a:rPr lang="en-US" dirty="0">
                <a:latin typeface="Gotham Bold" panose="020B0604020202020204" charset="0"/>
                <a:cs typeface="Gotham Bold" panose="020B0604020202020204" charset="0"/>
              </a:rPr>
              <a:t> 10,000 difference), highlighting where operational strategies must differ most.</a:t>
            </a:r>
          </a:p>
        </p:txBody>
      </p:sp>
    </p:spTree>
    <p:extLst>
      <p:ext uri="{BB962C8B-B14F-4D97-AF65-F5344CB8AC3E}">
        <p14:creationId xmlns:p14="http://schemas.microsoft.com/office/powerpoint/2010/main" val="88686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4BC92F1-234A-EFA3-EBE4-781BB878BA72}"/>
              </a:ext>
            </a:extLst>
          </p:cNvPr>
          <p:cNvGraphicFramePr>
            <a:graphicFrameLocks/>
          </p:cNvGraphicFramePr>
          <p:nvPr>
            <p:extLst>
              <p:ext uri="{D42A27DB-BD31-4B8C-83A1-F6EECF244321}">
                <p14:modId xmlns:p14="http://schemas.microsoft.com/office/powerpoint/2010/main" val="1738384564"/>
              </p:ext>
            </p:extLst>
          </p:nvPr>
        </p:nvGraphicFramePr>
        <p:xfrm>
          <a:off x="5039208" y="6212953"/>
          <a:ext cx="8752992" cy="350254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23DEBB3-7749-843A-6447-ED938B7C7568}"/>
              </a:ext>
            </a:extLst>
          </p:cNvPr>
          <p:cNvSpPr txBox="1"/>
          <p:nvPr/>
        </p:nvSpPr>
        <p:spPr>
          <a:xfrm>
            <a:off x="1986204" y="1790700"/>
            <a:ext cx="14859000" cy="4939814"/>
          </a:xfrm>
          <a:prstGeom prst="rect">
            <a:avLst/>
          </a:prstGeom>
          <a:noFill/>
        </p:spPr>
        <p:txBody>
          <a:bodyPr wrap="square">
            <a:spAutoFit/>
          </a:bodyPr>
          <a:lstStyle/>
          <a:p>
            <a:pPr marL="457200" indent="-457200">
              <a:buFont typeface="Wingdings" panose="05000000000000000000" pitchFamily="2" charset="2"/>
              <a:buChar char="Ø"/>
            </a:pPr>
            <a:r>
              <a:rPr lang="en-US" sz="3500" b="1">
                <a:latin typeface="Gotham Bold" panose="020B0604020202020204" charset="0"/>
                <a:cs typeface="Gotham Bold" panose="020B0604020202020204" charset="0"/>
              </a:rPr>
              <a:t>Clear Sky</a:t>
            </a:r>
            <a:r>
              <a:rPr lang="en-US" sz="3500">
                <a:latin typeface="Gotham Bold" panose="020B0604020202020204" charset="0"/>
                <a:cs typeface="Gotham Bold" panose="020B0604020202020204" charset="0"/>
              </a:rPr>
              <a:t> drives the majority of demand, accounting for </a:t>
            </a:r>
            <a:r>
              <a:rPr lang="en-US" sz="3500" b="1">
                <a:latin typeface="Gotham Bold" panose="020B0604020202020204" charset="0"/>
                <a:cs typeface="Gotham Bold" panose="020B0604020202020204" charset="0"/>
              </a:rPr>
              <a:t>64%</a:t>
            </a:r>
            <a:r>
              <a:rPr lang="en-US" sz="3500">
                <a:latin typeface="Gotham Bold" panose="020B0604020202020204" charset="0"/>
                <a:cs typeface="Gotham Bold" panose="020B0604020202020204" charset="0"/>
              </a:rPr>
              <a:t> of all total rentals.</a:t>
            </a:r>
          </a:p>
          <a:p>
            <a:pPr marL="457200" indent="-457200">
              <a:buFont typeface="Wingdings" panose="05000000000000000000" pitchFamily="2" charset="2"/>
              <a:buChar char="Ø"/>
            </a:pPr>
            <a:r>
              <a:rPr lang="en-US" sz="3500">
                <a:latin typeface="Gotham Bold" panose="020B0604020202020204" charset="0"/>
                <a:cs typeface="Gotham Bold" panose="020B0604020202020204" charset="0"/>
              </a:rPr>
              <a:t>Ridership shows high tolerance, with </a:t>
            </a:r>
            <a:r>
              <a:rPr lang="en-US" sz="3500" b="1">
                <a:latin typeface="Gotham Bold" panose="020B0604020202020204" charset="0"/>
                <a:cs typeface="Gotham Bold" panose="020B0604020202020204" charset="0"/>
              </a:rPr>
              <a:t>31%</a:t>
            </a:r>
            <a:r>
              <a:rPr lang="en-US" sz="3500">
                <a:latin typeface="Gotham Bold" panose="020B0604020202020204" charset="0"/>
                <a:cs typeface="Gotham Bold" panose="020B0604020202020204" charset="0"/>
              </a:rPr>
              <a:t> of rentals occurring despite </a:t>
            </a:r>
            <a:r>
              <a:rPr lang="en-US" sz="3500" b="1">
                <a:latin typeface="Gotham Bold" panose="020B0604020202020204" charset="0"/>
                <a:cs typeface="Gotham Bold" panose="020B0604020202020204" charset="0"/>
              </a:rPr>
              <a:t>Drizzling</a:t>
            </a:r>
            <a:r>
              <a:rPr lang="en-US" sz="3500">
                <a:latin typeface="Gotham Bold" panose="020B0604020202020204" charset="0"/>
                <a:cs typeface="Gotham Bold" panose="020B0604020202020204" charset="0"/>
              </a:rPr>
              <a:t> or light conditions.</a:t>
            </a:r>
          </a:p>
          <a:p>
            <a:pPr marL="457200" indent="-457200">
              <a:buFont typeface="Wingdings" panose="05000000000000000000" pitchFamily="2" charset="2"/>
              <a:buChar char="Ø"/>
            </a:pPr>
            <a:r>
              <a:rPr lang="en-US" sz="3500">
                <a:latin typeface="Gotham Bold" panose="020B0604020202020204" charset="0"/>
                <a:cs typeface="Gotham Bold" panose="020B0604020202020204" charset="0"/>
              </a:rPr>
              <a:t>Demand </a:t>
            </a:r>
            <a:r>
              <a:rPr lang="en-US" sz="3500" b="1">
                <a:latin typeface="Gotham Bold" panose="020B0604020202020204" charset="0"/>
                <a:cs typeface="Gotham Bold" panose="020B0604020202020204" charset="0"/>
              </a:rPr>
              <a:t>collapses</a:t>
            </a:r>
            <a:r>
              <a:rPr lang="en-US" sz="3500">
                <a:latin typeface="Gotham Bold" panose="020B0604020202020204" charset="0"/>
                <a:cs typeface="Gotham Bold" panose="020B0604020202020204" charset="0"/>
              </a:rPr>
              <a:t> to only </a:t>
            </a:r>
            <a:r>
              <a:rPr lang="en-US" sz="3500" b="1">
                <a:latin typeface="Gotham Bold" panose="020B0604020202020204" charset="0"/>
                <a:cs typeface="Gotham Bold" panose="020B0604020202020204" charset="0"/>
              </a:rPr>
              <a:t>5%</a:t>
            </a:r>
            <a:r>
              <a:rPr lang="en-US" sz="3500">
                <a:latin typeface="Gotham Bold" panose="020B0604020202020204" charset="0"/>
                <a:cs typeface="Gotham Bold" panose="020B0604020202020204" charset="0"/>
              </a:rPr>
              <a:t> during </a:t>
            </a:r>
            <a:r>
              <a:rPr lang="en-US" sz="3500" b="1">
                <a:latin typeface="Gotham Bold" panose="020B0604020202020204" charset="0"/>
                <a:cs typeface="Gotham Bold" panose="020B0604020202020204" charset="0"/>
              </a:rPr>
              <a:t>Raining</a:t>
            </a:r>
            <a:r>
              <a:rPr lang="en-US" sz="3500">
                <a:latin typeface="Gotham Bold" panose="020B0604020202020204" charset="0"/>
                <a:cs typeface="Gotham Bold" panose="020B0604020202020204" charset="0"/>
              </a:rPr>
              <a:t> conditions, confirming the weather threshold for service interruption.</a:t>
            </a:r>
          </a:p>
          <a:p>
            <a:pPr marL="457200" indent="-457200">
              <a:buFont typeface="Wingdings" panose="05000000000000000000" pitchFamily="2" charset="2"/>
              <a:buChar char="Ø"/>
            </a:pPr>
            <a:r>
              <a:rPr lang="en-US" sz="3500">
                <a:latin typeface="Gotham Bold" panose="020B0604020202020204" charset="0"/>
                <a:cs typeface="Gotham Bold" panose="020B0604020202020204" charset="0"/>
              </a:rPr>
              <a:t>Operational strategy must focus on the two dominant conditions (</a:t>
            </a:r>
            <a:r>
              <a:rPr lang="en-US" sz="3500" b="1">
                <a:latin typeface="Gotham Bold" panose="020B0604020202020204" charset="0"/>
                <a:cs typeface="Gotham Bold" panose="020B0604020202020204" charset="0"/>
              </a:rPr>
              <a:t>Clear Sky</a:t>
            </a:r>
            <a:r>
              <a:rPr lang="en-US" sz="3500">
                <a:latin typeface="Gotham Bold" panose="020B0604020202020204" charset="0"/>
                <a:cs typeface="Gotham Bold" panose="020B0604020202020204" charset="0"/>
              </a:rPr>
              <a:t> and </a:t>
            </a:r>
            <a:r>
              <a:rPr lang="en-US" sz="3500" b="1">
                <a:latin typeface="Gotham Bold" panose="020B0604020202020204" charset="0"/>
                <a:cs typeface="Gotham Bold" panose="020B0604020202020204" charset="0"/>
              </a:rPr>
              <a:t>Drizzling</a:t>
            </a:r>
            <a:r>
              <a:rPr lang="en-US" sz="3500">
                <a:latin typeface="Gotham Bold" panose="020B0604020202020204" charset="0"/>
                <a:cs typeface="Gotham Bold" panose="020B0604020202020204" charset="0"/>
              </a:rPr>
              <a:t>), which cover </a:t>
            </a:r>
            <a:r>
              <a:rPr lang="en-US" sz="3500" b="1">
                <a:latin typeface="Gotham Bold" panose="020B0604020202020204" charset="0"/>
                <a:cs typeface="Gotham Bold" panose="020B0604020202020204" charset="0"/>
              </a:rPr>
              <a:t>95%</a:t>
            </a:r>
            <a:r>
              <a:rPr lang="en-US" sz="3500">
                <a:latin typeface="Gotham Bold" panose="020B0604020202020204" charset="0"/>
                <a:cs typeface="Gotham Bold" panose="020B0604020202020204" charset="0"/>
              </a:rPr>
              <a:t> of all usage.</a:t>
            </a:r>
            <a:endParaRPr lang="en-US" sz="3500" dirty="0">
              <a:effectLst/>
              <a:latin typeface="Gotham Bold" panose="020B0604020202020204" charset="0"/>
              <a:cs typeface="Gotham Bold" panose="020B0604020202020204" charset="0"/>
            </a:endParaRPr>
          </a:p>
        </p:txBody>
      </p:sp>
      <p:sp>
        <p:nvSpPr>
          <p:cNvPr id="6" name="TextBox 5">
            <a:extLst>
              <a:ext uri="{FF2B5EF4-FFF2-40B4-BE49-F238E27FC236}">
                <a16:creationId xmlns:a16="http://schemas.microsoft.com/office/drawing/2014/main" id="{9FE9122C-7280-553D-CB23-8AC21507C4FC}"/>
              </a:ext>
            </a:extLst>
          </p:cNvPr>
          <p:cNvSpPr txBox="1"/>
          <p:nvPr/>
        </p:nvSpPr>
        <p:spPr>
          <a:xfrm>
            <a:off x="1986204" y="597568"/>
            <a:ext cx="13101396" cy="938719"/>
          </a:xfrm>
          <a:prstGeom prst="rect">
            <a:avLst/>
          </a:prstGeom>
          <a:noFill/>
        </p:spPr>
        <p:txBody>
          <a:bodyPr wrap="square">
            <a:spAutoFit/>
          </a:bodyPr>
          <a:lstStyle/>
          <a:p>
            <a:r>
              <a:rPr lang="en-US" sz="5500" dirty="0">
                <a:latin typeface="Gotham Bold" panose="020B0604020202020204" charset="0"/>
                <a:cs typeface="Gotham Bold" panose="020B0604020202020204" charset="0"/>
              </a:rPr>
              <a:t>Bike Rides by Weather Situation</a:t>
            </a:r>
          </a:p>
        </p:txBody>
      </p:sp>
    </p:spTree>
    <p:extLst>
      <p:ext uri="{BB962C8B-B14F-4D97-AF65-F5344CB8AC3E}">
        <p14:creationId xmlns:p14="http://schemas.microsoft.com/office/powerpoint/2010/main" val="389666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2992675-B1BC-1E1C-8FEC-9C33A502D3A7}"/>
              </a:ext>
            </a:extLst>
          </p:cNvPr>
          <p:cNvGraphicFramePr>
            <a:graphicFrameLocks/>
          </p:cNvGraphicFramePr>
          <p:nvPr>
            <p:extLst>
              <p:ext uri="{D42A27DB-BD31-4B8C-83A1-F6EECF244321}">
                <p14:modId xmlns:p14="http://schemas.microsoft.com/office/powerpoint/2010/main" val="4245684637"/>
              </p:ext>
            </p:extLst>
          </p:nvPr>
        </p:nvGraphicFramePr>
        <p:xfrm>
          <a:off x="5003754" y="6136754"/>
          <a:ext cx="8280491" cy="350254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79CF436-BC5A-221B-EE13-7DECB8B2F169}"/>
              </a:ext>
            </a:extLst>
          </p:cNvPr>
          <p:cNvSpPr txBox="1"/>
          <p:nvPr/>
        </p:nvSpPr>
        <p:spPr>
          <a:xfrm>
            <a:off x="2247899" y="647700"/>
            <a:ext cx="13792200" cy="938719"/>
          </a:xfrm>
          <a:prstGeom prst="rect">
            <a:avLst/>
          </a:prstGeom>
          <a:noFill/>
        </p:spPr>
        <p:txBody>
          <a:bodyPr wrap="square">
            <a:spAutoFit/>
          </a:bodyPr>
          <a:lstStyle/>
          <a:p>
            <a:r>
              <a:rPr lang="en-US" sz="5500" dirty="0">
                <a:latin typeface="Gotham Bold" panose="020B0604020202020204" charset="0"/>
                <a:cs typeface="Gotham Bold" panose="020B0604020202020204" charset="0"/>
              </a:rPr>
              <a:t>Humidity Level Wise Report</a:t>
            </a:r>
          </a:p>
        </p:txBody>
      </p:sp>
      <p:sp>
        <p:nvSpPr>
          <p:cNvPr id="5" name="Rectangle 1">
            <a:extLst>
              <a:ext uri="{FF2B5EF4-FFF2-40B4-BE49-F238E27FC236}">
                <a16:creationId xmlns:a16="http://schemas.microsoft.com/office/drawing/2014/main" id="{36B6113F-9062-2449-6EED-12E74B49C491}"/>
              </a:ext>
            </a:extLst>
          </p:cNvPr>
          <p:cNvSpPr>
            <a:spLocks noChangeArrowheads="1"/>
          </p:cNvSpPr>
          <p:nvPr/>
        </p:nvSpPr>
        <p:spPr bwMode="auto">
          <a:xfrm>
            <a:off x="1905000" y="1586419"/>
            <a:ext cx="13792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High usage occurs across both humidity levels, indicating humidity is not a strong deterrent to ridership</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Total bike rentals dropped significantly from January to February for both High and Very High humidity</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Very High Humidity (Orange Line) correlated with higher rental volume than High Humidity in January</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The gap between High and Very High humidity rental counts narrows significantly in February</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a:t>
            </a:r>
          </a:p>
        </p:txBody>
      </p:sp>
    </p:spTree>
    <p:extLst>
      <p:ext uri="{BB962C8B-B14F-4D97-AF65-F5344CB8AC3E}">
        <p14:creationId xmlns:p14="http://schemas.microsoft.com/office/powerpoint/2010/main" val="26547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97E80B0-C2B3-5B0E-0D96-A39738A99265}"/>
              </a:ext>
            </a:extLst>
          </p:cNvPr>
          <p:cNvGraphicFramePr>
            <a:graphicFrameLocks/>
          </p:cNvGraphicFramePr>
          <p:nvPr>
            <p:extLst>
              <p:ext uri="{D42A27DB-BD31-4B8C-83A1-F6EECF244321}">
                <p14:modId xmlns:p14="http://schemas.microsoft.com/office/powerpoint/2010/main" val="4207999460"/>
              </p:ext>
            </p:extLst>
          </p:nvPr>
        </p:nvGraphicFramePr>
        <p:xfrm>
          <a:off x="5257800" y="5894455"/>
          <a:ext cx="9677400" cy="404964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CF33C7C-AAC4-7715-8D14-868FAE0DF5FD}"/>
              </a:ext>
            </a:extLst>
          </p:cNvPr>
          <p:cNvSpPr txBox="1"/>
          <p:nvPr/>
        </p:nvSpPr>
        <p:spPr>
          <a:xfrm>
            <a:off x="2209800" y="571500"/>
            <a:ext cx="14173200" cy="938719"/>
          </a:xfrm>
          <a:prstGeom prst="rect">
            <a:avLst/>
          </a:prstGeom>
          <a:noFill/>
        </p:spPr>
        <p:txBody>
          <a:bodyPr wrap="square">
            <a:spAutoFit/>
          </a:bodyPr>
          <a:lstStyle/>
          <a:p>
            <a:r>
              <a:rPr lang="en-US" sz="5500" dirty="0">
                <a:latin typeface="Gotham Bold" panose="020B0604020202020204" charset="0"/>
                <a:cs typeface="Gotham Bold" panose="020B0604020202020204" charset="0"/>
              </a:rPr>
              <a:t>Average Bike Count by Hour</a:t>
            </a:r>
          </a:p>
        </p:txBody>
      </p:sp>
      <p:sp>
        <p:nvSpPr>
          <p:cNvPr id="5" name="Rectangle 1">
            <a:extLst>
              <a:ext uri="{FF2B5EF4-FFF2-40B4-BE49-F238E27FC236}">
                <a16:creationId xmlns:a16="http://schemas.microsoft.com/office/drawing/2014/main" id="{7DD9AF0E-08B3-8122-AFE6-F75614096A0D}"/>
              </a:ext>
            </a:extLst>
          </p:cNvPr>
          <p:cNvSpPr>
            <a:spLocks noChangeArrowheads="1"/>
          </p:cNvSpPr>
          <p:nvPr/>
        </p:nvSpPr>
        <p:spPr bwMode="auto">
          <a:xfrm>
            <a:off x="1714500" y="1257300"/>
            <a:ext cx="15163800"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400" b="1" i="0" u="none" strike="noStrike" cap="none" normalizeH="0" baseline="0" dirty="0">
                <a:ln>
                  <a:noFill/>
                </a:ln>
                <a:solidFill>
                  <a:schemeClr val="tx1"/>
                </a:solidFill>
                <a:effectLst/>
                <a:latin typeface="Gotham Bold" panose="020B0604020202020204" charset="0"/>
                <a:cs typeface="Gotham Bold" panose="020B0604020202020204" charset="0"/>
              </a:rPr>
              <a:t>The system follows a predictable bi-modal curve, confirming two major peak demands daily</a:t>
            </a:r>
            <a:r>
              <a:rPr kumimoji="0" lang="en-US" altLang="en-US" sz="34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400" b="1" i="0" u="none" strike="noStrike" cap="none" normalizeH="0" baseline="0" dirty="0">
                <a:ln>
                  <a:noFill/>
                </a:ln>
                <a:solidFill>
                  <a:schemeClr val="tx1"/>
                </a:solidFill>
                <a:effectLst/>
                <a:latin typeface="Gotham Bold" panose="020B0604020202020204" charset="0"/>
                <a:cs typeface="Gotham Bold" panose="020B0604020202020204" charset="0"/>
              </a:rPr>
              <a:t>The highest average demand occurs during the Evening Rush, peaking around 5 PM to 6 PM (hour 17) with approximately 140 average rentals</a:t>
            </a:r>
            <a:r>
              <a:rPr kumimoji="0" lang="en-US" altLang="en-US" sz="34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400" b="1" i="0" u="none" strike="noStrike" cap="none" normalizeH="0" baseline="0" dirty="0">
                <a:ln>
                  <a:noFill/>
                </a:ln>
                <a:solidFill>
                  <a:schemeClr val="tx1"/>
                </a:solidFill>
                <a:effectLst/>
                <a:latin typeface="Gotham Bold" panose="020B0604020202020204" charset="0"/>
                <a:cs typeface="Gotham Bold" panose="020B0604020202020204" charset="0"/>
              </a:rPr>
              <a:t>The secondary peak occurs during the Morning Rush (hour 8) with approximately 130 average rentals</a:t>
            </a:r>
            <a:r>
              <a:rPr kumimoji="0" lang="en-US" altLang="en-US" sz="34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400" b="1" i="0" u="none" strike="noStrike" cap="none" normalizeH="0" baseline="0" dirty="0">
                <a:ln>
                  <a:noFill/>
                </a:ln>
                <a:solidFill>
                  <a:schemeClr val="tx1"/>
                </a:solidFill>
                <a:effectLst/>
                <a:latin typeface="Gotham Bold" panose="020B0604020202020204" charset="0"/>
                <a:cs typeface="Gotham Bold" panose="020B0604020202020204" charset="0"/>
              </a:rPr>
              <a:t>Demand hits its lowest point between 3 AM and 5 AM, indicating the best window for major maintenance or system resets</a:t>
            </a:r>
            <a:r>
              <a:rPr kumimoji="0" lang="en-US" altLang="en-US" sz="3400" b="0" i="0" u="none" strike="noStrike" cap="none" normalizeH="0" baseline="0" dirty="0">
                <a:ln>
                  <a:noFill/>
                </a:ln>
                <a:solidFill>
                  <a:schemeClr val="tx1"/>
                </a:solidFill>
                <a:effectLst/>
                <a:latin typeface="Gotham Bold" panose="020B0604020202020204" charset="0"/>
                <a:cs typeface="Gotham Bold" panose="020B0604020202020204" charset="0"/>
              </a:rPr>
              <a:t>.</a:t>
            </a:r>
          </a:p>
        </p:txBody>
      </p:sp>
    </p:spTree>
    <p:extLst>
      <p:ext uri="{BB962C8B-B14F-4D97-AF65-F5344CB8AC3E}">
        <p14:creationId xmlns:p14="http://schemas.microsoft.com/office/powerpoint/2010/main" val="26866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A9D04B8-68FE-437F-91FC-F1A905497A86}"/>
              </a:ext>
            </a:extLst>
          </p:cNvPr>
          <p:cNvGraphicFramePr>
            <a:graphicFrameLocks/>
          </p:cNvGraphicFramePr>
          <p:nvPr>
            <p:extLst>
              <p:ext uri="{D42A27DB-BD31-4B8C-83A1-F6EECF244321}">
                <p14:modId xmlns:p14="http://schemas.microsoft.com/office/powerpoint/2010/main" val="793103092"/>
              </p:ext>
            </p:extLst>
          </p:nvPr>
        </p:nvGraphicFramePr>
        <p:xfrm>
          <a:off x="4105153" y="5214605"/>
          <a:ext cx="10077694" cy="465329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98954DB-4495-008B-F461-565C5ECB4C19}"/>
              </a:ext>
            </a:extLst>
          </p:cNvPr>
          <p:cNvSpPr txBox="1"/>
          <p:nvPr/>
        </p:nvSpPr>
        <p:spPr>
          <a:xfrm>
            <a:off x="1981200" y="2247900"/>
            <a:ext cx="12649200" cy="2585323"/>
          </a:xfrm>
          <a:prstGeom prst="rect">
            <a:avLst/>
          </a:prstGeom>
          <a:noFill/>
        </p:spPr>
        <p:txBody>
          <a:bodyPr wrap="square">
            <a:spAutoFit/>
          </a:bodyPr>
          <a:lstStyle/>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This chart gives us the single most important lesson: </a:t>
            </a:r>
            <a:r>
              <a:rPr lang="en-US" b="1" dirty="0">
                <a:latin typeface="Gotham Bold" panose="020B0604020202020204" charset="0"/>
                <a:cs typeface="Gotham Bold" panose="020B0604020202020204" charset="0"/>
              </a:rPr>
              <a:t>Our customers are two completely different groups depending on the day.</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On the </a:t>
            </a:r>
            <a:r>
              <a:rPr lang="en-US" b="1" dirty="0">
                <a:latin typeface="Gotham Bold" panose="020B0604020202020204" charset="0"/>
                <a:cs typeface="Gotham Bold" panose="020B0604020202020204" charset="0"/>
              </a:rPr>
              <a:t>Weekdays (Blue Bars)</a:t>
            </a:r>
            <a:r>
              <a:rPr lang="en-US" dirty="0">
                <a:latin typeface="Gotham Bold" panose="020B0604020202020204" charset="0"/>
                <a:cs typeface="Gotham Bold" panose="020B0604020202020204" charset="0"/>
              </a:rPr>
              <a:t>, we see demand spike like a rollercoaster—that's the </a:t>
            </a:r>
            <a:r>
              <a:rPr lang="en-US" b="1" dirty="0">
                <a:latin typeface="Gotham Bold" panose="020B0604020202020204" charset="0"/>
                <a:cs typeface="Gotham Bold" panose="020B0604020202020204" charset="0"/>
              </a:rPr>
              <a:t>commuters</a:t>
            </a:r>
            <a:r>
              <a:rPr lang="en-US" dirty="0">
                <a:latin typeface="Gotham Bold" panose="020B0604020202020204" charset="0"/>
                <a:cs typeface="Gotham Bold" panose="020B0604020202020204" charset="0"/>
              </a:rPr>
              <a:t> heading to and from work.</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But look at the </a:t>
            </a:r>
            <a:r>
              <a:rPr lang="en-US" b="1" dirty="0">
                <a:latin typeface="Gotham Bold" panose="020B0604020202020204" charset="0"/>
                <a:cs typeface="Gotham Bold" panose="020B0604020202020204" charset="0"/>
              </a:rPr>
              <a:t>Weekends (Orange Bars)</a:t>
            </a:r>
            <a:r>
              <a:rPr lang="en-US" dirty="0">
                <a:latin typeface="Gotham Bold" panose="020B0604020202020204" charset="0"/>
                <a:cs typeface="Gotham Bold" panose="020B0604020202020204" charset="0"/>
              </a:rPr>
              <a:t>: the morning rush vanishes! Demand is much flatter and peaks later in the </a:t>
            </a:r>
            <a:r>
              <a:rPr lang="en-US" b="1" dirty="0">
                <a:latin typeface="Gotham Bold" panose="020B0604020202020204" charset="0"/>
                <a:cs typeface="Gotham Bold" panose="020B0604020202020204" charset="0"/>
              </a:rPr>
              <a:t>Afternoon</a:t>
            </a:r>
            <a:r>
              <a:rPr lang="en-US" dirty="0">
                <a:latin typeface="Gotham Bold" panose="020B0604020202020204" charset="0"/>
                <a:cs typeface="Gotham Bold" panose="020B0604020202020204" charset="0"/>
              </a:rPr>
              <a:t>—that's the </a:t>
            </a:r>
            <a:r>
              <a:rPr lang="en-US" b="1" dirty="0">
                <a:latin typeface="Gotham Bold" panose="020B0604020202020204" charset="0"/>
                <a:cs typeface="Gotham Bold" panose="020B0604020202020204" charset="0"/>
              </a:rPr>
              <a:t>leisure riders</a:t>
            </a:r>
            <a:r>
              <a:rPr lang="en-US" dirty="0">
                <a:latin typeface="Gotham Bold" panose="020B0604020202020204" charset="0"/>
                <a:cs typeface="Gotham Bold" panose="020B0604020202020204" charset="0"/>
              </a:rPr>
              <a:t>.</a:t>
            </a:r>
          </a:p>
          <a:p>
            <a:br>
              <a:rPr lang="en-US" dirty="0">
                <a:latin typeface="Gotham Bold" panose="020B0604020202020204" charset="0"/>
                <a:cs typeface="Gotham Bold" panose="020B0604020202020204" charset="0"/>
              </a:rPr>
            </a:br>
            <a:br>
              <a:rPr lang="en-US" b="1" dirty="0">
                <a:latin typeface="Gotham Bold" panose="020B0604020202020204" charset="0"/>
                <a:cs typeface="Gotham Bold" panose="020B0604020202020204" charset="0"/>
              </a:rPr>
            </a:br>
            <a:endParaRPr lang="en-US" dirty="0">
              <a:latin typeface="Gotham Bold" panose="020B0604020202020204" charset="0"/>
              <a:cs typeface="Gotham Bold" panose="020B0604020202020204" charset="0"/>
            </a:endParaRPr>
          </a:p>
        </p:txBody>
      </p:sp>
      <p:graphicFrame>
        <p:nvGraphicFramePr>
          <p:cNvPr id="6" name="Table 5">
            <a:extLst>
              <a:ext uri="{FF2B5EF4-FFF2-40B4-BE49-F238E27FC236}">
                <a16:creationId xmlns:a16="http://schemas.microsoft.com/office/drawing/2014/main" id="{07F3C8AF-3268-3380-1125-DE97F7931375}"/>
              </a:ext>
            </a:extLst>
          </p:cNvPr>
          <p:cNvGraphicFramePr>
            <a:graphicFrameLocks noGrp="1"/>
          </p:cNvGraphicFramePr>
          <p:nvPr>
            <p:extLst>
              <p:ext uri="{D42A27DB-BD31-4B8C-83A1-F6EECF244321}">
                <p14:modId xmlns:p14="http://schemas.microsoft.com/office/powerpoint/2010/main" val="4203426072"/>
              </p:ext>
            </p:extLst>
          </p:nvPr>
        </p:nvGraphicFramePr>
        <p:xfrm>
          <a:off x="1981200" y="571500"/>
          <a:ext cx="13563600" cy="1767840"/>
        </p:xfrm>
        <a:graphic>
          <a:graphicData uri="http://schemas.openxmlformats.org/drawingml/2006/table">
            <a:tbl>
              <a:tblPr firstRow="1" bandRow="1">
                <a:tableStyleId>{5C22544A-7EE6-4342-B048-85BDC9FD1C3A}</a:tableStyleId>
              </a:tblPr>
              <a:tblGrid>
                <a:gridCol w="13563600">
                  <a:extLst>
                    <a:ext uri="{9D8B030D-6E8A-4147-A177-3AD203B41FA5}">
                      <a16:colId xmlns:a16="http://schemas.microsoft.com/office/drawing/2014/main" val="1034729127"/>
                    </a:ext>
                  </a:extLst>
                </a:gridCol>
              </a:tblGrid>
              <a:tr h="370840">
                <a:tc>
                  <a:txBody>
                    <a:bodyPr/>
                    <a:lstStyle/>
                    <a:p>
                      <a:r>
                        <a:rPr lang="en-US" sz="5500" dirty="0">
                          <a:solidFill>
                            <a:schemeClr val="tx1"/>
                          </a:solidFill>
                          <a:latin typeface="Gotham Bold" panose="020B0604020202020204" charset="0"/>
                          <a:cs typeface="Gotham Bold" panose="020B0604020202020204" charset="0"/>
                        </a:rPr>
                        <a:t>Average Hourly Demand: Weekday vs Weekend</a:t>
                      </a:r>
                    </a:p>
                  </a:txBody>
                  <a:tcPr>
                    <a:noFill/>
                  </a:tcPr>
                </a:tc>
                <a:extLst>
                  <a:ext uri="{0D108BD9-81ED-4DB2-BD59-A6C34878D82A}">
                    <a16:rowId xmlns:a16="http://schemas.microsoft.com/office/drawing/2014/main" val="4219276620"/>
                  </a:ext>
                </a:extLst>
              </a:tr>
            </a:tbl>
          </a:graphicData>
        </a:graphic>
      </p:graphicFrame>
    </p:spTree>
    <p:extLst>
      <p:ext uri="{BB962C8B-B14F-4D97-AF65-F5344CB8AC3E}">
        <p14:creationId xmlns:p14="http://schemas.microsoft.com/office/powerpoint/2010/main" val="32710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24EA6-7528-D946-FB4F-B97989D39F96}"/>
              </a:ext>
            </a:extLst>
          </p:cNvPr>
          <p:cNvSpPr txBox="1"/>
          <p:nvPr/>
        </p:nvSpPr>
        <p:spPr>
          <a:xfrm>
            <a:off x="2286000" y="2817334"/>
            <a:ext cx="14173200" cy="1754326"/>
          </a:xfrm>
          <a:prstGeom prst="rect">
            <a:avLst/>
          </a:prstGeom>
          <a:noFill/>
        </p:spPr>
        <p:txBody>
          <a:bodyPr wrap="square">
            <a:spAutoFit/>
          </a:bodyPr>
          <a:lstStyle/>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The </a:t>
            </a:r>
            <a:r>
              <a:rPr lang="en-US" b="1" dirty="0">
                <a:latin typeface="Gotham Bold" panose="020B0604020202020204" charset="0"/>
                <a:cs typeface="Gotham Bold" panose="020B0604020202020204" charset="0"/>
              </a:rPr>
              <a:t>Orange Line (Registered Weekday)</a:t>
            </a:r>
            <a:r>
              <a:rPr lang="en-US" dirty="0">
                <a:latin typeface="Gotham Bold" panose="020B0604020202020204" charset="0"/>
                <a:cs typeface="Gotham Bold" panose="020B0604020202020204" charset="0"/>
              </a:rPr>
              <a:t> shows extreme predictability with two massive peaks at </a:t>
            </a:r>
            <a:r>
              <a:rPr lang="en-US" b="1" dirty="0">
                <a:latin typeface="Gotham Bold" panose="020B0604020202020204" charset="0"/>
                <a:cs typeface="Gotham Bold" panose="020B0604020202020204" charset="0"/>
              </a:rPr>
              <a:t>8 AM</a:t>
            </a:r>
            <a:r>
              <a:rPr lang="en-US" dirty="0">
                <a:latin typeface="Gotham Bold" panose="020B0604020202020204" charset="0"/>
                <a:cs typeface="Gotham Bold" panose="020B0604020202020204" charset="0"/>
              </a:rPr>
              <a:t> and </a:t>
            </a:r>
            <a:r>
              <a:rPr lang="en-US" b="1" dirty="0">
                <a:latin typeface="Gotham Bold" panose="020B0604020202020204" charset="0"/>
                <a:cs typeface="Gotham Bold" panose="020B0604020202020204" charset="0"/>
              </a:rPr>
              <a:t>5-6 PM</a:t>
            </a:r>
            <a:r>
              <a:rPr lang="en-US" dirty="0">
                <a:latin typeface="Gotham Bold" panose="020B0604020202020204" charset="0"/>
                <a:cs typeface="Gotham Bold" panose="020B0604020202020204" charset="0"/>
              </a:rPr>
              <a:t>.</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The </a:t>
            </a:r>
            <a:r>
              <a:rPr lang="en-US" b="1" dirty="0">
                <a:latin typeface="Gotham Bold" panose="020B0604020202020204" charset="0"/>
                <a:cs typeface="Gotham Bold" panose="020B0604020202020204" charset="0"/>
              </a:rPr>
              <a:t>Blue Line (Casual Weekday)</a:t>
            </a:r>
            <a:r>
              <a:rPr lang="en-US" dirty="0">
                <a:latin typeface="Gotham Bold" panose="020B0604020202020204" charset="0"/>
                <a:cs typeface="Gotham Bold" panose="020B0604020202020204" charset="0"/>
              </a:rPr>
              <a:t> remains extremely flat and close to zero throughout the entire day. This confirms that </a:t>
            </a:r>
            <a:r>
              <a:rPr lang="en-US" b="1" dirty="0">
                <a:latin typeface="Gotham Bold" panose="020B0604020202020204" charset="0"/>
                <a:cs typeface="Gotham Bold" panose="020B0604020202020204" charset="0"/>
              </a:rPr>
              <a:t>Casual Users</a:t>
            </a:r>
            <a:r>
              <a:rPr lang="en-US" dirty="0">
                <a:latin typeface="Gotham Bold" panose="020B0604020202020204" charset="0"/>
                <a:cs typeface="Gotham Bold" panose="020B0604020202020204" charset="0"/>
              </a:rPr>
              <a:t> are </a:t>
            </a:r>
            <a:r>
              <a:rPr lang="en-US" i="1" dirty="0">
                <a:latin typeface="Gotham Bold" panose="020B0604020202020204" charset="0"/>
                <a:cs typeface="Gotham Bold" panose="020B0604020202020204" charset="0"/>
              </a:rPr>
              <a:t>not</a:t>
            </a:r>
            <a:r>
              <a:rPr lang="en-US" dirty="0">
                <a:latin typeface="Gotham Bold" panose="020B0604020202020204" charset="0"/>
                <a:cs typeface="Gotham Bold" panose="020B0604020202020204" charset="0"/>
              </a:rPr>
              <a:t> contributing to the rush hour problem. Their demand is minimal during the work week.</a:t>
            </a:r>
          </a:p>
          <a:p>
            <a:pPr marL="285750" indent="-285750">
              <a:buFont typeface="Wingdings" panose="05000000000000000000" pitchFamily="2" charset="2"/>
              <a:buChar char="Ø"/>
            </a:pPr>
            <a:r>
              <a:rPr lang="en-US" dirty="0">
                <a:latin typeface="Gotham Bold" panose="020B0604020202020204" charset="0"/>
                <a:cs typeface="Gotham Bold" panose="020B0604020202020204" charset="0"/>
              </a:rPr>
              <a:t>On weekends, the demand curve flattens out, and the </a:t>
            </a:r>
            <a:r>
              <a:rPr lang="en-US" b="1" dirty="0">
                <a:latin typeface="Gotham Bold" panose="020B0604020202020204" charset="0"/>
                <a:cs typeface="Gotham Bold" panose="020B0604020202020204" charset="0"/>
              </a:rPr>
              <a:t>Yellow Line (Registered Weekend)</a:t>
            </a:r>
            <a:r>
              <a:rPr lang="en-US" dirty="0">
                <a:latin typeface="Gotham Bold" panose="020B0604020202020204" charset="0"/>
                <a:cs typeface="Gotham Bold" panose="020B0604020202020204" charset="0"/>
              </a:rPr>
              <a:t> and </a:t>
            </a:r>
            <a:r>
              <a:rPr lang="en-US" b="1" dirty="0">
                <a:latin typeface="Gotham Bold" panose="020B0604020202020204" charset="0"/>
                <a:cs typeface="Gotham Bold" panose="020B0604020202020204" charset="0"/>
              </a:rPr>
              <a:t>Grey Line (Casual Weekend)</a:t>
            </a:r>
            <a:r>
              <a:rPr lang="en-US" dirty="0">
                <a:latin typeface="Gotham Bold" panose="020B0604020202020204" charset="0"/>
                <a:cs typeface="Gotham Bold" panose="020B0604020202020204" charset="0"/>
              </a:rPr>
              <a:t> move closer together, peaking later (1 PM to 4 PM). While </a:t>
            </a:r>
            <a:r>
              <a:rPr lang="en-US" b="1" dirty="0">
                <a:latin typeface="Gotham Bold" panose="020B0604020202020204" charset="0"/>
                <a:cs typeface="Gotham Bold" panose="020B0604020202020204" charset="0"/>
              </a:rPr>
              <a:t>Registered</a:t>
            </a:r>
            <a:r>
              <a:rPr lang="en-US" dirty="0">
                <a:latin typeface="Gotham Bold" panose="020B0604020202020204" charset="0"/>
                <a:cs typeface="Gotham Bold" panose="020B0604020202020204" charset="0"/>
              </a:rPr>
              <a:t> users still dominate, the relative contribution of casual users is significantly higher on weekends than on weekdays.</a:t>
            </a:r>
          </a:p>
        </p:txBody>
      </p:sp>
      <p:graphicFrame>
        <p:nvGraphicFramePr>
          <p:cNvPr id="4" name="Chart 3">
            <a:extLst>
              <a:ext uri="{FF2B5EF4-FFF2-40B4-BE49-F238E27FC236}">
                <a16:creationId xmlns:a16="http://schemas.microsoft.com/office/drawing/2014/main" id="{A38604DE-EA56-A769-A07D-D7F4323EF010}"/>
              </a:ext>
            </a:extLst>
          </p:cNvPr>
          <p:cNvGraphicFramePr>
            <a:graphicFrameLocks/>
          </p:cNvGraphicFramePr>
          <p:nvPr>
            <p:extLst>
              <p:ext uri="{D42A27DB-BD31-4B8C-83A1-F6EECF244321}">
                <p14:modId xmlns:p14="http://schemas.microsoft.com/office/powerpoint/2010/main" val="2292821231"/>
              </p:ext>
            </p:extLst>
          </p:nvPr>
        </p:nvGraphicFramePr>
        <p:xfrm>
          <a:off x="4572000" y="4914900"/>
          <a:ext cx="9601200" cy="449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616249CA-F835-8496-0DDA-FCB3A70B9935}"/>
              </a:ext>
            </a:extLst>
          </p:cNvPr>
          <p:cNvGraphicFramePr>
            <a:graphicFrameLocks noGrp="1"/>
          </p:cNvGraphicFramePr>
          <p:nvPr>
            <p:extLst>
              <p:ext uri="{D42A27DB-BD31-4B8C-83A1-F6EECF244321}">
                <p14:modId xmlns:p14="http://schemas.microsoft.com/office/powerpoint/2010/main" val="2052516097"/>
              </p:ext>
            </p:extLst>
          </p:nvPr>
        </p:nvGraphicFramePr>
        <p:xfrm>
          <a:off x="2286000" y="800100"/>
          <a:ext cx="13716000" cy="1767840"/>
        </p:xfrm>
        <a:graphic>
          <a:graphicData uri="http://schemas.openxmlformats.org/drawingml/2006/table">
            <a:tbl>
              <a:tblPr firstRow="1" bandRow="1">
                <a:tableStyleId>{5C22544A-7EE6-4342-B048-85BDC9FD1C3A}</a:tableStyleId>
              </a:tblPr>
              <a:tblGrid>
                <a:gridCol w="13716000">
                  <a:extLst>
                    <a:ext uri="{9D8B030D-6E8A-4147-A177-3AD203B41FA5}">
                      <a16:colId xmlns:a16="http://schemas.microsoft.com/office/drawing/2014/main" val="1504214195"/>
                    </a:ext>
                  </a:extLst>
                </a:gridCol>
              </a:tblGrid>
              <a:tr h="370840">
                <a:tc>
                  <a:txBody>
                    <a:bodyPr/>
                    <a:lstStyle/>
                    <a:p>
                      <a:r>
                        <a:rPr lang="en-US" sz="5500" dirty="0">
                          <a:solidFill>
                            <a:schemeClr val="tx1"/>
                          </a:solidFill>
                          <a:latin typeface="Gotham Bold" panose="020B0604020202020204" charset="0"/>
                          <a:cs typeface="Gotham Bold" panose="020B0604020202020204" charset="0"/>
                        </a:rPr>
                        <a:t>Average Hourly Demand: Registered vs Casual</a:t>
                      </a:r>
                    </a:p>
                  </a:txBody>
                  <a:tcPr>
                    <a:noFill/>
                  </a:tcPr>
                </a:tc>
                <a:extLst>
                  <a:ext uri="{0D108BD9-81ED-4DB2-BD59-A6C34878D82A}">
                    <a16:rowId xmlns:a16="http://schemas.microsoft.com/office/drawing/2014/main" val="2440650574"/>
                  </a:ext>
                </a:extLst>
              </a:tr>
            </a:tbl>
          </a:graphicData>
        </a:graphic>
      </p:graphicFrame>
    </p:spTree>
    <p:extLst>
      <p:ext uri="{BB962C8B-B14F-4D97-AF65-F5344CB8AC3E}">
        <p14:creationId xmlns:p14="http://schemas.microsoft.com/office/powerpoint/2010/main" val="345643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45024" y="-530417"/>
            <a:ext cx="2843477" cy="11363290"/>
          </a:xfrm>
          <a:prstGeom prst="rect">
            <a:avLst/>
          </a:prstGeom>
        </p:spPr>
        <p:txBody>
          <a:bodyPr lIns="50800" tIns="50800" rIns="50800" bIns="50800" rtlCol="0" anchor="ctr"/>
          <a:lstStyle/>
          <a:p>
            <a:pPr algn="ctr">
              <a:lnSpc>
                <a:spcPts val="2659"/>
              </a:lnSpc>
            </a:pPr>
            <a:endParaRPr/>
          </a:p>
        </p:txBody>
      </p:sp>
      <p:sp>
        <p:nvSpPr>
          <p:cNvPr id="32" name="Freeform 32"/>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3" name="TextBox 43"/>
          <p:cNvSpPr txBox="1"/>
          <p:nvPr/>
        </p:nvSpPr>
        <p:spPr>
          <a:xfrm>
            <a:off x="4640739" y="3162300"/>
            <a:ext cx="7771648" cy="1309974"/>
          </a:xfrm>
          <a:prstGeom prst="rect">
            <a:avLst/>
          </a:prstGeom>
        </p:spPr>
        <p:txBody>
          <a:bodyPr wrap="square" lIns="0" tIns="0" rIns="0" bIns="0" rtlCol="0" anchor="t">
            <a:spAutoFit/>
          </a:bodyPr>
          <a:lstStyle/>
          <a:p>
            <a:pPr algn="l">
              <a:lnSpc>
                <a:spcPts val="10149"/>
              </a:lnSpc>
            </a:pPr>
            <a:r>
              <a:rPr lang="en-US" sz="11000" b="1" dirty="0">
                <a:solidFill>
                  <a:srgbClr val="191919"/>
                </a:solidFill>
                <a:latin typeface="Gotham Bold" panose="020B0604020202020204" charset="0"/>
                <a:ea typeface="Gotham Bold Italics"/>
                <a:cs typeface="Gotham Bold" panose="020B0604020202020204" charset="0"/>
                <a:sym typeface="Gotham Bold Italics"/>
              </a:rPr>
              <a:t>Thank you</a:t>
            </a:r>
          </a:p>
        </p:txBody>
      </p:sp>
      <p:grpSp>
        <p:nvGrpSpPr>
          <p:cNvPr id="44" name="Group 44"/>
          <p:cNvGrpSpPr/>
          <p:nvPr/>
        </p:nvGrpSpPr>
        <p:grpSpPr>
          <a:xfrm>
            <a:off x="3834010" y="274427"/>
            <a:ext cx="10668000" cy="9753601"/>
            <a:chOff x="8539" y="644"/>
            <a:chExt cx="812800" cy="812800"/>
          </a:xfrm>
        </p:grpSpPr>
        <p:sp>
          <p:nvSpPr>
            <p:cNvPr id="45" name="Freeform 45"/>
            <p:cNvSpPr/>
            <p:nvPr/>
          </p:nvSpPr>
          <p:spPr>
            <a:xfrm>
              <a:off x="8539" y="644"/>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txBody>
            <a:bodyPr/>
            <a:lstStyle/>
            <a:p>
              <a:endParaRPr lang="en-US" dirty="0"/>
            </a:p>
          </p:txBody>
        </p:sp>
        <p:sp>
          <p:nvSpPr>
            <p:cNvPr id="46" name="TextBox 4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7" name="Freeform 45">
            <a:extLst>
              <a:ext uri="{FF2B5EF4-FFF2-40B4-BE49-F238E27FC236}">
                <a16:creationId xmlns:a16="http://schemas.microsoft.com/office/drawing/2014/main" id="{6A9B96D4-4306-8385-11B6-30A65E69C83D}"/>
              </a:ext>
            </a:extLst>
          </p:cNvPr>
          <p:cNvSpPr/>
          <p:nvPr/>
        </p:nvSpPr>
        <p:spPr>
          <a:xfrm rot="3945801">
            <a:off x="13967563" y="5011025"/>
            <a:ext cx="3441859" cy="6620856"/>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sp>
      <p:sp>
        <p:nvSpPr>
          <p:cNvPr id="48" name="Freeform 45">
            <a:extLst>
              <a:ext uri="{FF2B5EF4-FFF2-40B4-BE49-F238E27FC236}">
                <a16:creationId xmlns:a16="http://schemas.microsoft.com/office/drawing/2014/main" id="{16DEADE3-A9CE-D622-6B1F-994B056EB151}"/>
              </a:ext>
            </a:extLst>
          </p:cNvPr>
          <p:cNvSpPr/>
          <p:nvPr/>
        </p:nvSpPr>
        <p:spPr>
          <a:xfrm rot="8048850">
            <a:off x="1077647" y="5345694"/>
            <a:ext cx="3441859" cy="6620856"/>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16786359" y="4953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995875" y="3140478"/>
            <a:ext cx="412878" cy="459706"/>
          </a:xfrm>
          <a:prstGeom prst="rect">
            <a:avLst/>
          </a:prstGeom>
        </p:spPr>
        <p:txBody>
          <a:bodyPr lIns="50800" tIns="50800" rIns="50800" bIns="50800" rtlCol="0" anchor="ctr"/>
          <a:lstStyle/>
          <a:p>
            <a:pPr algn="ctr">
              <a:lnSpc>
                <a:spcPts val="2380"/>
              </a:lnSpc>
              <a:spcBef>
                <a:spcPct val="0"/>
              </a:spcBef>
            </a:pPr>
            <a:endParaRPr lang="en-US" sz="1700" dirty="0">
              <a:solidFill>
                <a:srgbClr val="191919"/>
              </a:solidFill>
              <a:latin typeface="Gotham"/>
              <a:ea typeface="Gotham"/>
              <a:cs typeface="Gotham"/>
              <a:sym typeface="Gotham"/>
            </a:endParaRPr>
          </a:p>
        </p:txBody>
      </p:sp>
      <p:sp>
        <p:nvSpPr>
          <p:cNvPr id="32" name="TextBox 32"/>
          <p:cNvSpPr txBox="1"/>
          <p:nvPr/>
        </p:nvSpPr>
        <p:spPr>
          <a:xfrm>
            <a:off x="3024988" y="2195306"/>
            <a:ext cx="14234311" cy="3137397"/>
          </a:xfrm>
          <a:prstGeom prst="rect">
            <a:avLst/>
          </a:prstGeom>
        </p:spPr>
        <p:txBody>
          <a:bodyPr wrap="square" lIns="0" tIns="0" rIns="0" bIns="0" rtlCol="0" anchor="t">
            <a:spAutoFit/>
          </a:bodyPr>
          <a:lstStyle/>
          <a:p>
            <a:pPr>
              <a:lnSpc>
                <a:spcPct val="150000"/>
              </a:lnSpc>
            </a:pPr>
            <a:r>
              <a:rPr lang="en-US" sz="3500" dirty="0">
                <a:latin typeface="Gotham Bold" panose="020B0604020202020204" charset="0"/>
                <a:cs typeface="Gotham Bold" panose="020B0604020202020204" charset="0"/>
              </a:rPr>
              <a:t>Analyzing bike-sharing data helps understand how weather, time, and holidays affect bike rentals. This project uses Excel skills to clean, combine, and study datasets to find useful patterns that improve business planning.</a:t>
            </a:r>
            <a:endParaRPr lang="en-US" sz="3500" spc="-197" dirty="0">
              <a:solidFill>
                <a:srgbClr val="191919"/>
              </a:solidFill>
              <a:latin typeface="Gotham Bold" panose="020B0604020202020204" charset="0"/>
              <a:ea typeface="Gotham Light"/>
              <a:cs typeface="Gotham Bold" panose="020B0604020202020204" charset="0"/>
              <a:sym typeface="Gotham Light"/>
            </a:endParaRPr>
          </a:p>
        </p:txBody>
      </p:sp>
      <p:sp>
        <p:nvSpPr>
          <p:cNvPr id="33" name="TextBox 33"/>
          <p:cNvSpPr txBox="1"/>
          <p:nvPr/>
        </p:nvSpPr>
        <p:spPr>
          <a:xfrm>
            <a:off x="3024988" y="94582"/>
            <a:ext cx="11426904" cy="1640834"/>
          </a:xfrm>
          <a:prstGeom prst="rect">
            <a:avLst/>
          </a:prstGeom>
        </p:spPr>
        <p:txBody>
          <a:bodyPr wrap="square" lIns="0" tIns="0" rIns="0" bIns="0" rtlCol="0" anchor="t">
            <a:spAutoFit/>
          </a:bodyPr>
          <a:lstStyle/>
          <a:p>
            <a:pPr algn="l">
              <a:lnSpc>
                <a:spcPts val="15266"/>
              </a:lnSpc>
            </a:pPr>
            <a:r>
              <a:rPr lang="en-US" sz="5500" b="1" spc="786" dirty="0">
                <a:solidFill>
                  <a:srgbClr val="191919"/>
                </a:solidFill>
                <a:latin typeface="Gotham Bold"/>
                <a:ea typeface="Gotham Bold"/>
                <a:cs typeface="Gotham Bold"/>
                <a:sym typeface="Gotham Bold"/>
              </a:rPr>
              <a:t>PROBLEM STATEMENT</a:t>
            </a:r>
          </a:p>
        </p:txBody>
      </p:sp>
      <p:sp>
        <p:nvSpPr>
          <p:cNvPr id="45" name="Freeform 45"/>
          <p:cNvSpPr/>
          <p:nvPr/>
        </p:nvSpPr>
        <p:spPr>
          <a:xfrm rot="3945801">
            <a:off x="13967563" y="5011025"/>
            <a:ext cx="3441859" cy="6620856"/>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sp>
      <p:pic>
        <p:nvPicPr>
          <p:cNvPr id="47" name="Picture 46">
            <a:extLst>
              <a:ext uri="{FF2B5EF4-FFF2-40B4-BE49-F238E27FC236}">
                <a16:creationId xmlns:a16="http://schemas.microsoft.com/office/drawing/2014/main" id="{A82FC532-4BF8-4C46-BD97-B81CEC0B6F92}"/>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Layer>
                </a14:imgProps>
              </a:ext>
              <a:ext uri="{28A0092B-C50C-407E-A947-70E740481C1C}">
                <a14:useLocalDpi xmlns:a14="http://schemas.microsoft.com/office/drawing/2010/main" val="0"/>
              </a:ext>
            </a:extLst>
          </a:blip>
          <a:srcRect l="4286" t="9066" r="4286" b="8732"/>
          <a:stretch>
            <a:fillRect/>
          </a:stretch>
        </p:blipFill>
        <p:spPr>
          <a:xfrm>
            <a:off x="3924192" y="5817993"/>
            <a:ext cx="7218424" cy="3966640"/>
          </a:xfrm>
          <a:prstGeom prst="rect">
            <a:avLst/>
          </a:prstGeom>
          <a:ln w="38100" cap="sq">
            <a:solidFill>
              <a:srgbClr val="000000"/>
            </a:solidFill>
            <a:prstDash val="solid"/>
            <a:miter lim="800000"/>
          </a:ln>
          <a:effectLst>
            <a:outerShdw blurRad="50800" dist="38100" dir="13500000" algn="br" rotWithShape="0">
              <a:prstClr val="black">
                <a:alpha val="40000"/>
              </a:prstClr>
            </a:outerShdw>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2"/>
          <p:cNvSpPr txBox="1"/>
          <p:nvPr/>
        </p:nvSpPr>
        <p:spPr>
          <a:xfrm>
            <a:off x="2727909" y="800100"/>
            <a:ext cx="6039059" cy="1044517"/>
          </a:xfrm>
          <a:prstGeom prst="rect">
            <a:avLst/>
          </a:prstGeom>
        </p:spPr>
        <p:txBody>
          <a:bodyPr lIns="0" tIns="0" rIns="0" bIns="0" rtlCol="0" anchor="t">
            <a:spAutoFit/>
          </a:bodyPr>
          <a:lstStyle/>
          <a:p>
            <a:pPr algn="l">
              <a:lnSpc>
                <a:spcPts val="9059"/>
              </a:lnSpc>
            </a:pPr>
            <a:r>
              <a:rPr lang="en-US" sz="5500" b="1" dirty="0">
                <a:solidFill>
                  <a:srgbClr val="191919"/>
                </a:solidFill>
                <a:latin typeface="Gotham Bold" panose="020B0604020202020204" charset="0"/>
                <a:ea typeface="Gotham Bold"/>
                <a:cs typeface="Gotham Bold" panose="020B0604020202020204" charset="0"/>
                <a:sym typeface="Gotham Bold"/>
              </a:rPr>
              <a:t>Data Description</a:t>
            </a:r>
          </a:p>
        </p:txBody>
      </p:sp>
      <p:sp>
        <p:nvSpPr>
          <p:cNvPr id="52" name="Freeform 8">
            <a:extLst>
              <a:ext uri="{FF2B5EF4-FFF2-40B4-BE49-F238E27FC236}">
                <a16:creationId xmlns:a16="http://schemas.microsoft.com/office/drawing/2014/main" id="{D03397EA-0253-A120-F047-90C2F834CE11}"/>
              </a:ext>
            </a:extLst>
          </p:cNvPr>
          <p:cNvSpPr/>
          <p:nvPr/>
        </p:nvSpPr>
        <p:spPr>
          <a:xfrm>
            <a:off x="16786359" y="4953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4" name="Rectangle 10">
            <a:extLst>
              <a:ext uri="{FF2B5EF4-FFF2-40B4-BE49-F238E27FC236}">
                <a16:creationId xmlns:a16="http://schemas.microsoft.com/office/drawing/2014/main" id="{9AA23B26-D0DF-705B-A5B6-DFB131C97426}"/>
              </a:ext>
            </a:extLst>
          </p:cNvPr>
          <p:cNvSpPr>
            <a:spLocks noChangeArrowheads="1"/>
          </p:cNvSpPr>
          <p:nvPr/>
        </p:nvSpPr>
        <p:spPr bwMode="auto">
          <a:xfrm>
            <a:off x="2350877" y="2019300"/>
            <a:ext cx="14058450" cy="29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457200" marR="0" lvl="0" indent="-4572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Source and Context:</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The dataset details hourly and daily usage data for a bicycle sharing system. The goal of the project is to predict the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total rental count (</a:t>
            </a:r>
            <a:r>
              <a:rPr kumimoji="0" lang="en-US" altLang="en-US" sz="3500" b="1" i="0" u="none" strike="noStrike" cap="none" normalizeH="0" baseline="0" dirty="0" err="1">
                <a:ln>
                  <a:noFill/>
                </a:ln>
                <a:solidFill>
                  <a:schemeClr val="tx1"/>
                </a:solidFill>
                <a:effectLst/>
                <a:latin typeface="Gotham Bold" panose="020B0604020202020204" charset="0"/>
                <a:cs typeface="Gotham Bold" panose="020B0604020202020204" charset="0"/>
              </a:rPr>
              <a:t>cnt</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based on environmental and temporal factors.</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sp>
        <p:nvSpPr>
          <p:cNvPr id="67" name="Rectangle 13">
            <a:extLst>
              <a:ext uri="{FF2B5EF4-FFF2-40B4-BE49-F238E27FC236}">
                <a16:creationId xmlns:a16="http://schemas.microsoft.com/office/drawing/2014/main" id="{EC458BE0-BAC6-ACAD-F895-78BD3CC83BFB}"/>
              </a:ext>
            </a:extLst>
          </p:cNvPr>
          <p:cNvSpPr>
            <a:spLocks noChangeArrowheads="1"/>
          </p:cNvSpPr>
          <p:nvPr/>
        </p:nvSpPr>
        <p:spPr bwMode="auto">
          <a:xfrm>
            <a:off x="2350877" y="4457700"/>
            <a:ext cx="14782800" cy="29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457200" marR="0" lvl="0" indent="-4572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Key Numeric Predictors:</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The raw data provides essential continuous metrics like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Temperature (temp)</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Feeling Temperature (</a:t>
            </a:r>
            <a:r>
              <a:rPr kumimoji="0" lang="en-US" altLang="en-US" sz="3500" b="1" i="0" u="none" strike="noStrike" cap="none" normalizeH="0" baseline="0" dirty="0" err="1">
                <a:ln>
                  <a:noFill/>
                </a:ln>
                <a:solidFill>
                  <a:schemeClr val="tx1"/>
                </a:solidFill>
                <a:effectLst/>
                <a:latin typeface="Gotham Bold" panose="020B0604020202020204" charset="0"/>
                <a:cs typeface="Gotham Bold" panose="020B0604020202020204" charset="0"/>
              </a:rPr>
              <a:t>atemp</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Humidity (hum)</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and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Windspeed (windspeed)</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sp>
        <p:nvSpPr>
          <p:cNvPr id="68" name="Rectangle 14">
            <a:extLst>
              <a:ext uri="{FF2B5EF4-FFF2-40B4-BE49-F238E27FC236}">
                <a16:creationId xmlns:a16="http://schemas.microsoft.com/office/drawing/2014/main" id="{B0CDB1CA-0BAB-678E-C85D-C41CD1DCC426}"/>
              </a:ext>
            </a:extLst>
          </p:cNvPr>
          <p:cNvSpPr>
            <a:spLocks noChangeArrowheads="1"/>
          </p:cNvSpPr>
          <p:nvPr/>
        </p:nvSpPr>
        <p:spPr bwMode="auto">
          <a:xfrm>
            <a:off x="2350877" y="6747689"/>
            <a:ext cx="13803523"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Key Code-Based Predictors:</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The data uses numeric codes for categorical information, which require decoding: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weekday (0-6):</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Day of the week. </a:t>
            </a:r>
          </a:p>
          <a:p>
            <a:pPr marL="514350" marR="0" lvl="0"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500" b="1" i="0" u="none" strike="noStrike" cap="none" normalizeH="0" baseline="0" dirty="0" err="1">
                <a:ln>
                  <a:noFill/>
                </a:ln>
                <a:solidFill>
                  <a:schemeClr val="tx1"/>
                </a:solidFill>
                <a:effectLst/>
                <a:latin typeface="Gotham Bold" panose="020B0604020202020204" charset="0"/>
                <a:cs typeface="Gotham Bold" panose="020B0604020202020204" charset="0"/>
              </a:rPr>
              <a:t>weathersit</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 (1-4):</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Severity of weather conditions.</a:t>
            </a:r>
          </a:p>
          <a:p>
            <a:pPr marL="514350" marR="0" lvl="0"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6"/>
          <p:cNvSpPr txBox="1"/>
          <p:nvPr/>
        </p:nvSpPr>
        <p:spPr>
          <a:xfrm>
            <a:off x="2819400" y="822259"/>
            <a:ext cx="8049944" cy="1169551"/>
          </a:xfrm>
          <a:prstGeom prst="rect">
            <a:avLst/>
          </a:prstGeom>
        </p:spPr>
        <p:txBody>
          <a:bodyPr wrap="square" lIns="0" tIns="0" rIns="0" bIns="0" rtlCol="0" anchor="t">
            <a:spAutoFit/>
          </a:bodyPr>
          <a:lstStyle/>
          <a:p>
            <a:pPr algn="l">
              <a:lnSpc>
                <a:spcPts val="10359"/>
              </a:lnSpc>
            </a:pPr>
            <a:r>
              <a:rPr lang="en-US" sz="5500" b="1" dirty="0">
                <a:solidFill>
                  <a:srgbClr val="191919"/>
                </a:solidFill>
                <a:latin typeface="Gotham Bold" panose="020B0604020202020204" charset="0"/>
                <a:ea typeface="Gotham Bold"/>
                <a:cs typeface="Gotham Bold" panose="020B0604020202020204" charset="0"/>
                <a:sym typeface="Gotham Bold"/>
              </a:rPr>
              <a:t>Data Merge Process</a:t>
            </a:r>
          </a:p>
        </p:txBody>
      </p:sp>
      <p:sp>
        <p:nvSpPr>
          <p:cNvPr id="51" name="Freeform 8">
            <a:extLst>
              <a:ext uri="{FF2B5EF4-FFF2-40B4-BE49-F238E27FC236}">
                <a16:creationId xmlns:a16="http://schemas.microsoft.com/office/drawing/2014/main" id="{2568F169-4720-BBAD-7058-8B47100EBFBE}"/>
              </a:ext>
            </a:extLst>
          </p:cNvPr>
          <p:cNvSpPr/>
          <p:nvPr/>
        </p:nvSpPr>
        <p:spPr>
          <a:xfrm>
            <a:off x="16786359" y="647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62" name="Picture 61">
            <a:extLst>
              <a:ext uri="{FF2B5EF4-FFF2-40B4-BE49-F238E27FC236}">
                <a16:creationId xmlns:a16="http://schemas.microsoft.com/office/drawing/2014/main" id="{D91FD452-EB9E-C26E-5F9C-48AC7F257D42}"/>
              </a:ext>
            </a:extLst>
          </p:cNvPr>
          <p:cNvPicPr>
            <a:picLocks noChangeAspect="1"/>
          </p:cNvPicPr>
          <p:nvPr/>
        </p:nvPicPr>
        <p:blipFill>
          <a:blip r:embed="rId4"/>
          <a:srcRect l="9424" t="6859" r="30897"/>
          <a:stretch>
            <a:fillRect/>
          </a:stretch>
        </p:blipFill>
        <p:spPr>
          <a:xfrm>
            <a:off x="1361595" y="3711940"/>
            <a:ext cx="3026664" cy="3793760"/>
          </a:xfrm>
          <a:prstGeom prst="rect">
            <a:avLst/>
          </a:prstGeom>
        </p:spPr>
      </p:pic>
      <p:sp>
        <p:nvSpPr>
          <p:cNvPr id="66" name="Rectangle 65">
            <a:extLst>
              <a:ext uri="{FF2B5EF4-FFF2-40B4-BE49-F238E27FC236}">
                <a16:creationId xmlns:a16="http://schemas.microsoft.com/office/drawing/2014/main" id="{1D21E6E5-7EED-B18F-DF6B-C66FE518DDCD}"/>
              </a:ext>
            </a:extLst>
          </p:cNvPr>
          <p:cNvSpPr/>
          <p:nvPr/>
        </p:nvSpPr>
        <p:spPr>
          <a:xfrm>
            <a:off x="1295400" y="3771900"/>
            <a:ext cx="1167507" cy="6858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EC00DE62-62F3-93BF-FA1B-ED75A4D0983E}"/>
              </a:ext>
            </a:extLst>
          </p:cNvPr>
          <p:cNvSpPr/>
          <p:nvPr/>
        </p:nvSpPr>
        <p:spPr>
          <a:xfrm>
            <a:off x="4903854" y="4007482"/>
            <a:ext cx="594555" cy="411353"/>
          </a:xfrm>
          <a:prstGeom prst="rightArrow">
            <a:avLst>
              <a:gd name="adj1" fmla="val 49942"/>
              <a:gd name="adj2" fmla="val 50000"/>
            </a:avLst>
          </a:prstGeom>
          <a:ln w="28575"/>
        </p:spPr>
        <p:style>
          <a:lnRef idx="0">
            <a:schemeClr val="dk1"/>
          </a:lnRef>
          <a:fillRef idx="3">
            <a:schemeClr val="dk1"/>
          </a:fillRef>
          <a:effectRef idx="3">
            <a:schemeClr val="dk1"/>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sp>
        <p:nvSpPr>
          <p:cNvPr id="69" name="Arrow: Right 68">
            <a:extLst>
              <a:ext uri="{FF2B5EF4-FFF2-40B4-BE49-F238E27FC236}">
                <a16:creationId xmlns:a16="http://schemas.microsoft.com/office/drawing/2014/main" id="{30829EC2-31E1-E286-C6EA-FE91A9E37DF0}"/>
              </a:ext>
            </a:extLst>
          </p:cNvPr>
          <p:cNvSpPr/>
          <p:nvPr/>
        </p:nvSpPr>
        <p:spPr>
          <a:xfrm>
            <a:off x="14859000" y="5821816"/>
            <a:ext cx="594555" cy="411353"/>
          </a:xfrm>
          <a:prstGeom prst="rightArrow">
            <a:avLst>
              <a:gd name="adj1" fmla="val 49942"/>
              <a:gd name="adj2"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pic>
        <p:nvPicPr>
          <p:cNvPr id="75" name="Picture 74">
            <a:extLst>
              <a:ext uri="{FF2B5EF4-FFF2-40B4-BE49-F238E27FC236}">
                <a16:creationId xmlns:a16="http://schemas.microsoft.com/office/drawing/2014/main" id="{436A854A-57B3-69DB-7581-1AFB656B2CE8}"/>
              </a:ext>
            </a:extLst>
          </p:cNvPr>
          <p:cNvPicPr>
            <a:picLocks noChangeAspect="1"/>
          </p:cNvPicPr>
          <p:nvPr/>
        </p:nvPicPr>
        <p:blipFill>
          <a:blip r:embed="rId5"/>
          <a:stretch>
            <a:fillRect/>
          </a:stretch>
        </p:blipFill>
        <p:spPr>
          <a:xfrm>
            <a:off x="9580887" y="3699238"/>
            <a:ext cx="3115459" cy="3793759"/>
          </a:xfrm>
          <a:prstGeom prst="rect">
            <a:avLst/>
          </a:prstGeom>
        </p:spPr>
      </p:pic>
      <p:sp>
        <p:nvSpPr>
          <p:cNvPr id="67" name="Arrow: Right 66">
            <a:extLst>
              <a:ext uri="{FF2B5EF4-FFF2-40B4-BE49-F238E27FC236}">
                <a16:creationId xmlns:a16="http://schemas.microsoft.com/office/drawing/2014/main" id="{BE51BDB0-375E-DF50-A23D-B80CD1E4B611}"/>
              </a:ext>
            </a:extLst>
          </p:cNvPr>
          <p:cNvSpPr/>
          <p:nvPr/>
        </p:nvSpPr>
        <p:spPr>
          <a:xfrm rot="19031379">
            <a:off x="9128381" y="6074891"/>
            <a:ext cx="594555" cy="411353"/>
          </a:xfrm>
          <a:prstGeom prst="rightArrow">
            <a:avLst>
              <a:gd name="adj1" fmla="val 49942"/>
              <a:gd name="adj2" fmla="val 50000"/>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pic>
        <p:nvPicPr>
          <p:cNvPr id="73" name="Picture 72">
            <a:extLst>
              <a:ext uri="{FF2B5EF4-FFF2-40B4-BE49-F238E27FC236}">
                <a16:creationId xmlns:a16="http://schemas.microsoft.com/office/drawing/2014/main" id="{881BA7EE-E176-6E73-ACCE-8A45FC80F7D9}"/>
              </a:ext>
            </a:extLst>
          </p:cNvPr>
          <p:cNvPicPr>
            <a:picLocks noChangeAspect="1"/>
          </p:cNvPicPr>
          <p:nvPr/>
        </p:nvPicPr>
        <p:blipFill>
          <a:blip r:embed="rId6"/>
          <a:stretch>
            <a:fillRect/>
          </a:stretch>
        </p:blipFill>
        <p:spPr>
          <a:xfrm>
            <a:off x="5498409" y="3711938"/>
            <a:ext cx="3115459" cy="3793760"/>
          </a:xfrm>
          <a:prstGeom prst="rect">
            <a:avLst/>
          </a:prstGeom>
        </p:spPr>
      </p:pic>
      <p:sp>
        <p:nvSpPr>
          <p:cNvPr id="78" name="Rectangle 77">
            <a:extLst>
              <a:ext uri="{FF2B5EF4-FFF2-40B4-BE49-F238E27FC236}">
                <a16:creationId xmlns:a16="http://schemas.microsoft.com/office/drawing/2014/main" id="{FD3C69D7-2A14-3169-D703-ECC75166FE93}"/>
              </a:ext>
            </a:extLst>
          </p:cNvPr>
          <p:cNvSpPr/>
          <p:nvPr/>
        </p:nvSpPr>
        <p:spPr>
          <a:xfrm>
            <a:off x="5486400" y="3771900"/>
            <a:ext cx="641750" cy="8382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a:extLst>
              <a:ext uri="{FF2B5EF4-FFF2-40B4-BE49-F238E27FC236}">
                <a16:creationId xmlns:a16="http://schemas.microsoft.com/office/drawing/2014/main" id="{FC060836-4DB8-B4B6-A0EF-67CBE6D71C3D}"/>
              </a:ext>
            </a:extLst>
          </p:cNvPr>
          <p:cNvSpPr/>
          <p:nvPr/>
        </p:nvSpPr>
        <p:spPr>
          <a:xfrm>
            <a:off x="1270893" y="2574859"/>
            <a:ext cx="3117365" cy="9461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otham Bold" panose="020B0604020202020204" charset="0"/>
                <a:cs typeface="Gotham Bold" panose="020B0604020202020204" charset="0"/>
              </a:rPr>
              <a:t>First of all, Click the Data Tab</a:t>
            </a:r>
          </a:p>
        </p:txBody>
      </p:sp>
      <p:sp>
        <p:nvSpPr>
          <p:cNvPr id="82" name="Rectangle 81">
            <a:extLst>
              <a:ext uri="{FF2B5EF4-FFF2-40B4-BE49-F238E27FC236}">
                <a16:creationId xmlns:a16="http://schemas.microsoft.com/office/drawing/2014/main" id="{2B96C6C3-F32B-1469-1884-EB9AE4BCA6E7}"/>
              </a:ext>
            </a:extLst>
          </p:cNvPr>
          <p:cNvSpPr/>
          <p:nvPr/>
        </p:nvSpPr>
        <p:spPr>
          <a:xfrm>
            <a:off x="5511109" y="2546883"/>
            <a:ext cx="3117365" cy="9461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otham Bold" panose="020B0604020202020204" charset="0"/>
                <a:cs typeface="Gotham Bold" panose="020B0604020202020204" charset="0"/>
              </a:rPr>
              <a:t>After that, click on the Get Data</a:t>
            </a:r>
          </a:p>
        </p:txBody>
      </p:sp>
      <p:sp>
        <p:nvSpPr>
          <p:cNvPr id="83" name="Rectangle 82">
            <a:extLst>
              <a:ext uri="{FF2B5EF4-FFF2-40B4-BE49-F238E27FC236}">
                <a16:creationId xmlns:a16="http://schemas.microsoft.com/office/drawing/2014/main" id="{9F7EA8C0-FD1E-403F-3EFF-3D8F5EA36094}"/>
              </a:ext>
            </a:extLst>
          </p:cNvPr>
          <p:cNvSpPr/>
          <p:nvPr/>
        </p:nvSpPr>
        <p:spPr>
          <a:xfrm>
            <a:off x="9578981" y="2569679"/>
            <a:ext cx="3117365" cy="9461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otham Bold" panose="020B0604020202020204" charset="0"/>
                <a:cs typeface="Gotham Bold" panose="020B0604020202020204" charset="0"/>
              </a:rPr>
              <a:t>Then use the Combine Queries</a:t>
            </a:r>
          </a:p>
        </p:txBody>
      </p:sp>
      <p:sp>
        <p:nvSpPr>
          <p:cNvPr id="86" name="Arrow: Right 85">
            <a:extLst>
              <a:ext uri="{FF2B5EF4-FFF2-40B4-BE49-F238E27FC236}">
                <a16:creationId xmlns:a16="http://schemas.microsoft.com/office/drawing/2014/main" id="{CCF21664-C6B4-7964-CAD5-4D8D1E5B9E07}"/>
              </a:ext>
            </a:extLst>
          </p:cNvPr>
          <p:cNvSpPr/>
          <p:nvPr/>
        </p:nvSpPr>
        <p:spPr>
          <a:xfrm>
            <a:off x="4652406" y="2886020"/>
            <a:ext cx="594555" cy="411353"/>
          </a:xfrm>
          <a:prstGeom prst="rightArrow">
            <a:avLst>
              <a:gd name="adj1" fmla="val 49942"/>
              <a:gd name="adj2" fmla="val 50000"/>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sp>
        <p:nvSpPr>
          <p:cNvPr id="87" name="Arrow: Right 86">
            <a:extLst>
              <a:ext uri="{FF2B5EF4-FFF2-40B4-BE49-F238E27FC236}">
                <a16:creationId xmlns:a16="http://schemas.microsoft.com/office/drawing/2014/main" id="{DD1FBF28-49B2-2319-03A2-011DE76A42A4}"/>
              </a:ext>
            </a:extLst>
          </p:cNvPr>
          <p:cNvSpPr/>
          <p:nvPr/>
        </p:nvSpPr>
        <p:spPr>
          <a:xfrm>
            <a:off x="8811290" y="2886019"/>
            <a:ext cx="594555" cy="411353"/>
          </a:xfrm>
          <a:prstGeom prst="rightArrow">
            <a:avLst>
              <a:gd name="adj1" fmla="val 49942"/>
              <a:gd name="adj2" fmla="val 50000"/>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pic>
        <p:nvPicPr>
          <p:cNvPr id="89" name="Picture 88">
            <a:extLst>
              <a:ext uri="{FF2B5EF4-FFF2-40B4-BE49-F238E27FC236}">
                <a16:creationId xmlns:a16="http://schemas.microsoft.com/office/drawing/2014/main" id="{E9F07674-F377-03CA-8E7C-BE64F6AE18D7}"/>
              </a:ext>
            </a:extLst>
          </p:cNvPr>
          <p:cNvPicPr>
            <a:picLocks noChangeAspect="1"/>
          </p:cNvPicPr>
          <p:nvPr/>
        </p:nvPicPr>
        <p:blipFill>
          <a:blip r:embed="rId7"/>
          <a:stretch>
            <a:fillRect/>
          </a:stretch>
        </p:blipFill>
        <p:spPr>
          <a:xfrm>
            <a:off x="13760935" y="3711938"/>
            <a:ext cx="3118104" cy="3681894"/>
          </a:xfrm>
          <a:prstGeom prst="rect">
            <a:avLst/>
          </a:prstGeom>
        </p:spPr>
      </p:pic>
      <p:sp>
        <p:nvSpPr>
          <p:cNvPr id="90" name="Rectangle 89">
            <a:extLst>
              <a:ext uri="{FF2B5EF4-FFF2-40B4-BE49-F238E27FC236}">
                <a16:creationId xmlns:a16="http://schemas.microsoft.com/office/drawing/2014/main" id="{840DDE9F-7601-40E1-737F-CFDBD0760EF8}"/>
              </a:ext>
            </a:extLst>
          </p:cNvPr>
          <p:cNvSpPr/>
          <p:nvPr/>
        </p:nvSpPr>
        <p:spPr>
          <a:xfrm>
            <a:off x="13760935" y="2582379"/>
            <a:ext cx="3117365" cy="9367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otham Bold" panose="020B0604020202020204" charset="0"/>
                <a:cs typeface="Gotham Bold" panose="020B0604020202020204" charset="0"/>
              </a:rPr>
              <a:t>Then use the Merge option to merge all sheets one by one</a:t>
            </a:r>
          </a:p>
        </p:txBody>
      </p:sp>
      <p:sp>
        <p:nvSpPr>
          <p:cNvPr id="91" name="Arrow: Right 90">
            <a:extLst>
              <a:ext uri="{FF2B5EF4-FFF2-40B4-BE49-F238E27FC236}">
                <a16:creationId xmlns:a16="http://schemas.microsoft.com/office/drawing/2014/main" id="{226F3715-B109-555E-3103-3EFE3B1B1A4F}"/>
              </a:ext>
            </a:extLst>
          </p:cNvPr>
          <p:cNvSpPr/>
          <p:nvPr/>
        </p:nvSpPr>
        <p:spPr>
          <a:xfrm>
            <a:off x="12931363" y="2886018"/>
            <a:ext cx="594555" cy="411353"/>
          </a:xfrm>
          <a:prstGeom prst="rightArrow">
            <a:avLst>
              <a:gd name="adj1" fmla="val 49942"/>
              <a:gd name="adj2" fmla="val 50000"/>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sp>
        <p:nvSpPr>
          <p:cNvPr id="92" name="TextBox 36">
            <a:extLst>
              <a:ext uri="{FF2B5EF4-FFF2-40B4-BE49-F238E27FC236}">
                <a16:creationId xmlns:a16="http://schemas.microsoft.com/office/drawing/2014/main" id="{5E0E36AC-96BD-B53B-BE88-D1ADE078CD32}"/>
              </a:ext>
            </a:extLst>
          </p:cNvPr>
          <p:cNvSpPr txBox="1"/>
          <p:nvPr/>
        </p:nvSpPr>
        <p:spPr>
          <a:xfrm>
            <a:off x="2819400" y="1137633"/>
            <a:ext cx="11496026" cy="1055674"/>
          </a:xfrm>
          <a:prstGeom prst="rect">
            <a:avLst/>
          </a:prstGeom>
        </p:spPr>
        <p:txBody>
          <a:bodyPr wrap="square" lIns="0" tIns="0" rIns="0" bIns="0" rtlCol="0" anchor="t">
            <a:spAutoFit/>
          </a:bodyPr>
          <a:lstStyle/>
          <a:p>
            <a:pPr algn="l">
              <a:lnSpc>
                <a:spcPts val="10359"/>
              </a:lnSpc>
            </a:pPr>
            <a:r>
              <a:rPr lang="en-US" b="1" dirty="0">
                <a:solidFill>
                  <a:srgbClr val="191919"/>
                </a:solidFill>
                <a:latin typeface="Gotham Bold" panose="020B0604020202020204" charset="0"/>
                <a:ea typeface="Gotham Bold"/>
                <a:cs typeface="Gotham Bold" panose="020B0604020202020204" charset="0"/>
                <a:sym typeface="Gotham Bold"/>
              </a:rPr>
              <a:t>We are using these steps to merge data </a:t>
            </a:r>
          </a:p>
        </p:txBody>
      </p:sp>
      <p:sp>
        <p:nvSpPr>
          <p:cNvPr id="93" name="Arrow: Right 92">
            <a:extLst>
              <a:ext uri="{FF2B5EF4-FFF2-40B4-BE49-F238E27FC236}">
                <a16:creationId xmlns:a16="http://schemas.microsoft.com/office/drawing/2014/main" id="{B8FE78CE-DB79-057E-6915-EBF56AE1C0C6}"/>
              </a:ext>
            </a:extLst>
          </p:cNvPr>
          <p:cNvSpPr/>
          <p:nvPr/>
        </p:nvSpPr>
        <p:spPr>
          <a:xfrm rot="19031379">
            <a:off x="773044" y="4360389"/>
            <a:ext cx="594555" cy="411353"/>
          </a:xfrm>
          <a:prstGeom prst="rightArrow">
            <a:avLst>
              <a:gd name="adj1" fmla="val 49942"/>
              <a:gd name="adj2" fmla="val 50000"/>
            </a:avLst>
          </a:prstGeom>
          <a:solidFill>
            <a:schemeClr val="accent5"/>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outerShdw blurRad="75057" dist="38100" dir="5400000" sy="-20000" rotWithShape="0">
                  <a:prstClr val="black">
                    <a:alpha val="25000"/>
                  </a:prst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990600" y="885826"/>
            <a:ext cx="16798544" cy="1121461"/>
          </a:xfrm>
          <a:prstGeom prst="rect">
            <a:avLst/>
          </a:prstGeom>
        </p:spPr>
        <p:txBody>
          <a:bodyPr wrap="square" lIns="0" tIns="0" rIns="0" bIns="0" rtlCol="0" anchor="t">
            <a:spAutoFit/>
          </a:bodyPr>
          <a:lstStyle/>
          <a:p>
            <a:pPr algn="ctr">
              <a:lnSpc>
                <a:spcPct val="150000"/>
              </a:lnSpc>
              <a:spcBef>
                <a:spcPct val="0"/>
              </a:spcBef>
            </a:pPr>
            <a:r>
              <a:rPr lang="en-US" sz="5500" dirty="0">
                <a:latin typeface="Gotham Bold" panose="020B0604020202020204" charset="0"/>
                <a:cs typeface="Gotham Bold" panose="020B0604020202020204" charset="0"/>
              </a:rPr>
              <a:t>Data Cleaning Step 1: Handling Duplicates</a:t>
            </a:r>
            <a:endParaRPr lang="en-US" sz="5500" b="1" dirty="0">
              <a:solidFill>
                <a:srgbClr val="191919"/>
              </a:solidFill>
              <a:latin typeface="Gotham Bold" panose="020B0604020202020204" charset="0"/>
              <a:ea typeface="Gotham Bold"/>
              <a:cs typeface="Gotham Bold" panose="020B0604020202020204" charset="0"/>
              <a:sym typeface="Gotham Bold"/>
            </a:endParaRPr>
          </a:p>
        </p:txBody>
      </p:sp>
      <p:pic>
        <p:nvPicPr>
          <p:cNvPr id="46" name="Picture 45">
            <a:extLst>
              <a:ext uri="{FF2B5EF4-FFF2-40B4-BE49-F238E27FC236}">
                <a16:creationId xmlns:a16="http://schemas.microsoft.com/office/drawing/2014/main" id="{60268745-5FC5-3069-09F3-52E7B5AEDBC0}"/>
              </a:ext>
            </a:extLst>
          </p:cNvPr>
          <p:cNvPicPr>
            <a:picLocks noChangeAspect="1"/>
          </p:cNvPicPr>
          <p:nvPr/>
        </p:nvPicPr>
        <p:blipFill>
          <a:blip r:embed="rId2"/>
          <a:stretch>
            <a:fillRect/>
          </a:stretch>
        </p:blipFill>
        <p:spPr>
          <a:xfrm>
            <a:off x="498856" y="3619500"/>
            <a:ext cx="17290288" cy="4934639"/>
          </a:xfrm>
          <a:prstGeom prst="rect">
            <a:avLst/>
          </a:prstGeom>
        </p:spPr>
      </p:pic>
      <p:graphicFrame>
        <p:nvGraphicFramePr>
          <p:cNvPr id="47" name="Table 46">
            <a:extLst>
              <a:ext uri="{FF2B5EF4-FFF2-40B4-BE49-F238E27FC236}">
                <a16:creationId xmlns:a16="http://schemas.microsoft.com/office/drawing/2014/main" id="{B0E86E50-4C35-CD84-0295-3DA67383B449}"/>
              </a:ext>
            </a:extLst>
          </p:cNvPr>
          <p:cNvGraphicFramePr>
            <a:graphicFrameLocks noGrp="1"/>
          </p:cNvGraphicFramePr>
          <p:nvPr>
            <p:extLst>
              <p:ext uri="{D42A27DB-BD31-4B8C-83A1-F6EECF244321}">
                <p14:modId xmlns:p14="http://schemas.microsoft.com/office/powerpoint/2010/main" val="3852304326"/>
              </p:ext>
            </p:extLst>
          </p:nvPr>
        </p:nvGraphicFramePr>
        <p:xfrm>
          <a:off x="1905000" y="2037661"/>
          <a:ext cx="15697200" cy="1368479"/>
        </p:xfrm>
        <a:graphic>
          <a:graphicData uri="http://schemas.openxmlformats.org/drawingml/2006/table">
            <a:tbl>
              <a:tblPr firstRow="1" bandRow="1">
                <a:tableStyleId>{5C22544A-7EE6-4342-B048-85BDC9FD1C3A}</a:tableStyleId>
              </a:tblPr>
              <a:tblGrid>
                <a:gridCol w="15697200">
                  <a:extLst>
                    <a:ext uri="{9D8B030D-6E8A-4147-A177-3AD203B41FA5}">
                      <a16:colId xmlns:a16="http://schemas.microsoft.com/office/drawing/2014/main" val="3882280766"/>
                    </a:ext>
                  </a:extLst>
                </a:gridCol>
              </a:tblGrid>
              <a:tr h="1368479">
                <a:tc>
                  <a:txBody>
                    <a:bodyPr/>
                    <a:lstStyle/>
                    <a:p>
                      <a:r>
                        <a:rPr lang="en-US" sz="3500" b="1" kern="1200" dirty="0">
                          <a:solidFill>
                            <a:schemeClr val="tx1"/>
                          </a:solidFill>
                          <a:effectLst/>
                          <a:latin typeface="Gotham Bold" panose="020B0604020202020204" charset="0"/>
                          <a:ea typeface="+mn-ea"/>
                          <a:cs typeface="Gotham Bold" panose="020B0604020202020204" charset="0"/>
                        </a:rPr>
                        <a:t>Issue Identification: After merging sheet 1 &amp; sheet 2, I get a duplicate heading Instant.1, which is highlighted below</a:t>
                      </a:r>
                      <a:endParaRPr lang="en-US" sz="3500" dirty="0">
                        <a:solidFill>
                          <a:schemeClr val="tx1"/>
                        </a:solidFill>
                        <a:latin typeface="Gotham Bold" panose="020B0604020202020204" charset="0"/>
                        <a:cs typeface="Gotham Bold" panose="020B0604020202020204" charset="0"/>
                      </a:endParaRPr>
                    </a:p>
                  </a:txBody>
                  <a:tcPr>
                    <a:noFill/>
                  </a:tcPr>
                </a:tc>
                <a:extLst>
                  <a:ext uri="{0D108BD9-81ED-4DB2-BD59-A6C34878D82A}">
                    <a16:rowId xmlns:a16="http://schemas.microsoft.com/office/drawing/2014/main" val="1178095504"/>
                  </a:ext>
                </a:extLst>
              </a:tr>
            </a:tbl>
          </a:graphicData>
        </a:graphic>
      </p:graphicFrame>
      <p:sp>
        <p:nvSpPr>
          <p:cNvPr id="48" name="Rectangle 47">
            <a:extLst>
              <a:ext uri="{FF2B5EF4-FFF2-40B4-BE49-F238E27FC236}">
                <a16:creationId xmlns:a16="http://schemas.microsoft.com/office/drawing/2014/main" id="{EB1BF596-D0C4-D7C9-6CA0-209763CD30F2}"/>
              </a:ext>
            </a:extLst>
          </p:cNvPr>
          <p:cNvSpPr/>
          <p:nvPr/>
        </p:nvSpPr>
        <p:spPr>
          <a:xfrm>
            <a:off x="10896600" y="3594100"/>
            <a:ext cx="1066800" cy="493463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40"/>
          <p:cNvSpPr txBox="1"/>
          <p:nvPr/>
        </p:nvSpPr>
        <p:spPr>
          <a:xfrm>
            <a:off x="1676400" y="571500"/>
            <a:ext cx="13106400" cy="2391039"/>
          </a:xfrm>
          <a:prstGeom prst="rect">
            <a:avLst/>
          </a:prstGeom>
        </p:spPr>
        <p:txBody>
          <a:bodyPr wrap="square" lIns="0" tIns="0" rIns="0" bIns="0" rtlCol="0" anchor="t">
            <a:spAutoFit/>
          </a:bodyPr>
          <a:lstStyle/>
          <a:p>
            <a:pPr algn="just">
              <a:lnSpc>
                <a:spcPct val="150000"/>
              </a:lnSpc>
              <a:spcBef>
                <a:spcPct val="0"/>
              </a:spcBef>
            </a:pPr>
            <a:r>
              <a:rPr lang="en-US" sz="5500" dirty="0">
                <a:latin typeface="Gotham Bold" panose="020B0604020202020204" charset="0"/>
                <a:cs typeface="Gotham Bold" panose="020B0604020202020204" charset="0"/>
              </a:rPr>
              <a:t>Data Cleaning Step 2: Filling Missing Values</a:t>
            </a:r>
            <a:endParaRPr lang="en-US" sz="5500" b="1" dirty="0">
              <a:solidFill>
                <a:srgbClr val="191919"/>
              </a:solidFill>
              <a:latin typeface="Gotham Bold" panose="020B0604020202020204" charset="0"/>
              <a:ea typeface="Gotham Bold"/>
              <a:cs typeface="Gotham Bold" panose="020B0604020202020204" charset="0"/>
              <a:sym typeface="Gotham Bold"/>
            </a:endParaRPr>
          </a:p>
        </p:txBody>
      </p:sp>
      <p:pic>
        <p:nvPicPr>
          <p:cNvPr id="44" name="Picture 43">
            <a:extLst>
              <a:ext uri="{FF2B5EF4-FFF2-40B4-BE49-F238E27FC236}">
                <a16:creationId xmlns:a16="http://schemas.microsoft.com/office/drawing/2014/main" id="{2A764ED2-27F4-14E4-76E0-9B432BE5EEC0}"/>
              </a:ext>
            </a:extLst>
          </p:cNvPr>
          <p:cNvPicPr>
            <a:picLocks noChangeAspect="1"/>
          </p:cNvPicPr>
          <p:nvPr/>
        </p:nvPicPr>
        <p:blipFill>
          <a:blip r:embed="rId2"/>
          <a:stretch>
            <a:fillRect/>
          </a:stretch>
        </p:blipFill>
        <p:spPr>
          <a:xfrm>
            <a:off x="6172200" y="5464794"/>
            <a:ext cx="2590800" cy="4139490"/>
          </a:xfrm>
          <a:prstGeom prst="rect">
            <a:avLst/>
          </a:prstGeom>
          <a:ln w="38100">
            <a:solidFill>
              <a:schemeClr val="tx1"/>
            </a:solidFill>
          </a:ln>
        </p:spPr>
      </p:pic>
      <p:sp>
        <p:nvSpPr>
          <p:cNvPr id="45" name="Rectangle 44">
            <a:extLst>
              <a:ext uri="{FF2B5EF4-FFF2-40B4-BE49-F238E27FC236}">
                <a16:creationId xmlns:a16="http://schemas.microsoft.com/office/drawing/2014/main" id="{B0336C71-2E8E-5C8F-739A-2B8CE22D475D}"/>
              </a:ext>
            </a:extLst>
          </p:cNvPr>
          <p:cNvSpPr/>
          <p:nvPr/>
        </p:nvSpPr>
        <p:spPr>
          <a:xfrm>
            <a:off x="1524000" y="3111855"/>
            <a:ext cx="13411200" cy="23910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dirty="0">
                <a:solidFill>
                  <a:schemeClr val="tx1"/>
                </a:solidFill>
                <a:latin typeface="Gotham Bold" panose="020B0604020202020204" charset="0"/>
                <a:cs typeface="Gotham Bold" panose="020B0604020202020204" charset="0"/>
              </a:rPr>
              <a:t>In the data of the </a:t>
            </a:r>
            <a:r>
              <a:rPr lang="en-US" sz="3500" dirty="0" err="1">
                <a:solidFill>
                  <a:schemeClr val="tx1"/>
                </a:solidFill>
                <a:latin typeface="Gotham Bold" panose="020B0604020202020204" charset="0"/>
                <a:cs typeface="Gotham Bold" panose="020B0604020202020204" charset="0"/>
              </a:rPr>
              <a:t>Atemp</a:t>
            </a:r>
            <a:r>
              <a:rPr lang="en-US" sz="3500" dirty="0">
                <a:solidFill>
                  <a:schemeClr val="tx1"/>
                </a:solidFill>
                <a:latin typeface="Gotham Bold" panose="020B0604020202020204" charset="0"/>
                <a:cs typeface="Gotham Bold" panose="020B0604020202020204" charset="0"/>
              </a:rPr>
              <a:t> Column, I get some missing cells, so I filled the missing cells by using the formula</a:t>
            </a:r>
          </a:p>
          <a:p>
            <a:pPr algn="ctr"/>
            <a:r>
              <a:rPr lang="en-US" sz="3500" dirty="0">
                <a:solidFill>
                  <a:schemeClr val="tx1"/>
                </a:solidFill>
                <a:latin typeface="Gotham Bold" panose="020B0604020202020204" charset="0"/>
                <a:cs typeface="Gotham Bold" panose="020B0604020202020204" charset="0"/>
              </a:rPr>
              <a:t> IF (K2="", 1.2 * I2, K2)</a:t>
            </a:r>
          </a:p>
          <a:p>
            <a:pPr algn="ctr"/>
            <a:endParaRPr lang="en-US" sz="3500" dirty="0">
              <a:solidFill>
                <a:schemeClr val="tx1"/>
              </a:solidFill>
              <a:latin typeface="Gotham Bold" panose="020B0604020202020204" charset="0"/>
              <a:cs typeface="Gotham Bol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5"/>
          <p:cNvSpPr txBox="1"/>
          <p:nvPr/>
        </p:nvSpPr>
        <p:spPr>
          <a:xfrm>
            <a:off x="2667000" y="789920"/>
            <a:ext cx="13904560" cy="1692771"/>
          </a:xfrm>
          <a:prstGeom prst="rect">
            <a:avLst/>
          </a:prstGeom>
        </p:spPr>
        <p:txBody>
          <a:bodyPr wrap="square" lIns="0" tIns="0" rIns="0" bIns="0" rtlCol="0" anchor="t">
            <a:spAutoFit/>
          </a:bodyPr>
          <a:lstStyle/>
          <a:p>
            <a:pPr>
              <a:spcBef>
                <a:spcPct val="0"/>
              </a:spcBef>
            </a:pPr>
            <a:r>
              <a:rPr lang="en-US" sz="5500" dirty="0">
                <a:latin typeface="Gotham Bold" panose="020B0604020202020204" charset="0"/>
                <a:cs typeface="Gotham Bold" panose="020B0604020202020204" charset="0"/>
              </a:rPr>
              <a:t>Environmental Features: Humidity and Weather Conditions</a:t>
            </a:r>
            <a:endParaRPr lang="en-US" sz="5500" b="1" dirty="0">
              <a:solidFill>
                <a:srgbClr val="191919"/>
              </a:solidFill>
              <a:latin typeface="Gotham Bold" panose="020B0604020202020204" charset="0"/>
              <a:ea typeface="Gotham Bold"/>
              <a:cs typeface="Gotham Bold" panose="020B0604020202020204" charset="0"/>
              <a:sym typeface="Gotham Bold"/>
            </a:endParaRPr>
          </a:p>
        </p:txBody>
      </p:sp>
      <p:pic>
        <p:nvPicPr>
          <p:cNvPr id="49" name="Picture 48">
            <a:extLst>
              <a:ext uri="{FF2B5EF4-FFF2-40B4-BE49-F238E27FC236}">
                <a16:creationId xmlns:a16="http://schemas.microsoft.com/office/drawing/2014/main" id="{D9FA211E-D40B-75E1-764E-F7DF9038A9B6}"/>
              </a:ext>
            </a:extLst>
          </p:cNvPr>
          <p:cNvPicPr>
            <a:picLocks noChangeAspect="1"/>
          </p:cNvPicPr>
          <p:nvPr/>
        </p:nvPicPr>
        <p:blipFill>
          <a:blip r:embed="rId2"/>
          <a:stretch>
            <a:fillRect/>
          </a:stretch>
        </p:blipFill>
        <p:spPr>
          <a:xfrm>
            <a:off x="7239000" y="5133474"/>
            <a:ext cx="2514600" cy="4130436"/>
          </a:xfrm>
          <a:prstGeom prst="rect">
            <a:avLst/>
          </a:prstGeom>
        </p:spPr>
      </p:pic>
      <p:pic>
        <p:nvPicPr>
          <p:cNvPr id="51" name="Picture 50">
            <a:extLst>
              <a:ext uri="{FF2B5EF4-FFF2-40B4-BE49-F238E27FC236}">
                <a16:creationId xmlns:a16="http://schemas.microsoft.com/office/drawing/2014/main" id="{B69D7B1F-61B0-9B72-FAB2-0B40C385C1CB}"/>
              </a:ext>
            </a:extLst>
          </p:cNvPr>
          <p:cNvPicPr>
            <a:picLocks noChangeAspect="1"/>
          </p:cNvPicPr>
          <p:nvPr/>
        </p:nvPicPr>
        <p:blipFill>
          <a:blip r:embed="rId3"/>
          <a:stretch>
            <a:fillRect/>
          </a:stretch>
        </p:blipFill>
        <p:spPr>
          <a:xfrm>
            <a:off x="12152231" y="5133474"/>
            <a:ext cx="2782969" cy="4130436"/>
          </a:xfrm>
          <a:prstGeom prst="rect">
            <a:avLst/>
          </a:prstGeom>
        </p:spPr>
      </p:pic>
      <p:sp>
        <p:nvSpPr>
          <p:cNvPr id="53" name="Rectangle 2">
            <a:extLst>
              <a:ext uri="{FF2B5EF4-FFF2-40B4-BE49-F238E27FC236}">
                <a16:creationId xmlns:a16="http://schemas.microsoft.com/office/drawing/2014/main" id="{C530264B-B790-B624-BDEF-9715A77B864B}"/>
              </a:ext>
            </a:extLst>
          </p:cNvPr>
          <p:cNvSpPr>
            <a:spLocks noChangeArrowheads="1"/>
          </p:cNvSpPr>
          <p:nvPr/>
        </p:nvSpPr>
        <p:spPr bwMode="auto">
          <a:xfrm>
            <a:off x="2667000" y="2482691"/>
            <a:ext cx="140208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Converted the continuous hum value into high-impact bins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sp>
        <p:nvSpPr>
          <p:cNvPr id="54" name="Rectangle 3">
            <a:extLst>
              <a:ext uri="{FF2B5EF4-FFF2-40B4-BE49-F238E27FC236}">
                <a16:creationId xmlns:a16="http://schemas.microsoft.com/office/drawing/2014/main" id="{933188E1-EA7C-C088-531A-B5C7FBB937D5}"/>
              </a:ext>
            </a:extLst>
          </p:cNvPr>
          <p:cNvSpPr>
            <a:spLocks noChangeArrowheads="1"/>
          </p:cNvSpPr>
          <p:nvPr/>
        </p:nvSpPr>
        <p:spPr bwMode="auto">
          <a:xfrm>
            <a:off x="2667000" y="3590757"/>
            <a:ext cx="14020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Decoded the </a:t>
            </a:r>
            <a:r>
              <a:rPr kumimoji="0" lang="en-US" altLang="en-US" sz="3500" b="0" i="0" u="none" strike="noStrike" cap="none" normalizeH="0" baseline="0" dirty="0" err="1">
                <a:ln>
                  <a:noFill/>
                </a:ln>
                <a:solidFill>
                  <a:schemeClr val="tx1"/>
                </a:solidFill>
                <a:effectLst/>
                <a:latin typeface="Gotham Bold" panose="020B0604020202020204" charset="0"/>
                <a:cs typeface="Gotham Bold" panose="020B0604020202020204" charset="0"/>
              </a:rPr>
              <a:t>weathersit</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numeric codes (1-4) into descriptive text labels</a:t>
            </a:r>
          </a:p>
        </p:txBody>
      </p:sp>
      <p:sp>
        <p:nvSpPr>
          <p:cNvPr id="56" name="TextBox 55">
            <a:extLst>
              <a:ext uri="{FF2B5EF4-FFF2-40B4-BE49-F238E27FC236}">
                <a16:creationId xmlns:a16="http://schemas.microsoft.com/office/drawing/2014/main" id="{CC384590-0131-361D-BB24-91EF71998DE5}"/>
              </a:ext>
            </a:extLst>
          </p:cNvPr>
          <p:cNvSpPr txBox="1"/>
          <p:nvPr/>
        </p:nvSpPr>
        <p:spPr>
          <a:xfrm>
            <a:off x="1066800" y="5753100"/>
            <a:ext cx="3048000" cy="2971800"/>
          </a:xfrm>
          <a:prstGeom prst="rect">
            <a:avLst/>
          </a:prstGeom>
          <a:noFill/>
        </p:spPr>
        <p:txBody>
          <a:bodyPr wrap="squar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7FB6F-4EA0-0EF1-6366-9F8CFBEB3AF8}"/>
              </a:ext>
            </a:extLst>
          </p:cNvPr>
          <p:cNvSpPr txBox="1"/>
          <p:nvPr/>
        </p:nvSpPr>
        <p:spPr>
          <a:xfrm>
            <a:off x="1676400" y="876300"/>
            <a:ext cx="15240000" cy="1785104"/>
          </a:xfrm>
          <a:prstGeom prst="rect">
            <a:avLst/>
          </a:prstGeom>
          <a:noFill/>
        </p:spPr>
        <p:txBody>
          <a:bodyPr wrap="square">
            <a:spAutoFit/>
          </a:bodyPr>
          <a:lstStyle/>
          <a:p>
            <a:r>
              <a:rPr lang="en-US" sz="5500" dirty="0">
                <a:latin typeface="Gotham Bold" panose="020B0604020202020204" charset="0"/>
                <a:cs typeface="Gotham Bold" panose="020B0604020202020204" charset="0"/>
              </a:rPr>
              <a:t>Temporal Features: Calculating Day Name and Day Type</a:t>
            </a:r>
          </a:p>
        </p:txBody>
      </p:sp>
      <p:pic>
        <p:nvPicPr>
          <p:cNvPr id="5" name="Picture 4">
            <a:extLst>
              <a:ext uri="{FF2B5EF4-FFF2-40B4-BE49-F238E27FC236}">
                <a16:creationId xmlns:a16="http://schemas.microsoft.com/office/drawing/2014/main" id="{0D308645-006B-779A-539E-12F0ECF5D6C0}"/>
              </a:ext>
            </a:extLst>
          </p:cNvPr>
          <p:cNvPicPr>
            <a:picLocks noChangeAspect="1"/>
          </p:cNvPicPr>
          <p:nvPr/>
        </p:nvPicPr>
        <p:blipFill>
          <a:blip r:embed="rId2"/>
          <a:stretch>
            <a:fillRect/>
          </a:stretch>
        </p:blipFill>
        <p:spPr>
          <a:xfrm>
            <a:off x="8839200" y="5143500"/>
            <a:ext cx="3210373" cy="4953691"/>
          </a:xfrm>
          <a:prstGeom prst="rect">
            <a:avLst/>
          </a:prstGeom>
        </p:spPr>
      </p:pic>
      <p:sp>
        <p:nvSpPr>
          <p:cNvPr id="8" name="Rectangle 1">
            <a:extLst>
              <a:ext uri="{FF2B5EF4-FFF2-40B4-BE49-F238E27FC236}">
                <a16:creationId xmlns:a16="http://schemas.microsoft.com/office/drawing/2014/main" id="{EF030248-9665-6EBA-462A-88E01679DC09}"/>
              </a:ext>
            </a:extLst>
          </p:cNvPr>
          <p:cNvSpPr>
            <a:spLocks noChangeArrowheads="1"/>
          </p:cNvSpPr>
          <p:nvPr/>
        </p:nvSpPr>
        <p:spPr bwMode="auto">
          <a:xfrm>
            <a:off x="1709056" y="2597505"/>
            <a:ext cx="15435943"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Purpose:</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Converted the weekday code (0-6) into a recognizable (Day Name) for readability.</a:t>
            </a:r>
            <a:r>
              <a:rPr lang="en-US" sz="3500" dirty="0">
                <a:latin typeface="Gotham Bold" panose="020B0604020202020204" charset="0"/>
                <a:cs typeface="Gotham Bold" panose="020B0604020202020204" charset="0"/>
              </a:rPr>
              <a:t> </a:t>
            </a:r>
          </a:p>
          <a:p>
            <a:pPr lvl="0" defTabSz="914400" eaLnBrk="0" fontAlgn="base" hangingPunct="0">
              <a:spcBef>
                <a:spcPct val="0"/>
              </a:spcBef>
              <a:spcAft>
                <a:spcPct val="0"/>
              </a:spcAft>
            </a:pPr>
            <a:r>
              <a:rPr lang="en-US" sz="3500" dirty="0">
                <a:latin typeface="Gotham Bold" panose="020B0604020202020204" charset="0"/>
                <a:cs typeface="Gotham Bold" panose="020B0604020202020204" charset="0"/>
              </a:rPr>
              <a:t>Grouped days into </a:t>
            </a:r>
            <a:r>
              <a:rPr lang="en-US" sz="3500" b="1" dirty="0">
                <a:latin typeface="Gotham Bold" panose="020B0604020202020204" charset="0"/>
                <a:cs typeface="Gotham Bold" panose="020B0604020202020204" charset="0"/>
              </a:rPr>
              <a:t>"Weekday"</a:t>
            </a:r>
            <a:r>
              <a:rPr lang="en-US" sz="3500" dirty="0">
                <a:latin typeface="Gotham Bold" panose="020B0604020202020204" charset="0"/>
                <a:cs typeface="Gotham Bold" panose="020B0604020202020204" charset="0"/>
              </a:rPr>
              <a:t> vs. </a:t>
            </a:r>
            <a:r>
              <a:rPr lang="en-US" sz="3500" b="1" dirty="0">
                <a:latin typeface="Gotham Bold" panose="020B0604020202020204" charset="0"/>
                <a:cs typeface="Gotham Bold" panose="020B0604020202020204" charset="0"/>
              </a:rPr>
              <a:t>"Weekend"</a:t>
            </a:r>
            <a:r>
              <a:rPr lang="en-US" sz="3500" dirty="0">
                <a:latin typeface="Gotham Bold" panose="020B0604020202020204" charset="0"/>
                <a:cs typeface="Gotham Bold" panose="020B0604020202020204" charset="0"/>
              </a:rPr>
              <a:t> to get the details of the Impact on Bike Rental</a:t>
            </a: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spTree>
    <p:extLst>
      <p:ext uri="{BB962C8B-B14F-4D97-AF65-F5344CB8AC3E}">
        <p14:creationId xmlns:p14="http://schemas.microsoft.com/office/powerpoint/2010/main" val="300180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2971F-57E9-BCA2-7B20-3093F3691ABA}"/>
              </a:ext>
            </a:extLst>
          </p:cNvPr>
          <p:cNvSpPr txBox="1"/>
          <p:nvPr/>
        </p:nvSpPr>
        <p:spPr>
          <a:xfrm>
            <a:off x="2286000" y="684713"/>
            <a:ext cx="9144000" cy="938719"/>
          </a:xfrm>
          <a:prstGeom prst="rect">
            <a:avLst/>
          </a:prstGeom>
          <a:noFill/>
        </p:spPr>
        <p:txBody>
          <a:bodyPr wrap="square">
            <a:spAutoFit/>
          </a:bodyPr>
          <a:lstStyle/>
          <a:p>
            <a:r>
              <a:rPr lang="en-US" sz="5500" dirty="0">
                <a:latin typeface="Gotham Bold" panose="020B0604020202020204" charset="0"/>
                <a:cs typeface="Gotham Bold" panose="020B0604020202020204" charset="0"/>
              </a:rPr>
              <a:t>Time Of Day </a:t>
            </a:r>
          </a:p>
        </p:txBody>
      </p:sp>
      <p:sp>
        <p:nvSpPr>
          <p:cNvPr id="5" name="Rectangle 1">
            <a:extLst>
              <a:ext uri="{FF2B5EF4-FFF2-40B4-BE49-F238E27FC236}">
                <a16:creationId xmlns:a16="http://schemas.microsoft.com/office/drawing/2014/main" id="{380A53AF-C6D6-7EFE-E363-B60E340ADB74}"/>
              </a:ext>
            </a:extLst>
          </p:cNvPr>
          <p:cNvSpPr>
            <a:spLocks noChangeArrowheads="1"/>
          </p:cNvSpPr>
          <p:nvPr/>
        </p:nvSpPr>
        <p:spPr bwMode="auto">
          <a:xfrm>
            <a:off x="2286000" y="1892736"/>
            <a:ext cx="147066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We transformed the raw Hour </a:t>
            </a:r>
            <a:r>
              <a:rPr lang="en-US" altLang="en-US" sz="3500" dirty="0">
                <a:latin typeface="Gotham Bold" panose="020B0604020202020204" charset="0"/>
                <a:cs typeface="Gotham Bold" panose="020B0604020202020204" charset="0"/>
              </a:rPr>
              <a:t>(</a:t>
            </a:r>
            <a:r>
              <a:rPr kumimoji="0" lang="en-US" altLang="en-US" sz="3500" b="0" i="0" u="none" strike="noStrike" cap="none" normalizeH="0" baseline="0" dirty="0" err="1">
                <a:ln>
                  <a:noFill/>
                </a:ln>
                <a:solidFill>
                  <a:schemeClr val="tx1"/>
                </a:solidFill>
                <a:effectLst/>
                <a:latin typeface="Gotham Bold" panose="020B0604020202020204" charset="0"/>
                <a:cs typeface="Gotham Bold" panose="020B0604020202020204" charset="0"/>
              </a:rPr>
              <a:t>hr</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column into the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Time of Day</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feature to convert raw timestamps (0-23) into meaningful behavioral categories like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'Rush Hour'</a:t>
            </a:r>
            <a:r>
              <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rPr>
              <a:t> and </a:t>
            </a:r>
            <a:r>
              <a:rPr kumimoji="0" lang="en-US" altLang="en-US" sz="3500" b="1" i="0" u="none" strike="noStrike" cap="none" normalizeH="0" baseline="0" dirty="0">
                <a:ln>
                  <a:noFill/>
                </a:ln>
                <a:solidFill>
                  <a:schemeClr val="tx1"/>
                </a:solidFill>
                <a:effectLst/>
                <a:latin typeface="Gotham Bold" panose="020B0604020202020204" charset="0"/>
                <a:cs typeface="Gotham Bold" panose="020B0604020202020204" charset="0"/>
              </a:rPr>
              <a:t>'Off Peak'</a:t>
            </a:r>
            <a:endParaRPr kumimoji="0" lang="en-US" altLang="en-US" sz="3500" b="0" i="0" u="none" strike="noStrike" cap="none" normalizeH="0" baseline="0" dirty="0">
              <a:ln>
                <a:noFill/>
              </a:ln>
              <a:solidFill>
                <a:schemeClr val="tx1"/>
              </a:solidFill>
              <a:effectLst/>
              <a:latin typeface="Gotham Bold" panose="020B0604020202020204" charset="0"/>
              <a:cs typeface="Gotham Bold" panose="020B0604020202020204" charset="0"/>
            </a:endParaRPr>
          </a:p>
        </p:txBody>
      </p:sp>
      <p:pic>
        <p:nvPicPr>
          <p:cNvPr id="7" name="Picture 6">
            <a:extLst>
              <a:ext uri="{FF2B5EF4-FFF2-40B4-BE49-F238E27FC236}">
                <a16:creationId xmlns:a16="http://schemas.microsoft.com/office/drawing/2014/main" id="{A6BDA90F-FD1E-669F-5D72-F13067CE95AC}"/>
              </a:ext>
            </a:extLst>
          </p:cNvPr>
          <p:cNvPicPr>
            <a:picLocks noChangeAspect="1"/>
          </p:cNvPicPr>
          <p:nvPr/>
        </p:nvPicPr>
        <p:blipFill>
          <a:blip r:embed="rId2"/>
          <a:stretch>
            <a:fillRect/>
          </a:stretch>
        </p:blipFill>
        <p:spPr>
          <a:xfrm>
            <a:off x="7620000" y="4138341"/>
            <a:ext cx="2790938" cy="5187861"/>
          </a:xfrm>
          <a:prstGeom prst="rect">
            <a:avLst/>
          </a:prstGeom>
        </p:spPr>
      </p:pic>
    </p:spTree>
    <p:extLst>
      <p:ext uri="{BB962C8B-B14F-4D97-AF65-F5344CB8AC3E}">
        <p14:creationId xmlns:p14="http://schemas.microsoft.com/office/powerpoint/2010/main" val="269235459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2325</TotalTime>
  <Words>1007</Words>
  <Application>Microsoft Office PowerPoint</Application>
  <PresentationFormat>Custom</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Tw Cen MT</vt:lpstr>
      <vt:lpstr>Wingdings</vt:lpstr>
      <vt:lpstr>Arial</vt:lpstr>
      <vt:lpstr>Gotham Bold</vt:lpstr>
      <vt:lpstr>Gotham</vt:lpstr>
      <vt:lpstr>Calibri</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cp:lastModifiedBy>Hp</cp:lastModifiedBy>
  <cp:revision>16</cp:revision>
  <dcterms:created xsi:type="dcterms:W3CDTF">2006-08-16T00:00:00Z</dcterms:created>
  <dcterms:modified xsi:type="dcterms:W3CDTF">2025-10-25T07:11:28Z</dcterms:modified>
  <dc:identifier>DAG2oOpmVhY</dc:identifier>
</cp:coreProperties>
</file>