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9" r:id="rId1"/>
    <p:sldMasterId id="2147483847" r:id="rId2"/>
  </p:sldMasterIdLst>
  <p:notesMasterIdLst>
    <p:notesMasterId r:id="rId8"/>
  </p:notesMasterIdLst>
  <p:handoutMasterIdLst>
    <p:handoutMasterId r:id="rId9"/>
  </p:handoutMasterIdLst>
  <p:sldIdLst>
    <p:sldId id="451" r:id="rId3"/>
    <p:sldId id="527" r:id="rId4"/>
    <p:sldId id="515" r:id="rId5"/>
    <p:sldId id="526" r:id="rId6"/>
    <p:sldId id="475" r:id="rId7"/>
  </p:sldIdLst>
  <p:sldSz cx="12188825"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05A29D8E-9551-4574-A895-4BFEC7B27C30}">
          <p14:sldIdLst>
            <p14:sldId id="451"/>
            <p14:sldId id="527"/>
            <p14:sldId id="515"/>
            <p14:sldId id="526"/>
          </p14:sldIdLst>
        </p14:section>
        <p14:section name="Appendix" id="{4BFB1F7C-D5CC-4527-ACA3-E0A0C99C3EC7}">
          <p14:sldIdLst>
            <p14:sldId id="475"/>
          </p14:sldIdLst>
        </p14:section>
      </p14:sectionLst>
    </p:ex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ecca Wan" initials="RW"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3E4"/>
    <a:srgbClr val="E8EDEF"/>
    <a:srgbClr val="CCFF66"/>
    <a:srgbClr val="B0C3C8"/>
    <a:srgbClr val="BBCAD0"/>
    <a:srgbClr val="15243C"/>
    <a:srgbClr val="232C2F"/>
    <a:srgbClr val="46575E"/>
    <a:srgbClr val="41555E"/>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07" autoAdjust="0"/>
    <p:restoredTop sz="94207" autoAdjust="0"/>
  </p:normalViewPr>
  <p:slideViewPr>
    <p:cSldViewPr snapToGrid="0">
      <p:cViewPr varScale="1">
        <p:scale>
          <a:sx n="71" d="100"/>
          <a:sy n="71" d="100"/>
        </p:scale>
        <p:origin x="584" y="60"/>
      </p:cViewPr>
      <p:guideLst>
        <p:guide orient="horz" pos="2160"/>
        <p:guide orient="horz" pos="3744"/>
        <p:guide orient="horz" pos="960"/>
        <p:guide orient="horz" pos="1248"/>
        <p:guide pos="3839"/>
        <p:guide pos="7343"/>
        <p:guide pos="335"/>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6/24/2018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fontScale="92500" lnSpcReduction="10000"/>
          </a:bodyPr>
          <a:lstStyle/>
          <a:p>
            <a:r>
              <a:rPr lang="en-GB" sz="1100" b="1" dirty="0" smtClean="0">
                <a:solidFill>
                  <a:srgbClr val="232C2F"/>
                </a:solidFill>
              </a:rPr>
              <a:t>Oracle </a:t>
            </a:r>
            <a:r>
              <a:rPr lang="en-GB" sz="1100" dirty="0" smtClean="0">
                <a:solidFill>
                  <a:srgbClr val="232C2F"/>
                </a:solidFill>
              </a:rPr>
              <a:t>in partnership with </a:t>
            </a:r>
            <a:r>
              <a:rPr lang="en-GB" sz="1100" b="1" dirty="0" smtClean="0">
                <a:solidFill>
                  <a:srgbClr val="232C2F"/>
                </a:solidFill>
              </a:rPr>
              <a:t>The Prince’s Trust </a:t>
            </a:r>
            <a:r>
              <a:rPr lang="en-GB" sz="1100" dirty="0" smtClean="0">
                <a:solidFill>
                  <a:srgbClr val="232C2F"/>
                </a:solidFill>
              </a:rPr>
              <a:t>are hosting a hackathon over the weekend of </a:t>
            </a:r>
            <a:r>
              <a:rPr lang="en-GB" sz="1100" b="1" dirty="0" smtClean="0">
                <a:solidFill>
                  <a:srgbClr val="232C2F"/>
                </a:solidFill>
              </a:rPr>
              <a:t>30</a:t>
            </a:r>
            <a:r>
              <a:rPr lang="en-GB" sz="1100" b="1" baseline="30000" dirty="0" smtClean="0">
                <a:solidFill>
                  <a:srgbClr val="232C2F"/>
                </a:solidFill>
              </a:rPr>
              <a:t>th</a:t>
            </a:r>
            <a:r>
              <a:rPr lang="en-GB" sz="1100" b="1" dirty="0" smtClean="0">
                <a:solidFill>
                  <a:srgbClr val="232C2F"/>
                </a:solidFill>
              </a:rPr>
              <a:t> June &amp; 1</a:t>
            </a:r>
            <a:r>
              <a:rPr lang="en-GB" sz="1100" b="1" baseline="30000" dirty="0" smtClean="0">
                <a:solidFill>
                  <a:srgbClr val="232C2F"/>
                </a:solidFill>
              </a:rPr>
              <a:t>st</a:t>
            </a:r>
            <a:r>
              <a:rPr lang="en-GB" sz="1100" b="1" dirty="0" smtClean="0">
                <a:solidFill>
                  <a:srgbClr val="232C2F"/>
                </a:solidFill>
              </a:rPr>
              <a:t> July </a:t>
            </a:r>
            <a:r>
              <a:rPr lang="en-GB" sz="1100" dirty="0" smtClean="0">
                <a:solidFill>
                  <a:srgbClr val="232C2F"/>
                </a:solidFill>
              </a:rPr>
              <a:t>with an expected number of </a:t>
            </a:r>
            <a:r>
              <a:rPr lang="en-GB" sz="1100" b="1" dirty="0" smtClean="0">
                <a:solidFill>
                  <a:srgbClr val="232C2F"/>
                </a:solidFill>
              </a:rPr>
              <a:t>100 attendees</a:t>
            </a:r>
            <a:r>
              <a:rPr lang="en-GB" sz="1100" dirty="0" smtClean="0">
                <a:solidFill>
                  <a:srgbClr val="232C2F"/>
                </a:solidFill>
              </a:rPr>
              <a:t>;</a:t>
            </a:r>
            <a:r>
              <a:rPr lang="en-GB" sz="1100" b="1" dirty="0" smtClean="0">
                <a:solidFill>
                  <a:srgbClr val="232C2F"/>
                </a:solidFill>
              </a:rPr>
              <a:t> </a:t>
            </a:r>
            <a:r>
              <a:rPr lang="en-GB" sz="1100" dirty="0" smtClean="0">
                <a:solidFill>
                  <a:srgbClr val="232C2F"/>
                </a:solidFill>
              </a:rPr>
              <a:t>open to university students, hobbyist programmers and businesses. We expect a whole host of delegates such as engineers, software developers &amp; architects,</a:t>
            </a:r>
            <a:r>
              <a:rPr lang="en-US" sz="1100" dirty="0" smtClean="0">
                <a:solidFill>
                  <a:srgbClr val="232C2F"/>
                </a:solidFill>
              </a:rPr>
              <a:t> designers, analysts, researchers and anyone in between.</a:t>
            </a:r>
            <a:endParaRPr lang="en-GB" sz="1100" dirty="0" smtClean="0">
              <a:solidFill>
                <a:srgbClr val="232C2F"/>
              </a:solidFill>
            </a:endParaRPr>
          </a:p>
          <a:p>
            <a:r>
              <a:rPr lang="en-US" sz="1100" dirty="0" smtClean="0">
                <a:solidFill>
                  <a:srgbClr val="232C2F"/>
                </a:solidFill>
              </a:rPr>
              <a:t>A </a:t>
            </a:r>
            <a:r>
              <a:rPr lang="en-US" sz="1100" b="1" dirty="0" smtClean="0">
                <a:solidFill>
                  <a:srgbClr val="232C2F"/>
                </a:solidFill>
              </a:rPr>
              <a:t>hackathon</a:t>
            </a:r>
            <a:r>
              <a:rPr lang="en-US" sz="1100" dirty="0" smtClean="0">
                <a:solidFill>
                  <a:srgbClr val="232C2F"/>
                </a:solidFill>
              </a:rPr>
              <a:t> provides a venue for creativity through technology. People with </a:t>
            </a:r>
            <a:r>
              <a:rPr lang="en-US" sz="1100" b="1" dirty="0" smtClean="0">
                <a:solidFill>
                  <a:srgbClr val="232C2F"/>
                </a:solidFill>
              </a:rPr>
              <a:t>technical/non-technical backgrounds </a:t>
            </a:r>
            <a:r>
              <a:rPr lang="en-US" sz="1100" dirty="0" smtClean="0">
                <a:solidFill>
                  <a:srgbClr val="232C2F"/>
                </a:solidFill>
              </a:rPr>
              <a:t>come together, form teams around a problem or idea, and </a:t>
            </a:r>
            <a:r>
              <a:rPr lang="en-US" sz="1100" b="1" dirty="0" smtClean="0">
                <a:solidFill>
                  <a:srgbClr val="232C2F"/>
                </a:solidFill>
              </a:rPr>
              <a:t>collaboratively code</a:t>
            </a:r>
            <a:r>
              <a:rPr lang="en-US" sz="1100" dirty="0" smtClean="0">
                <a:solidFill>
                  <a:srgbClr val="232C2F"/>
                </a:solidFill>
              </a:rPr>
              <a:t> </a:t>
            </a:r>
            <a:r>
              <a:rPr lang="en-US" sz="1100" b="1" dirty="0" smtClean="0">
                <a:solidFill>
                  <a:srgbClr val="232C2F"/>
                </a:solidFill>
              </a:rPr>
              <a:t>a unique solution </a:t>
            </a:r>
            <a:r>
              <a:rPr lang="en-US" sz="1100" dirty="0" smtClean="0">
                <a:solidFill>
                  <a:srgbClr val="232C2F"/>
                </a:solidFill>
              </a:rPr>
              <a:t>from scratch — these generally take shape in the form of </a:t>
            </a:r>
            <a:r>
              <a:rPr lang="en-US" sz="1100" b="1" dirty="0" smtClean="0">
                <a:solidFill>
                  <a:srgbClr val="232C2F"/>
                </a:solidFill>
              </a:rPr>
              <a:t>websites, mobile apps and robotics</a:t>
            </a:r>
            <a:r>
              <a:rPr lang="en-US" sz="1100" dirty="0" smtClean="0">
                <a:solidFill>
                  <a:srgbClr val="232C2F"/>
                </a:solidFill>
              </a:rPr>
              <a:t>.</a:t>
            </a:r>
            <a:endParaRPr lang="en-GB" sz="1100" dirty="0" smtClean="0">
              <a:solidFill>
                <a:srgbClr val="232C2F"/>
              </a:solidFill>
            </a:endParaRPr>
          </a:p>
          <a:p>
            <a:r>
              <a:rPr lang="en-GB" sz="1100" dirty="0" smtClean="0">
                <a:solidFill>
                  <a:srgbClr val="232C2F"/>
                </a:solidFill>
              </a:rPr>
              <a:t>The Prince’s Trust have kindly provided us with a </a:t>
            </a:r>
            <a:r>
              <a:rPr lang="en-GB" sz="1100" b="1" dirty="0" smtClean="0">
                <a:solidFill>
                  <a:srgbClr val="232C2F"/>
                </a:solidFill>
              </a:rPr>
              <a:t>large dataset </a:t>
            </a:r>
            <a:r>
              <a:rPr lang="en-GB" sz="1100" dirty="0" smtClean="0">
                <a:solidFill>
                  <a:srgbClr val="232C2F"/>
                </a:solidFill>
              </a:rPr>
              <a:t>consisting of various different social and professional skills within an age range of people from </a:t>
            </a:r>
            <a:r>
              <a:rPr lang="en-GB" sz="1100" b="1" dirty="0" smtClean="0">
                <a:solidFill>
                  <a:srgbClr val="232C2F"/>
                </a:solidFill>
              </a:rPr>
              <a:t>11-30 years of age </a:t>
            </a:r>
            <a:r>
              <a:rPr lang="en-GB" sz="1100" dirty="0" smtClean="0">
                <a:solidFill>
                  <a:srgbClr val="232C2F"/>
                </a:solidFill>
              </a:rPr>
              <a:t>who want to develop. This dataset includes statistics &amp; sources in order for delegates to tackle appropriate challenges.</a:t>
            </a:r>
          </a:p>
          <a:p>
            <a:r>
              <a:rPr lang="en-GB" sz="1100" dirty="0" smtClean="0">
                <a:solidFill>
                  <a:srgbClr val="232C2F"/>
                </a:solidFill>
              </a:rPr>
              <a:t>The aim of the hackathon is to achieve </a:t>
            </a:r>
            <a:r>
              <a:rPr lang="en-GB" sz="1100" b="1" dirty="0" smtClean="0">
                <a:solidFill>
                  <a:srgbClr val="232C2F"/>
                </a:solidFill>
              </a:rPr>
              <a:t>new and innovative </a:t>
            </a:r>
            <a:r>
              <a:rPr lang="en-GB" sz="1100" dirty="0" smtClean="0">
                <a:solidFill>
                  <a:srgbClr val="232C2F"/>
                </a:solidFill>
              </a:rPr>
              <a:t>approaches to tackle the issues faced by the demographic that the Prince’s Trust data reflects, and to also make a </a:t>
            </a:r>
            <a:r>
              <a:rPr lang="en-GB" sz="1100" b="1" dirty="0" smtClean="0">
                <a:solidFill>
                  <a:srgbClr val="232C2F"/>
                </a:solidFill>
              </a:rPr>
              <a:t>positive impact to society </a:t>
            </a:r>
            <a:r>
              <a:rPr lang="en-GB" sz="1100" dirty="0" smtClean="0">
                <a:solidFill>
                  <a:srgbClr val="232C2F"/>
                </a:solidFill>
              </a:rPr>
              <a:t>by allowing The Prince’s Trust to use </a:t>
            </a:r>
            <a:r>
              <a:rPr lang="en-GB" sz="1100" b="1" dirty="0" smtClean="0">
                <a:solidFill>
                  <a:srgbClr val="232C2F"/>
                </a:solidFill>
              </a:rPr>
              <a:t>creative solutions </a:t>
            </a:r>
            <a:r>
              <a:rPr lang="en-GB" sz="1100" dirty="0" smtClean="0">
                <a:solidFill>
                  <a:srgbClr val="232C2F"/>
                </a:solidFill>
              </a:rPr>
              <a:t>to help young people in challenging circumstances. </a:t>
            </a:r>
          </a:p>
          <a:p>
            <a:r>
              <a:rPr lang="en-GB" sz="1100" dirty="0" smtClean="0">
                <a:solidFill>
                  <a:srgbClr val="232C2F"/>
                </a:solidFill>
              </a:rPr>
              <a:t>The delegates will be </a:t>
            </a:r>
            <a:r>
              <a:rPr lang="en-GB" sz="1100" b="1" dirty="0" smtClean="0">
                <a:solidFill>
                  <a:srgbClr val="232C2F"/>
                </a:solidFill>
              </a:rPr>
              <a:t>solving problems</a:t>
            </a:r>
            <a:r>
              <a:rPr lang="en-GB" sz="1100" dirty="0" smtClean="0">
                <a:solidFill>
                  <a:srgbClr val="232C2F"/>
                </a:solidFill>
              </a:rPr>
              <a:t>, </a:t>
            </a:r>
            <a:r>
              <a:rPr lang="en-GB" sz="1100" b="1" dirty="0" smtClean="0">
                <a:solidFill>
                  <a:srgbClr val="232C2F"/>
                </a:solidFill>
              </a:rPr>
              <a:t>programming overnight </a:t>
            </a:r>
            <a:r>
              <a:rPr lang="en-GB" sz="1100" dirty="0" smtClean="0">
                <a:solidFill>
                  <a:srgbClr val="232C2F"/>
                </a:solidFill>
              </a:rPr>
              <a:t>and having lots of fun over our </a:t>
            </a:r>
            <a:r>
              <a:rPr lang="en-GB" sz="1100" b="1" dirty="0" smtClean="0">
                <a:solidFill>
                  <a:srgbClr val="232C2F"/>
                </a:solidFill>
              </a:rPr>
              <a:t>24-hour Hack!</a:t>
            </a:r>
            <a:r>
              <a:rPr lang="en-GB" sz="1100" dirty="0" smtClean="0">
                <a:solidFill>
                  <a:srgbClr val="232C2F"/>
                </a:solidFill>
              </a:rPr>
              <a:t> </a:t>
            </a:r>
          </a:p>
          <a:p>
            <a:r>
              <a:rPr lang="en-GB" sz="1100" dirty="0" smtClean="0">
                <a:solidFill>
                  <a:srgbClr val="232C2F"/>
                </a:solidFill>
              </a:rPr>
              <a:t>Throughout the event there will be plenty of </a:t>
            </a:r>
            <a:r>
              <a:rPr lang="en-GB" sz="1100" b="1" dirty="0" smtClean="0">
                <a:solidFill>
                  <a:srgbClr val="232C2F"/>
                </a:solidFill>
              </a:rPr>
              <a:t>food provided</a:t>
            </a:r>
            <a:r>
              <a:rPr lang="en-GB" sz="1100" dirty="0" smtClean="0">
                <a:solidFill>
                  <a:srgbClr val="232C2F"/>
                </a:solidFill>
              </a:rPr>
              <a:t>, </a:t>
            </a:r>
            <a:r>
              <a:rPr lang="en-GB" sz="1100" b="1" dirty="0" smtClean="0">
                <a:solidFill>
                  <a:srgbClr val="232C2F"/>
                </a:solidFill>
              </a:rPr>
              <a:t>prizes</a:t>
            </a:r>
            <a:r>
              <a:rPr lang="en-GB" sz="1100" dirty="0" smtClean="0">
                <a:solidFill>
                  <a:srgbClr val="232C2F"/>
                </a:solidFill>
              </a:rPr>
              <a:t> to be won, </a:t>
            </a:r>
            <a:r>
              <a:rPr lang="en-GB" sz="1100" b="1" dirty="0" smtClean="0">
                <a:solidFill>
                  <a:srgbClr val="232C2F"/>
                </a:solidFill>
              </a:rPr>
              <a:t>presenting opportunities</a:t>
            </a:r>
            <a:r>
              <a:rPr lang="en-GB" sz="1100" dirty="0" smtClean="0">
                <a:solidFill>
                  <a:srgbClr val="232C2F"/>
                </a:solidFill>
              </a:rPr>
              <a:t> and the potential of gathering stream analytic data for the hackathon </a:t>
            </a:r>
            <a:r>
              <a:rPr lang="en-GB" sz="1100" b="1" dirty="0" smtClean="0">
                <a:solidFill>
                  <a:srgbClr val="232C2F"/>
                </a:solidFill>
              </a:rPr>
              <a:t>social media coverage</a:t>
            </a:r>
            <a:r>
              <a:rPr lang="en-GB" sz="1100" dirty="0" smtClean="0">
                <a:solidFill>
                  <a:srgbClr val="232C2F"/>
                </a:solidFill>
              </a:rPr>
              <a:t>.</a:t>
            </a:r>
          </a:p>
          <a:p>
            <a:r>
              <a:rPr lang="en-GB" sz="1100" dirty="0" smtClean="0">
                <a:solidFill>
                  <a:srgbClr val="232C2F"/>
                </a:solidFill>
              </a:rPr>
              <a:t>All proceeds from the event will be donated to </a:t>
            </a:r>
            <a:r>
              <a:rPr lang="en-GB" sz="1100" b="1" dirty="0" smtClean="0">
                <a:solidFill>
                  <a:srgbClr val="232C2F"/>
                </a:solidFill>
              </a:rPr>
              <a:t>The Prince’s Trust</a:t>
            </a:r>
            <a:r>
              <a:rPr lang="en-GB" sz="1100" dirty="0" smtClean="0">
                <a:solidFill>
                  <a:srgbClr val="232C2F"/>
                </a:solidFill>
              </a:rPr>
              <a:t>.</a:t>
            </a:r>
          </a:p>
          <a:p>
            <a:endParaRPr lang="en-GB" dirty="0" smtClean="0"/>
          </a:p>
          <a:p>
            <a:pPr marL="285750" indent="-285750"/>
            <a:r>
              <a:rPr lang="en-GB" sz="1100" dirty="0" smtClean="0">
                <a:solidFill>
                  <a:srgbClr val="232C2F"/>
                </a:solidFill>
              </a:rPr>
              <a:t>A great way to </a:t>
            </a:r>
            <a:r>
              <a:rPr lang="en-GB" sz="1100" b="1" dirty="0" smtClean="0">
                <a:solidFill>
                  <a:srgbClr val="232C2F"/>
                </a:solidFill>
              </a:rPr>
              <a:t>raise money for charity</a:t>
            </a:r>
            <a:r>
              <a:rPr lang="en-GB" sz="1100" dirty="0" smtClean="0">
                <a:solidFill>
                  <a:srgbClr val="232C2F"/>
                </a:solidFill>
              </a:rPr>
              <a:t>. An opportunity to build on the </a:t>
            </a:r>
            <a:r>
              <a:rPr lang="en-GB" sz="1100" b="1" dirty="0" smtClean="0">
                <a:solidFill>
                  <a:srgbClr val="232C2F"/>
                </a:solidFill>
              </a:rPr>
              <a:t>positive &amp; ongoing relationship </a:t>
            </a:r>
            <a:r>
              <a:rPr lang="en-GB" sz="1100" dirty="0" smtClean="0">
                <a:solidFill>
                  <a:srgbClr val="232C2F"/>
                </a:solidFill>
              </a:rPr>
              <a:t>we have with the Prince’s Trust, as well an opportunity to find </a:t>
            </a:r>
            <a:r>
              <a:rPr lang="en-GB" sz="1100" b="1" dirty="0" smtClean="0">
                <a:solidFill>
                  <a:srgbClr val="232C2F"/>
                </a:solidFill>
              </a:rPr>
              <a:t>new, innovative &amp; creative solutions</a:t>
            </a:r>
            <a:r>
              <a:rPr lang="en-GB" sz="1100" dirty="0" smtClean="0">
                <a:solidFill>
                  <a:srgbClr val="232C2F"/>
                </a:solidFill>
              </a:rPr>
              <a:t> to the problems faced by the Trust.</a:t>
            </a:r>
          </a:p>
          <a:p>
            <a:pPr marL="285750" indent="-285750"/>
            <a:r>
              <a:rPr lang="en-GB" sz="1100" dirty="0" smtClean="0">
                <a:solidFill>
                  <a:srgbClr val="232C2F"/>
                </a:solidFill>
              </a:rPr>
              <a:t>A great opportunity to </a:t>
            </a:r>
            <a:r>
              <a:rPr lang="en-GB" sz="1100" b="1" dirty="0" smtClean="0">
                <a:solidFill>
                  <a:srgbClr val="232C2F"/>
                </a:solidFill>
              </a:rPr>
              <a:t>develop, build &amp; sustain </a:t>
            </a:r>
            <a:r>
              <a:rPr lang="en-GB" sz="1100" dirty="0" smtClean="0">
                <a:solidFill>
                  <a:srgbClr val="232C2F"/>
                </a:solidFill>
              </a:rPr>
              <a:t>new &amp; ongoing </a:t>
            </a:r>
            <a:r>
              <a:rPr lang="en-GB" sz="1100" b="1" dirty="0" smtClean="0">
                <a:solidFill>
                  <a:srgbClr val="232C2F"/>
                </a:solidFill>
              </a:rPr>
              <a:t>relationships with developers</a:t>
            </a:r>
            <a:r>
              <a:rPr lang="en-GB" sz="1100" dirty="0" smtClean="0">
                <a:solidFill>
                  <a:srgbClr val="232C2F"/>
                </a:solidFill>
              </a:rPr>
              <a:t>. Great recognition &amp; social media presence that Oracle are doing activities &amp; events alongside the </a:t>
            </a:r>
            <a:r>
              <a:rPr lang="en-GB" sz="1100" b="1" dirty="0" smtClean="0">
                <a:solidFill>
                  <a:srgbClr val="232C2F"/>
                </a:solidFill>
              </a:rPr>
              <a:t>open source community</a:t>
            </a:r>
            <a:r>
              <a:rPr lang="en-GB" sz="1100" dirty="0" smtClean="0">
                <a:solidFill>
                  <a:srgbClr val="232C2F"/>
                </a:solidFill>
              </a:rPr>
              <a:t>. </a:t>
            </a:r>
            <a:r>
              <a:rPr lang="en-GB" sz="1100" b="1" dirty="0" smtClean="0">
                <a:solidFill>
                  <a:srgbClr val="232C2F"/>
                </a:solidFill>
              </a:rPr>
              <a:t>Changing the views and opinions</a:t>
            </a:r>
            <a:r>
              <a:rPr lang="en-GB" sz="1100" dirty="0" smtClean="0">
                <a:solidFill>
                  <a:srgbClr val="232C2F"/>
                </a:solidFill>
              </a:rPr>
              <a:t> of Oracle in the wider developer community.</a:t>
            </a:r>
          </a:p>
          <a:p>
            <a:pPr marL="285750" indent="-285750"/>
            <a:r>
              <a:rPr lang="en-GB" sz="1100" dirty="0" smtClean="0">
                <a:solidFill>
                  <a:srgbClr val="232C2F"/>
                </a:solidFill>
              </a:rPr>
              <a:t>Brings new opportunities for Oracle within the wider technology space. A great event to </a:t>
            </a:r>
            <a:r>
              <a:rPr lang="en-GB" sz="1100" b="1" dirty="0" smtClean="0">
                <a:solidFill>
                  <a:srgbClr val="232C2F"/>
                </a:solidFill>
              </a:rPr>
              <a:t>network and share knowledge. New business opportunities </a:t>
            </a:r>
            <a:r>
              <a:rPr lang="en-GB" sz="1100" dirty="0" smtClean="0">
                <a:solidFill>
                  <a:srgbClr val="232C2F"/>
                </a:solidFill>
              </a:rPr>
              <a:t>as well as to engage with customers after the event in order to set up </a:t>
            </a:r>
            <a:r>
              <a:rPr lang="en-GB" sz="1100" b="1" dirty="0" smtClean="0">
                <a:solidFill>
                  <a:srgbClr val="232C2F"/>
                </a:solidFill>
              </a:rPr>
              <a:t>workshops </a:t>
            </a:r>
            <a:r>
              <a:rPr lang="en-GB" sz="1100" dirty="0" smtClean="0">
                <a:solidFill>
                  <a:srgbClr val="232C2F"/>
                </a:solidFill>
              </a:rPr>
              <a:t>and</a:t>
            </a:r>
            <a:r>
              <a:rPr lang="en-GB" sz="1100" b="1" dirty="0" smtClean="0">
                <a:solidFill>
                  <a:srgbClr val="232C2F"/>
                </a:solidFill>
              </a:rPr>
              <a:t> build relationships </a:t>
            </a:r>
            <a:r>
              <a:rPr lang="en-GB" sz="1100" dirty="0" smtClean="0">
                <a:solidFill>
                  <a:srgbClr val="232C2F"/>
                </a:solidFill>
              </a:rPr>
              <a:t>with</a:t>
            </a:r>
            <a:r>
              <a:rPr lang="en-GB" sz="1100" b="1" dirty="0" smtClean="0">
                <a:solidFill>
                  <a:srgbClr val="232C2F"/>
                </a:solidFill>
              </a:rPr>
              <a:t> new customers</a:t>
            </a:r>
            <a:r>
              <a:rPr lang="en-GB" sz="1100" dirty="0" smtClean="0">
                <a:solidFill>
                  <a:srgbClr val="232C2F"/>
                </a:solidFill>
              </a:rPr>
              <a:t>.</a:t>
            </a:r>
          </a:p>
          <a:p>
            <a:pPr marL="285750" indent="-285750"/>
            <a:r>
              <a:rPr lang="en-GB" sz="1100" dirty="0" smtClean="0">
                <a:solidFill>
                  <a:srgbClr val="232C2F"/>
                </a:solidFill>
              </a:rPr>
              <a:t>Continues to showcase Oracle’s wider outreach and </a:t>
            </a:r>
            <a:r>
              <a:rPr lang="en-GB" sz="1100" b="1" dirty="0" smtClean="0">
                <a:solidFill>
                  <a:srgbClr val="232C2F"/>
                </a:solidFill>
              </a:rPr>
              <a:t>drive for STEM.</a:t>
            </a:r>
          </a:p>
          <a:p>
            <a:pPr marL="285750" indent="-285750"/>
            <a:r>
              <a:rPr lang="en-GB" sz="1100" dirty="0" smtClean="0">
                <a:solidFill>
                  <a:srgbClr val="232C2F"/>
                </a:solidFill>
              </a:rPr>
              <a:t>Hackathons are a lot of </a:t>
            </a:r>
            <a:r>
              <a:rPr lang="en-GB" sz="1100" b="1" dirty="0" smtClean="0">
                <a:solidFill>
                  <a:srgbClr val="232C2F"/>
                </a:solidFill>
              </a:rPr>
              <a:t>fun</a:t>
            </a:r>
            <a:r>
              <a:rPr lang="en-GB" sz="1100" dirty="0" smtClean="0">
                <a:solidFill>
                  <a:srgbClr val="232C2F"/>
                </a:solidFill>
              </a:rPr>
              <a:t>!</a:t>
            </a:r>
          </a:p>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pPr/>
              <a:t>1</a:t>
            </a:fld>
            <a:endParaRPr lang="en-GB" dirty="0"/>
          </a:p>
        </p:txBody>
      </p:sp>
    </p:spTree>
    <p:extLst>
      <p:ext uri="{BB962C8B-B14F-4D97-AF65-F5344CB8AC3E}">
        <p14:creationId xmlns:p14="http://schemas.microsoft.com/office/powerpoint/2010/main" val="292882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lvl1pPr>
              <a:defRPr/>
            </a:lvl1pPr>
          </a:lstStyle>
          <a:p>
            <a:pPr>
              <a:defRPr/>
            </a:pPr>
            <a:fld id="{85123C6F-4D08-4ABB-ADA5-63CA929F7D08}" type="datetime1">
              <a:rPr lang="en-US">
                <a:solidFill>
                  <a:srgbClr val="5F5F5F"/>
                </a:solidFill>
              </a:rPr>
              <a:pPr>
                <a:defRPr/>
              </a:pPr>
              <a:t>6/24/2018</a:t>
            </a:fld>
            <a:endParaRPr lang="en-US">
              <a:solidFill>
                <a:srgbClr val="5F5F5F"/>
              </a:solidFill>
            </a:endParaRPr>
          </a:p>
        </p:txBody>
      </p:sp>
      <p:sp>
        <p:nvSpPr>
          <p:cNvPr id="5" name="Footer Placeholder 4"/>
          <p:cNvSpPr>
            <a:spLocks noGrp="1"/>
          </p:cNvSpPr>
          <p:nvPr>
            <p:ph type="ftr" sz="quarter" idx="11"/>
          </p:nvPr>
        </p:nvSpPr>
        <p:spPr/>
        <p:txBody>
          <a:bodyPr numCol="1" compatLnSpc="1">
            <a:prstTxWarp prst="textNoShape">
              <a:avLst/>
            </a:prstTxWarp>
          </a:bodyPr>
          <a:lstStyle>
            <a:lvl1pPr fontAlgn="base">
              <a:spcBef>
                <a:spcPct val="0"/>
              </a:spcBef>
              <a:spcAft>
                <a:spcPct val="0"/>
              </a:spcAft>
              <a:defRPr sz="800"/>
            </a:lvl1pPr>
          </a:lstStyle>
          <a:p>
            <a:pPr>
              <a:defRPr/>
            </a:pPr>
            <a:r>
              <a:rPr lang="en-US">
                <a:solidFill>
                  <a:srgbClr val="5F5F5F"/>
                </a:solidFill>
              </a:rPr>
              <a:t>Confidential – Oracle Internal/Restricted/Highly Restricted</a:t>
            </a:r>
          </a:p>
        </p:txBody>
      </p:sp>
      <p:sp>
        <p:nvSpPr>
          <p:cNvPr id="6" name="Slide Number Placeholder 5"/>
          <p:cNvSpPr>
            <a:spLocks noGrp="1"/>
          </p:cNvSpPr>
          <p:nvPr>
            <p:ph type="sldNum" sz="quarter" idx="12"/>
          </p:nvPr>
        </p:nvSpPr>
        <p:spPr/>
        <p:txBody>
          <a:bodyPr/>
          <a:lstStyle>
            <a:lvl1pPr>
              <a:defRPr/>
            </a:lvl1pPr>
          </a:lstStyle>
          <a:p>
            <a:fld id="{F4704B86-F3A5-422E-8985-7F4A82ABB93A}" type="slidenum">
              <a:rPr lang="en-US" altLang="en-US">
                <a:solidFill>
                  <a:srgbClr val="5F5F5F"/>
                </a:solidFill>
              </a:rPr>
              <a:pPr/>
              <a:t>‹#›</a:t>
            </a:fld>
            <a:endParaRPr lang="en-US" altLang="en-US">
              <a:solidFill>
                <a:srgbClr val="5F5F5F"/>
              </a:solidFill>
            </a:endParaRPr>
          </a:p>
        </p:txBody>
      </p:sp>
    </p:spTree>
    <p:extLst>
      <p:ext uri="{BB962C8B-B14F-4D97-AF65-F5344CB8AC3E}">
        <p14:creationId xmlns:p14="http://schemas.microsoft.com/office/powerpoint/2010/main" val="227755304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Text Placeholder 12"/>
          <p:cNvSpPr>
            <a:spLocks noGrp="1"/>
          </p:cNvSpPr>
          <p:nvPr>
            <p:ph type="body" sz="quarter" idx="13"/>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ECE08DD5-77DD-4CDE-936E-96C1B1E29FF7}" type="datetime1">
              <a:rPr lang="en-US">
                <a:solidFill>
                  <a:srgbClr val="5F5F5F"/>
                </a:solidFill>
              </a:rPr>
              <a:pPr>
                <a:defRPr/>
              </a:pPr>
              <a:t>6/24/2018</a:t>
            </a:fld>
            <a:endParaRPr lang="en-US">
              <a:solidFill>
                <a:srgbClr val="5F5F5F"/>
              </a:solidFill>
            </a:endParaRPr>
          </a:p>
        </p:txBody>
      </p:sp>
      <p:sp>
        <p:nvSpPr>
          <p:cNvPr id="6" name="Footer Placeholder 4"/>
          <p:cNvSpPr>
            <a:spLocks noGrp="1"/>
          </p:cNvSpPr>
          <p:nvPr>
            <p:ph type="ftr" sz="quarter" idx="15"/>
          </p:nvPr>
        </p:nvSpPr>
        <p:spPr/>
        <p:txBody>
          <a:bodyPr numCol="1" compatLnSpc="1">
            <a:prstTxWarp prst="textNoShape">
              <a:avLst/>
            </a:prstTxWarp>
          </a:bodyPr>
          <a:lstStyle>
            <a:lvl1pPr fontAlgn="base">
              <a:spcBef>
                <a:spcPct val="0"/>
              </a:spcBef>
              <a:spcAft>
                <a:spcPct val="0"/>
              </a:spcAft>
              <a:defRPr sz="800"/>
            </a:lvl1pPr>
          </a:lstStyle>
          <a:p>
            <a:pPr>
              <a:defRPr/>
            </a:pPr>
            <a:r>
              <a:rPr lang="en-US">
                <a:solidFill>
                  <a:srgbClr val="5F5F5F"/>
                </a:solidFill>
              </a:rPr>
              <a:t>Confidential – Oracle Internal/Restricted/Highly Restricted</a:t>
            </a:r>
          </a:p>
        </p:txBody>
      </p:sp>
      <p:sp>
        <p:nvSpPr>
          <p:cNvPr id="8" name="Slide Number Placeholder 5"/>
          <p:cNvSpPr>
            <a:spLocks noGrp="1"/>
          </p:cNvSpPr>
          <p:nvPr>
            <p:ph type="sldNum" sz="quarter" idx="16"/>
          </p:nvPr>
        </p:nvSpPr>
        <p:spPr/>
        <p:txBody>
          <a:bodyPr/>
          <a:lstStyle>
            <a:lvl1pPr>
              <a:defRPr/>
            </a:lvl1pPr>
          </a:lstStyle>
          <a:p>
            <a:fld id="{E8F2C6F7-9011-4080-937C-31E50BD438DE}" type="slidenum">
              <a:rPr lang="en-US" altLang="en-US">
                <a:solidFill>
                  <a:srgbClr val="5F5F5F"/>
                </a:solidFill>
              </a:rPr>
              <a:pPr/>
              <a:t>‹#›</a:t>
            </a:fld>
            <a:endParaRPr lang="en-US" altLang="en-US">
              <a:solidFill>
                <a:srgbClr val="5F5F5F"/>
              </a:solidFill>
            </a:endParaRPr>
          </a:p>
        </p:txBody>
      </p:sp>
    </p:spTree>
    <p:extLst>
      <p:ext uri="{BB962C8B-B14F-4D97-AF65-F5344CB8AC3E}">
        <p14:creationId xmlns:p14="http://schemas.microsoft.com/office/powerpoint/2010/main" val="326025455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1A10090-1443-404C-B339-E6ADE8CE8E2C}" type="datetime1">
              <a:rPr lang="en-US">
                <a:solidFill>
                  <a:srgbClr val="5F5F5F"/>
                </a:solidFill>
              </a:rPr>
              <a:pPr>
                <a:defRPr/>
              </a:pPr>
              <a:t>6/24/2018</a:t>
            </a:fld>
            <a:endParaRPr lang="en-US">
              <a:solidFill>
                <a:srgbClr val="5F5F5F"/>
              </a:solidFill>
            </a:endParaRPr>
          </a:p>
        </p:txBody>
      </p:sp>
      <p:sp>
        <p:nvSpPr>
          <p:cNvPr id="5" name="Footer Placeholder 4"/>
          <p:cNvSpPr>
            <a:spLocks noGrp="1"/>
          </p:cNvSpPr>
          <p:nvPr>
            <p:ph type="ftr" sz="quarter" idx="11"/>
          </p:nvPr>
        </p:nvSpPr>
        <p:spPr/>
        <p:txBody>
          <a:bodyPr numCol="1" compatLnSpc="1">
            <a:prstTxWarp prst="textNoShape">
              <a:avLst/>
            </a:prstTxWarp>
          </a:bodyPr>
          <a:lstStyle>
            <a:lvl1pPr fontAlgn="base">
              <a:spcBef>
                <a:spcPct val="0"/>
              </a:spcBef>
              <a:spcAft>
                <a:spcPct val="0"/>
              </a:spcAft>
              <a:defRPr sz="800"/>
            </a:lvl1pPr>
          </a:lstStyle>
          <a:p>
            <a:pPr>
              <a:defRPr/>
            </a:pPr>
            <a:r>
              <a:rPr lang="en-US">
                <a:solidFill>
                  <a:srgbClr val="5F5F5F"/>
                </a:solidFill>
              </a:rPr>
              <a:t>Confidential – Oracle Internal/Restricted/Highly Restricted</a:t>
            </a:r>
          </a:p>
        </p:txBody>
      </p:sp>
      <p:sp>
        <p:nvSpPr>
          <p:cNvPr id="6" name="Slide Number Placeholder 5"/>
          <p:cNvSpPr>
            <a:spLocks noGrp="1"/>
          </p:cNvSpPr>
          <p:nvPr>
            <p:ph type="sldNum" sz="quarter" idx="12"/>
          </p:nvPr>
        </p:nvSpPr>
        <p:spPr/>
        <p:txBody>
          <a:bodyPr/>
          <a:lstStyle>
            <a:lvl1pPr>
              <a:defRPr/>
            </a:lvl1pPr>
          </a:lstStyle>
          <a:p>
            <a:fld id="{AECF1A88-7D36-45CD-BD3C-9B860724E4C0}" type="slidenum">
              <a:rPr lang="en-US" altLang="en-US">
                <a:solidFill>
                  <a:srgbClr val="5F5F5F"/>
                </a:solidFill>
              </a:rPr>
              <a:pPr/>
              <a:t>‹#›</a:t>
            </a:fld>
            <a:endParaRPr lang="en-US" altLang="en-US">
              <a:solidFill>
                <a:srgbClr val="5F5F5F"/>
              </a:solidFill>
            </a:endParaRPr>
          </a:p>
        </p:txBody>
      </p:sp>
    </p:spTree>
    <p:extLst>
      <p:ext uri="{BB962C8B-B14F-4D97-AF65-F5344CB8AC3E}">
        <p14:creationId xmlns:p14="http://schemas.microsoft.com/office/powerpoint/2010/main" val="85532064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lvl1pPr>
              <a:defRPr/>
            </a:lvl1pPr>
          </a:lstStyle>
          <a:p>
            <a:pPr>
              <a:defRPr/>
            </a:pPr>
            <a:fld id="{8FBE431F-0B7E-42BF-BFE8-668928400FF3}" type="datetime1">
              <a:rPr lang="en-US">
                <a:solidFill>
                  <a:srgbClr val="5F5F5F"/>
                </a:solidFill>
              </a:rPr>
              <a:pPr>
                <a:defRPr/>
              </a:pPr>
              <a:t>6/24/2018</a:t>
            </a:fld>
            <a:endParaRPr dirty="0">
              <a:solidFill>
                <a:srgbClr val="5F5F5F"/>
              </a:solidFill>
            </a:endParaRPr>
          </a:p>
        </p:txBody>
      </p:sp>
      <p:sp>
        <p:nvSpPr>
          <p:cNvPr id="5" name="Footer Placeholder 4"/>
          <p:cNvSpPr>
            <a:spLocks noGrp="1"/>
          </p:cNvSpPr>
          <p:nvPr>
            <p:ph type="ftr" sz="quarter" idx="11"/>
          </p:nvPr>
        </p:nvSpPr>
        <p:spPr/>
        <p:txBody>
          <a:bodyPr/>
          <a:lstStyle>
            <a:lvl1pPr>
              <a:defRPr/>
            </a:lvl1pPr>
          </a:lstStyle>
          <a:p>
            <a:pPr>
              <a:defRPr/>
            </a:pPr>
            <a:r>
              <a:rPr dirty="0">
                <a:solidFill>
                  <a:srgbClr val="5F5F5F"/>
                </a:solidFill>
              </a:rPr>
              <a:t>Oracle Confidential</a:t>
            </a:r>
          </a:p>
        </p:txBody>
      </p:sp>
      <p:sp>
        <p:nvSpPr>
          <p:cNvPr id="6" name="Slide Number Placeholder 5"/>
          <p:cNvSpPr>
            <a:spLocks noGrp="1"/>
          </p:cNvSpPr>
          <p:nvPr>
            <p:ph type="sldNum" sz="quarter" idx="12"/>
          </p:nvPr>
        </p:nvSpPr>
        <p:spPr/>
        <p:txBody>
          <a:bodyPr/>
          <a:lstStyle>
            <a:lvl1pPr>
              <a:defRPr/>
            </a:lvl1pPr>
          </a:lstStyle>
          <a:p>
            <a:fld id="{BC8571A0-65DF-48CC-8FA4-EE909ECA603D}" type="slidenum">
              <a:rPr lang="en-US" altLang="en-US">
                <a:solidFill>
                  <a:srgbClr val="5F5F5F"/>
                </a:solidFill>
              </a:rPr>
              <a:pPr/>
              <a:t>‹#›</a:t>
            </a:fld>
            <a:endParaRPr lang="en-US" altLang="en-US">
              <a:solidFill>
                <a:srgbClr val="5F5F5F"/>
              </a:solidFill>
            </a:endParaRPr>
          </a:p>
        </p:txBody>
      </p:sp>
    </p:spTree>
    <p:extLst>
      <p:ext uri="{BB962C8B-B14F-4D97-AF65-F5344CB8AC3E}">
        <p14:creationId xmlns:p14="http://schemas.microsoft.com/office/powerpoint/2010/main" val="1237205428"/>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5" name="Straight Connector 4"/>
          <p:cNvCxnSpPr/>
          <p:nvPr/>
        </p:nvCxnSpPr>
        <p:spPr bwMode="ltGray">
          <a:xfrm>
            <a:off x="6094413" y="2006600"/>
            <a:ext cx="0" cy="39370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dirty="0"/>
          </a:p>
        </p:txBody>
      </p:sp>
      <p:sp>
        <p:nvSpPr>
          <p:cNvPr id="6" name="Date Placeholder 4"/>
          <p:cNvSpPr>
            <a:spLocks noGrp="1"/>
          </p:cNvSpPr>
          <p:nvPr>
            <p:ph type="dt" sz="half" idx="10"/>
          </p:nvPr>
        </p:nvSpPr>
        <p:spPr/>
        <p:txBody>
          <a:bodyPr/>
          <a:lstStyle>
            <a:lvl1pPr>
              <a:defRPr/>
            </a:lvl1pPr>
          </a:lstStyle>
          <a:p>
            <a:pPr>
              <a:defRPr/>
            </a:pPr>
            <a:fld id="{5C97B2C0-DDA3-4839-BB6A-6ED50D628420}" type="datetime1">
              <a:rPr lang="en-US">
                <a:solidFill>
                  <a:srgbClr val="5F5F5F"/>
                </a:solidFill>
              </a:rPr>
              <a:pPr>
                <a:defRPr/>
              </a:pPr>
              <a:t>6/24/2018</a:t>
            </a:fld>
            <a:endParaRPr dirty="0">
              <a:solidFill>
                <a:srgbClr val="5F5F5F"/>
              </a:solidFill>
            </a:endParaRPr>
          </a:p>
        </p:txBody>
      </p:sp>
      <p:sp>
        <p:nvSpPr>
          <p:cNvPr id="7" name="Footer Placeholder 5"/>
          <p:cNvSpPr>
            <a:spLocks noGrp="1"/>
          </p:cNvSpPr>
          <p:nvPr>
            <p:ph type="ftr" sz="quarter" idx="11"/>
          </p:nvPr>
        </p:nvSpPr>
        <p:spPr/>
        <p:txBody>
          <a:bodyPr/>
          <a:lstStyle>
            <a:lvl1pPr>
              <a:defRPr/>
            </a:lvl1pPr>
          </a:lstStyle>
          <a:p>
            <a:pPr>
              <a:defRPr/>
            </a:pPr>
            <a:r>
              <a:rPr dirty="0">
                <a:solidFill>
                  <a:srgbClr val="5F5F5F"/>
                </a:solidFill>
              </a:rPr>
              <a:t>Oracle Confidential</a:t>
            </a:r>
          </a:p>
        </p:txBody>
      </p:sp>
      <p:sp>
        <p:nvSpPr>
          <p:cNvPr id="9" name="Slide Number Placeholder 6"/>
          <p:cNvSpPr>
            <a:spLocks noGrp="1"/>
          </p:cNvSpPr>
          <p:nvPr>
            <p:ph type="sldNum" sz="quarter" idx="12"/>
          </p:nvPr>
        </p:nvSpPr>
        <p:spPr/>
        <p:txBody>
          <a:bodyPr/>
          <a:lstStyle>
            <a:lvl1pPr>
              <a:defRPr/>
            </a:lvl1pPr>
          </a:lstStyle>
          <a:p>
            <a:fld id="{4EDCE4AE-3517-4BFB-AAC6-5E506A16C89B}" type="slidenum">
              <a:rPr lang="en-US" altLang="en-US">
                <a:solidFill>
                  <a:srgbClr val="5F5F5F"/>
                </a:solidFill>
              </a:rPr>
              <a:pPr/>
              <a:t>‹#›</a:t>
            </a:fld>
            <a:endParaRPr lang="en-US" altLang="en-US">
              <a:solidFill>
                <a:srgbClr val="5F5F5F"/>
              </a:solidFill>
            </a:endParaRPr>
          </a:p>
        </p:txBody>
      </p:sp>
    </p:spTree>
    <p:extLst>
      <p:ext uri="{BB962C8B-B14F-4D97-AF65-F5344CB8AC3E}">
        <p14:creationId xmlns:p14="http://schemas.microsoft.com/office/powerpoint/2010/main" val="426103048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2" name="Picture 13" descr="&quot;Integrated Cloud Applications &amp; Platform Services&quot; tagline in red and black"/>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219325" y="1722438"/>
            <a:ext cx="7750175"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
          <p:cNvSpPr>
            <a:spLocks noGrp="1"/>
          </p:cNvSpPr>
          <p:nvPr>
            <p:ph type="ftr" sz="quarter" idx="11"/>
          </p:nvPr>
        </p:nvSpPr>
        <p:spPr/>
        <p:txBody>
          <a:bodyPr numCol="1" compatLnSpc="1">
            <a:prstTxWarp prst="textNoShape">
              <a:avLst/>
            </a:prstTxWarp>
          </a:bodyPr>
          <a:lstStyle>
            <a:lvl1pPr fontAlgn="base">
              <a:spcBef>
                <a:spcPct val="0"/>
              </a:spcBef>
              <a:spcAft>
                <a:spcPct val="0"/>
              </a:spcAft>
              <a:defRPr sz="800"/>
            </a:lvl1pPr>
          </a:lstStyle>
          <a:p>
            <a:pPr>
              <a:defRPr/>
            </a:pPr>
            <a:r>
              <a:rPr lang="en-US" dirty="0">
                <a:solidFill>
                  <a:srgbClr val="5F5F5F"/>
                </a:solidFill>
              </a:rPr>
              <a:t>Confidential – Oracle</a:t>
            </a:r>
          </a:p>
        </p:txBody>
      </p:sp>
      <p:sp>
        <p:nvSpPr>
          <p:cNvPr id="5" name="Slide Number Placeholder 3"/>
          <p:cNvSpPr>
            <a:spLocks noGrp="1"/>
          </p:cNvSpPr>
          <p:nvPr>
            <p:ph type="sldNum" sz="quarter" idx="12"/>
          </p:nvPr>
        </p:nvSpPr>
        <p:spPr/>
        <p:txBody>
          <a:bodyPr/>
          <a:lstStyle>
            <a:lvl1pPr>
              <a:defRPr/>
            </a:lvl1pPr>
          </a:lstStyle>
          <a:p>
            <a:fld id="{76582F3D-1180-4CBE-A748-F48045DCD5A3}" type="slidenum">
              <a:rPr lang="en-US" altLang="en-US">
                <a:solidFill>
                  <a:srgbClr val="5F5F5F"/>
                </a:solidFill>
              </a:rPr>
              <a:pPr/>
              <a:t>‹#›</a:t>
            </a:fld>
            <a:endParaRPr lang="en-US" altLang="en-US">
              <a:solidFill>
                <a:srgbClr val="5F5F5F"/>
              </a:solidFill>
            </a:endParaRPr>
          </a:p>
        </p:txBody>
      </p:sp>
    </p:spTree>
    <p:extLst>
      <p:ext uri="{BB962C8B-B14F-4D97-AF65-F5344CB8AC3E}">
        <p14:creationId xmlns:p14="http://schemas.microsoft.com/office/powerpoint/2010/main" val="144658566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Pr>
        <a:solidFill>
          <a:schemeClr val="bg1"/>
        </a:solidFill>
        <a:effectLst/>
      </p:bgPr>
    </p:bg>
    <p:spTree>
      <p:nvGrpSpPr>
        <p:cNvPr id="1" name=""/>
        <p:cNvGrpSpPr/>
        <p:nvPr/>
      </p:nvGrpSpPr>
      <p:grpSpPr>
        <a:xfrm>
          <a:off x="0" y="0"/>
          <a:ext cx="0" cy="0"/>
          <a:chOff x="0" y="0"/>
          <a:chExt cx="0" cy="0"/>
        </a:xfrm>
      </p:grpSpPr>
      <p:pic>
        <p:nvPicPr>
          <p:cNvPr id="2" name="Picture 13" descr="Oracle logo in white on red staging background. Light blue frame around perimete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hidden">
          <a:xfrm>
            <a:off x="138113" y="130175"/>
            <a:ext cx="11912600" cy="654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5"/>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black">
          <a:xfrm>
            <a:off x="3822700" y="2843213"/>
            <a:ext cx="45434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bwMode="gray">
          <a:xfrm>
            <a:off x="0" y="0"/>
            <a:ext cx="193675"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dirty="0">
              <a:solidFill>
                <a:srgbClr val="FFFFFF"/>
              </a:solidFill>
            </a:endParaRPr>
          </a:p>
        </p:txBody>
      </p:sp>
      <p:sp>
        <p:nvSpPr>
          <p:cNvPr id="5" name="Rectangle 4"/>
          <p:cNvSpPr/>
          <p:nvPr/>
        </p:nvSpPr>
        <p:spPr bwMode="gray">
          <a:xfrm>
            <a:off x="11995150" y="6350"/>
            <a:ext cx="193675"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dirty="0">
              <a:solidFill>
                <a:srgbClr val="FFFFFF"/>
              </a:solidFill>
            </a:endParaRPr>
          </a:p>
        </p:txBody>
      </p:sp>
      <p:sp>
        <p:nvSpPr>
          <p:cNvPr id="6" name="Rectangle 5"/>
          <p:cNvSpPr/>
          <p:nvPr/>
        </p:nvSpPr>
        <p:spPr bwMode="gray">
          <a:xfrm>
            <a:off x="0" y="6400800"/>
            <a:ext cx="12188825"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dirty="0">
              <a:solidFill>
                <a:srgbClr val="FFFFFF"/>
              </a:solidFill>
            </a:endParaRPr>
          </a:p>
        </p:txBody>
      </p:sp>
      <p:sp>
        <p:nvSpPr>
          <p:cNvPr id="7" name="Rectangle 6"/>
          <p:cNvSpPr/>
          <p:nvPr/>
        </p:nvSpPr>
        <p:spPr bwMode="gray">
          <a:xfrm>
            <a:off x="0" y="0"/>
            <a:ext cx="12188825"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dirty="0">
              <a:solidFill>
                <a:srgbClr val="FFFFFF"/>
              </a:solidFill>
            </a:endParaRPr>
          </a:p>
        </p:txBody>
      </p:sp>
    </p:spTree>
    <p:extLst>
      <p:ext uri="{BB962C8B-B14F-4D97-AF65-F5344CB8AC3E}">
        <p14:creationId xmlns:p14="http://schemas.microsoft.com/office/powerpoint/2010/main" val="297951890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0"/>
            <a:ext cx="12188825" cy="6858000"/>
            <a:chOff x="0" y="0"/>
            <a:chExt cx="12189398" cy="6858000"/>
          </a:xfrm>
        </p:grpSpPr>
        <p:sp>
          <p:nvSpPr>
            <p:cNvPr id="8" name="Rectangle 7"/>
            <p:cNvSpPr/>
            <p:nvPr/>
          </p:nvSpPr>
          <p:spPr bwMode="gray">
            <a:xfrm>
              <a:off x="0" y="0"/>
              <a:ext cx="193684"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sp>
          <p:nvSpPr>
            <p:cNvPr id="9" name="Rectangle 8"/>
            <p:cNvSpPr/>
            <p:nvPr/>
          </p:nvSpPr>
          <p:spPr bwMode="gray">
            <a:xfrm>
              <a:off x="11995714" y="0"/>
              <a:ext cx="193684"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sp>
          <p:nvSpPr>
            <p:cNvPr id="10" name="Rectangle 9"/>
            <p:cNvSpPr/>
            <p:nvPr/>
          </p:nvSpPr>
          <p:spPr bwMode="gray">
            <a:xfrm>
              <a:off x="0" y="6400800"/>
              <a:ext cx="12189398"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sp>
          <p:nvSpPr>
            <p:cNvPr id="11" name="Rectangle 10"/>
            <p:cNvSpPr/>
            <p:nvPr/>
          </p:nvSpPr>
          <p:spPr bwMode="gray">
            <a:xfrm>
              <a:off x="0" y="0"/>
              <a:ext cx="12189398"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a:solidFill>
                  <a:srgbClr val="FFFFFF"/>
                </a:solidFill>
              </a:endParaRPr>
            </a:p>
          </p:txBody>
        </p:sp>
      </p:grpSp>
      <p:sp>
        <p:nvSpPr>
          <p:cNvPr id="1027" name="Title Placeholder 1"/>
          <p:cNvSpPr>
            <a:spLocks noGrp="1"/>
          </p:cNvSpPr>
          <p:nvPr>
            <p:ph type="title"/>
          </p:nvPr>
        </p:nvSpPr>
        <p:spPr bwMode="auto">
          <a:xfrm>
            <a:off x="531813" y="406400"/>
            <a:ext cx="111252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531813" y="1524000"/>
            <a:ext cx="11125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181475" y="6556375"/>
            <a:ext cx="1227138" cy="182563"/>
          </a:xfrm>
          <a:prstGeom prst="rect">
            <a:avLst/>
          </a:prstGeom>
        </p:spPr>
        <p:txBody>
          <a:bodyPr vert="horz" wrap="none" lIns="0" tIns="0" rIns="0" bIns="0" numCol="1" anchor="ctr" anchorCtr="0" compatLnSpc="1">
            <a:prstTxWarp prst="textNoShape">
              <a:avLst/>
            </a:prstTxWarp>
            <a:noAutofit/>
          </a:bodyPr>
          <a:lstStyle>
            <a:lvl1pPr algn="r">
              <a:defRPr sz="800">
                <a:latin typeface="Calibri" pitchFamily="34" charset="0"/>
                <a:cs typeface="Arial" pitchFamily="34" charset="0"/>
              </a:defRPr>
            </a:lvl1pPr>
          </a:lstStyle>
          <a:p>
            <a:pPr fontAlgn="base">
              <a:spcBef>
                <a:spcPct val="0"/>
              </a:spcBef>
              <a:spcAft>
                <a:spcPct val="0"/>
              </a:spcAft>
              <a:defRPr/>
            </a:pPr>
            <a:fld id="{BEBEABD7-07D8-4A9D-9A6A-909264E45D30}" type="datetime1">
              <a:rPr lang="en-US">
                <a:solidFill>
                  <a:srgbClr val="5F5F5F"/>
                </a:solidFill>
              </a:rPr>
              <a:pPr fontAlgn="base">
                <a:spcBef>
                  <a:spcPct val="0"/>
                </a:spcBef>
                <a:spcAft>
                  <a:spcPct val="0"/>
                </a:spcAft>
                <a:defRPr/>
              </a:pPr>
              <a:t>6/24/2018</a:t>
            </a:fld>
            <a:endParaRPr lang="en-US">
              <a:solidFill>
                <a:srgbClr val="5F5F5F"/>
              </a:solidFill>
            </a:endParaRPr>
          </a:p>
        </p:txBody>
      </p:sp>
      <p:sp>
        <p:nvSpPr>
          <p:cNvPr id="5" name="Footer Placeholder 4"/>
          <p:cNvSpPr>
            <a:spLocks noGrp="1"/>
          </p:cNvSpPr>
          <p:nvPr>
            <p:ph type="ftr" sz="quarter" idx="3"/>
          </p:nvPr>
        </p:nvSpPr>
        <p:spPr>
          <a:xfrm>
            <a:off x="8621713" y="6556375"/>
            <a:ext cx="2743200" cy="182563"/>
          </a:xfrm>
          <a:prstGeom prst="rect">
            <a:avLst/>
          </a:prstGeom>
        </p:spPr>
        <p:txBody>
          <a:bodyPr vert="horz" wrap="none" lIns="0" tIns="0" rIns="0" bIns="0" rtlCol="0" anchor="ctr" anchorCtr="0">
            <a:noAutofit/>
          </a:bodyPr>
          <a:lstStyle>
            <a:lvl1pPr algn="l" fontAlgn="auto">
              <a:spcBef>
                <a:spcPts val="0"/>
              </a:spcBef>
              <a:spcAft>
                <a:spcPts val="0"/>
              </a:spcAft>
              <a:defRPr sz="850">
                <a:solidFill>
                  <a:schemeClr val="tx1"/>
                </a:solidFill>
                <a:latin typeface="+mn-lt"/>
                <a:cs typeface="+mn-cs"/>
              </a:defRPr>
            </a:lvl1pPr>
          </a:lstStyle>
          <a:p>
            <a:pPr>
              <a:defRPr/>
            </a:pPr>
            <a:r>
              <a:rPr lang="en-US">
                <a:solidFill>
                  <a:srgbClr val="5F5F5F"/>
                </a:solidFill>
              </a:rPr>
              <a:t>Confidential – Oracle Internal/Restricted/Highly Restricted</a:t>
            </a:r>
            <a:endParaRPr lang="en-US" dirty="0">
              <a:solidFill>
                <a:srgbClr val="5F5F5F"/>
              </a:solidFill>
            </a:endParaRPr>
          </a:p>
        </p:txBody>
      </p:sp>
      <p:sp>
        <p:nvSpPr>
          <p:cNvPr id="6" name="Slide Number Placeholder 5"/>
          <p:cNvSpPr>
            <a:spLocks noGrp="1"/>
          </p:cNvSpPr>
          <p:nvPr>
            <p:ph type="sldNum" sz="quarter" idx="4"/>
          </p:nvPr>
        </p:nvSpPr>
        <p:spPr>
          <a:xfrm>
            <a:off x="11276013" y="6556375"/>
            <a:ext cx="381000" cy="182563"/>
          </a:xfrm>
          <a:prstGeom prst="rect">
            <a:avLst/>
          </a:prstGeom>
        </p:spPr>
        <p:txBody>
          <a:bodyPr vert="horz" wrap="none" lIns="0" tIns="0" rIns="0" bIns="0" numCol="1" anchor="ctr" anchorCtr="0" compatLnSpc="1">
            <a:prstTxWarp prst="textNoShape">
              <a:avLst/>
            </a:prstTxWarp>
            <a:noAutofit/>
          </a:bodyPr>
          <a:lstStyle>
            <a:lvl1pPr algn="r">
              <a:defRPr sz="800">
                <a:latin typeface="Calibri" panose="020F0502020204030204" pitchFamily="34" charset="0"/>
              </a:defRPr>
            </a:lvl1pPr>
          </a:lstStyle>
          <a:p>
            <a:pPr fontAlgn="base">
              <a:spcBef>
                <a:spcPct val="0"/>
              </a:spcBef>
              <a:spcAft>
                <a:spcPct val="0"/>
              </a:spcAft>
            </a:pPr>
            <a:fld id="{3C4CBB4D-6321-446F-9ED3-A1FFEE77E80C}" type="slidenum">
              <a:rPr lang="en-US" altLang="en-US" smtClean="0">
                <a:solidFill>
                  <a:srgbClr val="5F5F5F"/>
                </a:solidFill>
                <a:cs typeface="Arial" panose="020B0604020202020204" pitchFamily="34" charset="0"/>
              </a:rPr>
              <a:pPr fontAlgn="base">
                <a:spcBef>
                  <a:spcPct val="0"/>
                </a:spcBef>
                <a:spcAft>
                  <a:spcPct val="0"/>
                </a:spcAft>
              </a:pPr>
              <a:t>‹#›</a:t>
            </a:fld>
            <a:endParaRPr lang="en-US" altLang="en-US">
              <a:solidFill>
                <a:srgbClr val="5F5F5F"/>
              </a:solidFill>
              <a:cs typeface="Arial" panose="020B0604020202020204" pitchFamily="34" charset="0"/>
            </a:endParaRPr>
          </a:p>
        </p:txBody>
      </p:sp>
      <p:sp>
        <p:nvSpPr>
          <p:cNvPr id="15" name="TextBox 14"/>
          <p:cNvSpPr txBox="1"/>
          <p:nvPr/>
        </p:nvSpPr>
        <p:spPr>
          <a:xfrm>
            <a:off x="5376863" y="6556375"/>
            <a:ext cx="3200400" cy="182563"/>
          </a:xfrm>
          <a:prstGeom prst="rect">
            <a:avLst/>
          </a:prstGeom>
          <a:noFill/>
        </p:spPr>
        <p:txBody>
          <a:bodyPr wrap="none" lIns="0" tIns="0" rIns="0" bIns="0" anchor="ctr"/>
          <a:lstStyle/>
          <a:p>
            <a:pPr algn="r">
              <a:defRPr/>
            </a:pPr>
            <a:r>
              <a:rPr sz="850" dirty="0">
                <a:solidFill>
                  <a:srgbClr val="5F5F5F"/>
                </a:solidFill>
                <a:cs typeface="Arial" panose="020B0604020202020204" pitchFamily="34" charset="0"/>
              </a:rPr>
              <a:t>Copyright © </a:t>
            </a:r>
            <a:r>
              <a:rPr lang="en-US" sz="850" dirty="0" smtClean="0">
                <a:solidFill>
                  <a:srgbClr val="5F5F5F"/>
                </a:solidFill>
                <a:cs typeface="Arial" panose="020B0604020202020204" pitchFamily="34" charset="0"/>
              </a:rPr>
              <a:t>2018,</a:t>
            </a:r>
            <a:r>
              <a:rPr sz="850" dirty="0" smtClean="0">
                <a:solidFill>
                  <a:srgbClr val="5F5F5F"/>
                </a:solidFill>
                <a:cs typeface="Arial" panose="020B0604020202020204" pitchFamily="34" charset="0"/>
              </a:rPr>
              <a:t> </a:t>
            </a:r>
            <a:r>
              <a:rPr sz="850" dirty="0">
                <a:solidFill>
                  <a:srgbClr val="5F5F5F"/>
                </a:solidFill>
                <a:cs typeface="Arial" panose="020B0604020202020204" pitchFamily="34" charset="0"/>
              </a:rPr>
              <a:t>Oracle and/or its affiliates. All rights reserved.  |</a:t>
            </a:r>
          </a:p>
        </p:txBody>
      </p:sp>
      <p:pic>
        <p:nvPicPr>
          <p:cNvPr id="1033" name="Picture 15" descr="Oracle logo in white on red staging background"/>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530225" y="6264275"/>
            <a:ext cx="1625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055677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8" r:id="rId3"/>
  </p:sldLayoutIdLst>
  <p:transition spd="med">
    <p:fade/>
  </p:transition>
  <p:hf hdr="0" dt="0"/>
  <p:txStyles>
    <p:titleStyle>
      <a:lvl1pPr algn="l" rtl="0" eaLnBrk="0" fontAlgn="base" hangingPunct="0">
        <a:lnSpc>
          <a:spcPct val="80000"/>
        </a:lnSpc>
        <a:spcBef>
          <a:spcPct val="0"/>
        </a:spcBef>
        <a:spcAft>
          <a:spcPct val="0"/>
        </a:spcAft>
        <a:defRPr sz="3600" kern="1200">
          <a:solidFill>
            <a:schemeClr val="tx1"/>
          </a:solidFill>
          <a:latin typeface="+mj-lt"/>
          <a:ea typeface="+mj-ea"/>
          <a:cs typeface="+mj-cs"/>
        </a:defRPr>
      </a:lvl1pPr>
      <a:lvl2pPr algn="l" rtl="0" eaLnBrk="0" fontAlgn="base" hangingPunct="0">
        <a:lnSpc>
          <a:spcPct val="80000"/>
        </a:lnSpc>
        <a:spcBef>
          <a:spcPct val="0"/>
        </a:spcBef>
        <a:spcAft>
          <a:spcPct val="0"/>
        </a:spcAft>
        <a:defRPr sz="3600">
          <a:solidFill>
            <a:schemeClr val="tx1"/>
          </a:solidFill>
          <a:latin typeface="Calibri" pitchFamily="34" charset="0"/>
        </a:defRPr>
      </a:lvl2pPr>
      <a:lvl3pPr algn="l" rtl="0" eaLnBrk="0" fontAlgn="base" hangingPunct="0">
        <a:lnSpc>
          <a:spcPct val="80000"/>
        </a:lnSpc>
        <a:spcBef>
          <a:spcPct val="0"/>
        </a:spcBef>
        <a:spcAft>
          <a:spcPct val="0"/>
        </a:spcAft>
        <a:defRPr sz="3600">
          <a:solidFill>
            <a:schemeClr val="tx1"/>
          </a:solidFill>
          <a:latin typeface="Calibri" pitchFamily="34" charset="0"/>
        </a:defRPr>
      </a:lvl3pPr>
      <a:lvl4pPr algn="l" rtl="0" eaLnBrk="0" fontAlgn="base" hangingPunct="0">
        <a:lnSpc>
          <a:spcPct val="80000"/>
        </a:lnSpc>
        <a:spcBef>
          <a:spcPct val="0"/>
        </a:spcBef>
        <a:spcAft>
          <a:spcPct val="0"/>
        </a:spcAft>
        <a:defRPr sz="3600">
          <a:solidFill>
            <a:schemeClr val="tx1"/>
          </a:solidFill>
          <a:latin typeface="Calibri" pitchFamily="34" charset="0"/>
        </a:defRPr>
      </a:lvl4pPr>
      <a:lvl5pPr algn="l" rtl="0" eaLnBrk="0" fontAlgn="base" hangingPunct="0">
        <a:lnSpc>
          <a:spcPct val="80000"/>
        </a:lnSpc>
        <a:spcBef>
          <a:spcPct val="0"/>
        </a:spcBef>
        <a:spcAft>
          <a:spcPct val="0"/>
        </a:spcAft>
        <a:defRPr sz="3600">
          <a:solidFill>
            <a:schemeClr val="tx1"/>
          </a:solidFill>
          <a:latin typeface="Calibri" pitchFamily="34" charset="0"/>
        </a:defRPr>
      </a:lvl5pPr>
      <a:lvl6pPr marL="457200" algn="l" rtl="0" fontAlgn="base">
        <a:lnSpc>
          <a:spcPct val="80000"/>
        </a:lnSpc>
        <a:spcBef>
          <a:spcPct val="0"/>
        </a:spcBef>
        <a:spcAft>
          <a:spcPct val="0"/>
        </a:spcAft>
        <a:defRPr sz="3600">
          <a:solidFill>
            <a:schemeClr val="tx1"/>
          </a:solidFill>
          <a:latin typeface="Calibri" pitchFamily="34" charset="0"/>
        </a:defRPr>
      </a:lvl6pPr>
      <a:lvl7pPr marL="914400" algn="l" rtl="0" fontAlgn="base">
        <a:lnSpc>
          <a:spcPct val="80000"/>
        </a:lnSpc>
        <a:spcBef>
          <a:spcPct val="0"/>
        </a:spcBef>
        <a:spcAft>
          <a:spcPct val="0"/>
        </a:spcAft>
        <a:defRPr sz="3600">
          <a:solidFill>
            <a:schemeClr val="tx1"/>
          </a:solidFill>
          <a:latin typeface="Calibri" pitchFamily="34" charset="0"/>
        </a:defRPr>
      </a:lvl7pPr>
      <a:lvl8pPr marL="1371600" algn="l" rtl="0" fontAlgn="base">
        <a:lnSpc>
          <a:spcPct val="80000"/>
        </a:lnSpc>
        <a:spcBef>
          <a:spcPct val="0"/>
        </a:spcBef>
        <a:spcAft>
          <a:spcPct val="0"/>
        </a:spcAft>
        <a:defRPr sz="3600">
          <a:solidFill>
            <a:schemeClr val="tx1"/>
          </a:solidFill>
          <a:latin typeface="Calibri" pitchFamily="34" charset="0"/>
        </a:defRPr>
      </a:lvl8pPr>
      <a:lvl9pPr marL="1828800" algn="l" rtl="0" fontAlgn="base">
        <a:lnSpc>
          <a:spcPct val="80000"/>
        </a:lnSpc>
        <a:spcBef>
          <a:spcPct val="0"/>
        </a:spcBef>
        <a:spcAft>
          <a:spcPct val="0"/>
        </a:spcAft>
        <a:defRPr sz="3600">
          <a:solidFill>
            <a:schemeClr val="tx1"/>
          </a:solidFill>
          <a:latin typeface="Calibri" pitchFamily="34" charset="0"/>
        </a:defRPr>
      </a:lvl9pPr>
    </p:titleStyle>
    <p:bodyStyle>
      <a:lvl1pPr marL="228600" indent="-228600" algn="l" rtl="0" eaLnBrk="0" fontAlgn="base" hangingPunct="0">
        <a:lnSpc>
          <a:spcPct val="90000"/>
        </a:lnSpc>
        <a:spcBef>
          <a:spcPts val="1200"/>
        </a:spcBef>
        <a:spcAft>
          <a:spcPct val="0"/>
        </a:spcAft>
        <a:buClr>
          <a:srgbClr val="9F9F9F"/>
        </a:buClr>
        <a:buFont typeface="Arial" panose="020B0604020202020204" pitchFamily="34" charset="0"/>
        <a:buChar char="•"/>
        <a:defRPr sz="2800" kern="1200">
          <a:solidFill>
            <a:schemeClr val="tx1"/>
          </a:solidFill>
          <a:latin typeface="+mn-lt"/>
          <a:ea typeface="+mn-ea"/>
          <a:cs typeface="+mn-cs"/>
        </a:defRPr>
      </a:lvl1pPr>
      <a:lvl2pPr marL="501650" indent="-228600" algn="l" rtl="0" eaLnBrk="0" fontAlgn="base" hangingPunct="0">
        <a:lnSpc>
          <a:spcPct val="90000"/>
        </a:lnSpc>
        <a:spcBef>
          <a:spcPts val="800"/>
        </a:spcBef>
        <a:spcAft>
          <a:spcPct val="0"/>
        </a:spcAft>
        <a:buClr>
          <a:srgbClr val="9F9F9F"/>
        </a:buClr>
        <a:buFont typeface="Arial" panose="020B0604020202020204" pitchFamily="34" charset="0"/>
        <a:buChar char="–"/>
        <a:defRPr sz="2400" kern="1200">
          <a:solidFill>
            <a:schemeClr val="tx1"/>
          </a:solidFill>
          <a:latin typeface="+mn-lt"/>
          <a:ea typeface="+mn-ea"/>
          <a:cs typeface="+mn-cs"/>
        </a:defRPr>
      </a:lvl2pPr>
      <a:lvl3pPr marL="730250" indent="-182563" algn="l" rtl="0" eaLnBrk="0" fontAlgn="base" hangingPunct="0">
        <a:lnSpc>
          <a:spcPct val="90000"/>
        </a:lnSpc>
        <a:spcBef>
          <a:spcPts val="600"/>
        </a:spcBef>
        <a:spcAft>
          <a:spcPct val="0"/>
        </a:spcAft>
        <a:buClr>
          <a:srgbClr val="9F9F9F"/>
        </a:buClr>
        <a:buFont typeface="Arial" panose="020B0604020202020204" pitchFamily="34" charset="0"/>
        <a:buChar char="•"/>
        <a:defRPr sz="2000" kern="1200">
          <a:solidFill>
            <a:schemeClr val="tx1"/>
          </a:solidFill>
          <a:latin typeface="+mn-lt"/>
          <a:ea typeface="+mn-ea"/>
          <a:cs typeface="+mn-cs"/>
        </a:defRPr>
      </a:lvl3pPr>
      <a:lvl4pPr marL="958850" indent="-182563" algn="l" rtl="0" eaLnBrk="0" fontAlgn="base" hangingPunct="0">
        <a:lnSpc>
          <a:spcPct val="90000"/>
        </a:lnSpc>
        <a:spcBef>
          <a:spcPts val="600"/>
        </a:spcBef>
        <a:spcAft>
          <a:spcPct val="0"/>
        </a:spcAft>
        <a:buClr>
          <a:srgbClr val="9F9F9F"/>
        </a:buClr>
        <a:buFont typeface="Arial" panose="020B0604020202020204" pitchFamily="34" charset="0"/>
        <a:buChar char="–"/>
        <a:defRPr kern="1200">
          <a:solidFill>
            <a:schemeClr val="tx1"/>
          </a:solidFill>
          <a:latin typeface="+mn-lt"/>
          <a:ea typeface="+mn-ea"/>
          <a:cs typeface="+mn-cs"/>
        </a:defRPr>
      </a:lvl4pPr>
      <a:lvl5pPr marL="1187450" indent="-182563" algn="l" rtl="0" eaLnBrk="0" fontAlgn="base" hangingPunct="0">
        <a:lnSpc>
          <a:spcPct val="90000"/>
        </a:lnSpc>
        <a:spcBef>
          <a:spcPts val="600"/>
        </a:spcBef>
        <a:spcAft>
          <a:spcPct val="0"/>
        </a:spcAft>
        <a:buClr>
          <a:srgbClr val="9F9F9F"/>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0"/>
            <a:ext cx="12188825" cy="6858000"/>
            <a:chOff x="0" y="0"/>
            <a:chExt cx="12189398" cy="6858000"/>
          </a:xfrm>
        </p:grpSpPr>
        <p:sp>
          <p:nvSpPr>
            <p:cNvPr id="8" name="Rectangle 7"/>
            <p:cNvSpPr/>
            <p:nvPr/>
          </p:nvSpPr>
          <p:spPr bwMode="gray">
            <a:xfrm>
              <a:off x="0" y="0"/>
              <a:ext cx="193684"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dirty="0">
                <a:solidFill>
                  <a:srgbClr val="FFFFFF"/>
                </a:solidFill>
              </a:endParaRPr>
            </a:p>
          </p:txBody>
        </p:sp>
        <p:sp>
          <p:nvSpPr>
            <p:cNvPr id="9" name="Rectangle 8"/>
            <p:cNvSpPr/>
            <p:nvPr/>
          </p:nvSpPr>
          <p:spPr bwMode="gray">
            <a:xfrm>
              <a:off x="11995714" y="0"/>
              <a:ext cx="193684"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dirty="0">
                <a:solidFill>
                  <a:srgbClr val="FFFFFF"/>
                </a:solidFill>
              </a:endParaRPr>
            </a:p>
          </p:txBody>
        </p:sp>
        <p:sp>
          <p:nvSpPr>
            <p:cNvPr id="10" name="Rectangle 9"/>
            <p:cNvSpPr/>
            <p:nvPr/>
          </p:nvSpPr>
          <p:spPr bwMode="gray">
            <a:xfrm>
              <a:off x="0" y="6400800"/>
              <a:ext cx="12189398"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dirty="0">
                <a:solidFill>
                  <a:srgbClr val="FFFFFF"/>
                </a:solidFill>
              </a:endParaRPr>
            </a:p>
          </p:txBody>
        </p:sp>
        <p:sp>
          <p:nvSpPr>
            <p:cNvPr id="11" name="Rectangle 10"/>
            <p:cNvSpPr/>
            <p:nvPr/>
          </p:nvSpPr>
          <p:spPr bwMode="gray">
            <a:xfrm>
              <a:off x="0" y="0"/>
              <a:ext cx="12189398"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dirty="0">
                <a:solidFill>
                  <a:srgbClr val="FFFFFF"/>
                </a:solidFill>
              </a:endParaRPr>
            </a:p>
          </p:txBody>
        </p:sp>
      </p:grpSp>
      <p:sp>
        <p:nvSpPr>
          <p:cNvPr id="1027" name="Title Placeholder 1"/>
          <p:cNvSpPr>
            <a:spLocks noGrp="1"/>
          </p:cNvSpPr>
          <p:nvPr>
            <p:ph type="title"/>
          </p:nvPr>
        </p:nvSpPr>
        <p:spPr bwMode="auto">
          <a:xfrm>
            <a:off x="531813" y="406400"/>
            <a:ext cx="111252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531813" y="1524000"/>
            <a:ext cx="11125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181475" y="6556375"/>
            <a:ext cx="1227138" cy="182563"/>
          </a:xfrm>
          <a:prstGeom prst="rect">
            <a:avLst/>
          </a:prstGeom>
        </p:spPr>
        <p:txBody>
          <a:bodyPr vert="horz" wrap="none" lIns="0" tIns="0" rIns="0" bIns="0" rtlCol="0" anchor="ctr" anchorCtr="0">
            <a:noAutofit/>
          </a:bodyPr>
          <a:lstStyle>
            <a:lvl1pPr algn="r" fontAlgn="auto">
              <a:spcBef>
                <a:spcPts val="0"/>
              </a:spcBef>
              <a:spcAft>
                <a:spcPts val="0"/>
              </a:spcAft>
              <a:defRPr sz="850">
                <a:solidFill>
                  <a:schemeClr val="tx1"/>
                </a:solidFill>
                <a:latin typeface="+mn-lt"/>
                <a:cs typeface="+mn-cs"/>
              </a:defRPr>
            </a:lvl1pPr>
          </a:lstStyle>
          <a:p>
            <a:pPr>
              <a:defRPr/>
            </a:pPr>
            <a:fld id="{A08C2294-02BD-4658-BCA4-4236B47125C6}" type="datetime1">
              <a:rPr lang="en-US">
                <a:solidFill>
                  <a:srgbClr val="5F5F5F"/>
                </a:solidFill>
              </a:rPr>
              <a:pPr>
                <a:defRPr/>
              </a:pPr>
              <a:t>6/24/2018</a:t>
            </a:fld>
            <a:endParaRPr lang="en-US" dirty="0">
              <a:solidFill>
                <a:srgbClr val="5F5F5F"/>
              </a:solidFill>
            </a:endParaRPr>
          </a:p>
        </p:txBody>
      </p:sp>
      <p:sp>
        <p:nvSpPr>
          <p:cNvPr id="5" name="Footer Placeholder 4"/>
          <p:cNvSpPr>
            <a:spLocks noGrp="1"/>
          </p:cNvSpPr>
          <p:nvPr>
            <p:ph type="ftr" sz="quarter" idx="3"/>
          </p:nvPr>
        </p:nvSpPr>
        <p:spPr>
          <a:xfrm>
            <a:off x="8621713" y="6556375"/>
            <a:ext cx="2743200" cy="182563"/>
          </a:xfrm>
          <a:prstGeom prst="rect">
            <a:avLst/>
          </a:prstGeom>
        </p:spPr>
        <p:txBody>
          <a:bodyPr vert="horz" wrap="none" lIns="0" tIns="0" rIns="0" bIns="0" rtlCol="0" anchor="ctr" anchorCtr="0">
            <a:noAutofit/>
          </a:bodyPr>
          <a:lstStyle>
            <a:lvl1pPr algn="l" fontAlgn="auto">
              <a:spcBef>
                <a:spcPts val="0"/>
              </a:spcBef>
              <a:spcAft>
                <a:spcPts val="0"/>
              </a:spcAft>
              <a:defRPr sz="850">
                <a:solidFill>
                  <a:schemeClr val="tx1"/>
                </a:solidFill>
                <a:latin typeface="+mn-lt"/>
                <a:cs typeface="+mn-cs"/>
              </a:defRPr>
            </a:lvl1pPr>
          </a:lstStyle>
          <a:p>
            <a:pPr>
              <a:defRPr/>
            </a:pPr>
            <a:r>
              <a:rPr lang="en-US" dirty="0">
                <a:solidFill>
                  <a:srgbClr val="5F5F5F"/>
                </a:solidFill>
              </a:rPr>
              <a:t>Oracle Confidential</a:t>
            </a:r>
          </a:p>
        </p:txBody>
      </p:sp>
      <p:sp>
        <p:nvSpPr>
          <p:cNvPr id="6" name="Slide Number Placeholder 5"/>
          <p:cNvSpPr>
            <a:spLocks noGrp="1"/>
          </p:cNvSpPr>
          <p:nvPr>
            <p:ph type="sldNum" sz="quarter" idx="4"/>
          </p:nvPr>
        </p:nvSpPr>
        <p:spPr>
          <a:xfrm>
            <a:off x="11276013" y="6556375"/>
            <a:ext cx="381000" cy="182563"/>
          </a:xfrm>
          <a:prstGeom prst="rect">
            <a:avLst/>
          </a:prstGeom>
        </p:spPr>
        <p:txBody>
          <a:bodyPr vert="horz" wrap="none" lIns="0" tIns="0" rIns="0" bIns="0" numCol="1" anchor="ctr" anchorCtr="0" compatLnSpc="1">
            <a:prstTxWarp prst="textNoShape">
              <a:avLst/>
            </a:prstTxWarp>
            <a:noAutofit/>
          </a:bodyPr>
          <a:lstStyle>
            <a:lvl1pPr algn="r">
              <a:defRPr sz="800">
                <a:latin typeface="Calibri" panose="020F0502020204030204" pitchFamily="34" charset="0"/>
              </a:defRPr>
            </a:lvl1pPr>
          </a:lstStyle>
          <a:p>
            <a:pPr fontAlgn="base">
              <a:spcBef>
                <a:spcPct val="0"/>
              </a:spcBef>
              <a:spcAft>
                <a:spcPct val="0"/>
              </a:spcAft>
            </a:pPr>
            <a:fld id="{CAD031DD-176B-4169-9DBD-AADBAB7BC910}" type="slidenum">
              <a:rPr lang="en-US" altLang="en-US" smtClean="0">
                <a:solidFill>
                  <a:srgbClr val="5F5F5F"/>
                </a:solidFill>
                <a:cs typeface="Arial" panose="020B0604020202020204" pitchFamily="34" charset="0"/>
              </a:rPr>
              <a:pPr fontAlgn="base">
                <a:spcBef>
                  <a:spcPct val="0"/>
                </a:spcBef>
                <a:spcAft>
                  <a:spcPct val="0"/>
                </a:spcAft>
              </a:pPr>
              <a:t>‹#›</a:t>
            </a:fld>
            <a:endParaRPr lang="en-US" altLang="en-US">
              <a:solidFill>
                <a:srgbClr val="5F5F5F"/>
              </a:solidFill>
              <a:cs typeface="Arial" panose="020B0604020202020204" pitchFamily="34" charset="0"/>
            </a:endParaRPr>
          </a:p>
        </p:txBody>
      </p:sp>
      <p:sp>
        <p:nvSpPr>
          <p:cNvPr id="15" name="TextBox 14"/>
          <p:cNvSpPr txBox="1"/>
          <p:nvPr/>
        </p:nvSpPr>
        <p:spPr>
          <a:xfrm>
            <a:off x="5376863" y="6556375"/>
            <a:ext cx="3200400" cy="182563"/>
          </a:xfrm>
          <a:prstGeom prst="rect">
            <a:avLst/>
          </a:prstGeom>
          <a:noFill/>
        </p:spPr>
        <p:txBody>
          <a:bodyPr wrap="none" lIns="0" tIns="0" rIns="0" bIns="0" anchor="ctr"/>
          <a:lstStyle/>
          <a:p>
            <a:pPr algn="r">
              <a:defRPr/>
            </a:pPr>
            <a:r>
              <a:rPr sz="850" dirty="0">
                <a:solidFill>
                  <a:srgbClr val="5F5F5F"/>
                </a:solidFill>
                <a:cs typeface="Arial" panose="020B0604020202020204" pitchFamily="34" charset="0"/>
              </a:rPr>
              <a:t>Copyright © </a:t>
            </a:r>
            <a:r>
              <a:rPr sz="850" dirty="0" smtClean="0">
                <a:solidFill>
                  <a:srgbClr val="5F5F5F"/>
                </a:solidFill>
                <a:cs typeface="Arial" panose="020B0604020202020204" pitchFamily="34" charset="0"/>
              </a:rPr>
              <a:t>201</a:t>
            </a:r>
            <a:r>
              <a:rPr lang="en-GB" sz="850" dirty="0" smtClean="0">
                <a:solidFill>
                  <a:srgbClr val="5F5F5F"/>
                </a:solidFill>
                <a:cs typeface="Arial" panose="020B0604020202020204" pitchFamily="34" charset="0"/>
              </a:rPr>
              <a:t>8</a:t>
            </a:r>
            <a:r>
              <a:rPr lang="en-US" sz="850" dirty="0" smtClean="0">
                <a:solidFill>
                  <a:srgbClr val="5F5F5F"/>
                </a:solidFill>
                <a:cs typeface="Arial" panose="020B0604020202020204" pitchFamily="34" charset="0"/>
              </a:rPr>
              <a:t>,</a:t>
            </a:r>
            <a:r>
              <a:rPr sz="850" dirty="0" smtClean="0">
                <a:solidFill>
                  <a:srgbClr val="5F5F5F"/>
                </a:solidFill>
                <a:cs typeface="Arial" panose="020B0604020202020204" pitchFamily="34" charset="0"/>
              </a:rPr>
              <a:t> </a:t>
            </a:r>
            <a:r>
              <a:rPr sz="850" dirty="0">
                <a:solidFill>
                  <a:srgbClr val="5F5F5F"/>
                </a:solidFill>
                <a:cs typeface="Arial" panose="020B0604020202020204" pitchFamily="34" charset="0"/>
              </a:rPr>
              <a:t>Oracle and/or its affiliates. All rights reserved.  |</a:t>
            </a:r>
          </a:p>
        </p:txBody>
      </p:sp>
      <p:pic>
        <p:nvPicPr>
          <p:cNvPr id="1033" name="Picture 18" descr="Oracle logo in white on red staging background"/>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ltGray">
          <a:xfrm>
            <a:off x="531813" y="6264275"/>
            <a:ext cx="1622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9500286"/>
      </p:ext>
    </p:extLst>
  </p:cSld>
  <p:clrMap bg1="lt1" tx1="dk1" bg2="lt2" tx2="dk2" accent1="accent1" accent2="accent2" accent3="accent3" accent4="accent4" accent5="accent5" accent6="accent6" hlink="hlink" folHlink="folHlink"/>
  <p:sldLayoutIdLst>
    <p:sldLayoutId id="2147483853" r:id="rId1"/>
    <p:sldLayoutId id="2147483862" r:id="rId2"/>
    <p:sldLayoutId id="2147483877" r:id="rId3"/>
    <p:sldLayoutId id="2147483876" r:id="rId4"/>
  </p:sldLayoutIdLst>
  <p:transition spd="med">
    <p:fade/>
  </p:transition>
  <p:hf hdr="0" dt="0"/>
  <p:txStyles>
    <p:titleStyle>
      <a:lvl1pPr algn="l" rtl="0" eaLnBrk="0" fontAlgn="base" hangingPunct="0">
        <a:lnSpc>
          <a:spcPct val="80000"/>
        </a:lnSpc>
        <a:spcBef>
          <a:spcPct val="0"/>
        </a:spcBef>
        <a:spcAft>
          <a:spcPct val="0"/>
        </a:spcAft>
        <a:defRPr sz="3600" kern="1200">
          <a:solidFill>
            <a:schemeClr val="tx1"/>
          </a:solidFill>
          <a:latin typeface="+mj-lt"/>
          <a:ea typeface="+mj-ea"/>
          <a:cs typeface="+mj-cs"/>
        </a:defRPr>
      </a:lvl1pPr>
      <a:lvl2pPr algn="l" rtl="0" eaLnBrk="0" fontAlgn="base" hangingPunct="0">
        <a:lnSpc>
          <a:spcPct val="80000"/>
        </a:lnSpc>
        <a:spcBef>
          <a:spcPct val="0"/>
        </a:spcBef>
        <a:spcAft>
          <a:spcPct val="0"/>
        </a:spcAft>
        <a:defRPr sz="3600">
          <a:solidFill>
            <a:schemeClr val="tx1"/>
          </a:solidFill>
          <a:latin typeface="Calibri" pitchFamily="34" charset="0"/>
        </a:defRPr>
      </a:lvl2pPr>
      <a:lvl3pPr algn="l" rtl="0" eaLnBrk="0" fontAlgn="base" hangingPunct="0">
        <a:lnSpc>
          <a:spcPct val="80000"/>
        </a:lnSpc>
        <a:spcBef>
          <a:spcPct val="0"/>
        </a:spcBef>
        <a:spcAft>
          <a:spcPct val="0"/>
        </a:spcAft>
        <a:defRPr sz="3600">
          <a:solidFill>
            <a:schemeClr val="tx1"/>
          </a:solidFill>
          <a:latin typeface="Calibri" pitchFamily="34" charset="0"/>
        </a:defRPr>
      </a:lvl3pPr>
      <a:lvl4pPr algn="l" rtl="0" eaLnBrk="0" fontAlgn="base" hangingPunct="0">
        <a:lnSpc>
          <a:spcPct val="80000"/>
        </a:lnSpc>
        <a:spcBef>
          <a:spcPct val="0"/>
        </a:spcBef>
        <a:spcAft>
          <a:spcPct val="0"/>
        </a:spcAft>
        <a:defRPr sz="3600">
          <a:solidFill>
            <a:schemeClr val="tx1"/>
          </a:solidFill>
          <a:latin typeface="Calibri" pitchFamily="34" charset="0"/>
        </a:defRPr>
      </a:lvl4pPr>
      <a:lvl5pPr algn="l" rtl="0" eaLnBrk="0" fontAlgn="base" hangingPunct="0">
        <a:lnSpc>
          <a:spcPct val="80000"/>
        </a:lnSpc>
        <a:spcBef>
          <a:spcPct val="0"/>
        </a:spcBef>
        <a:spcAft>
          <a:spcPct val="0"/>
        </a:spcAft>
        <a:defRPr sz="3600">
          <a:solidFill>
            <a:schemeClr val="tx1"/>
          </a:solidFill>
          <a:latin typeface="Calibri" pitchFamily="34" charset="0"/>
        </a:defRPr>
      </a:lvl5pPr>
      <a:lvl6pPr marL="457200" algn="l" rtl="0" fontAlgn="base">
        <a:lnSpc>
          <a:spcPct val="80000"/>
        </a:lnSpc>
        <a:spcBef>
          <a:spcPct val="0"/>
        </a:spcBef>
        <a:spcAft>
          <a:spcPct val="0"/>
        </a:spcAft>
        <a:defRPr sz="3600">
          <a:solidFill>
            <a:schemeClr val="tx1"/>
          </a:solidFill>
          <a:latin typeface="Calibri" pitchFamily="34" charset="0"/>
        </a:defRPr>
      </a:lvl6pPr>
      <a:lvl7pPr marL="914400" algn="l" rtl="0" fontAlgn="base">
        <a:lnSpc>
          <a:spcPct val="80000"/>
        </a:lnSpc>
        <a:spcBef>
          <a:spcPct val="0"/>
        </a:spcBef>
        <a:spcAft>
          <a:spcPct val="0"/>
        </a:spcAft>
        <a:defRPr sz="3600">
          <a:solidFill>
            <a:schemeClr val="tx1"/>
          </a:solidFill>
          <a:latin typeface="Calibri" pitchFamily="34" charset="0"/>
        </a:defRPr>
      </a:lvl7pPr>
      <a:lvl8pPr marL="1371600" algn="l" rtl="0" fontAlgn="base">
        <a:lnSpc>
          <a:spcPct val="80000"/>
        </a:lnSpc>
        <a:spcBef>
          <a:spcPct val="0"/>
        </a:spcBef>
        <a:spcAft>
          <a:spcPct val="0"/>
        </a:spcAft>
        <a:defRPr sz="3600">
          <a:solidFill>
            <a:schemeClr val="tx1"/>
          </a:solidFill>
          <a:latin typeface="Calibri" pitchFamily="34" charset="0"/>
        </a:defRPr>
      </a:lvl8pPr>
      <a:lvl9pPr marL="1828800" algn="l" rtl="0" fontAlgn="base">
        <a:lnSpc>
          <a:spcPct val="80000"/>
        </a:lnSpc>
        <a:spcBef>
          <a:spcPct val="0"/>
        </a:spcBef>
        <a:spcAft>
          <a:spcPct val="0"/>
        </a:spcAft>
        <a:defRPr sz="3600">
          <a:solidFill>
            <a:schemeClr val="tx1"/>
          </a:solidFill>
          <a:latin typeface="Calibri" pitchFamily="34" charset="0"/>
        </a:defRPr>
      </a:lvl9pPr>
    </p:titleStyle>
    <p:bodyStyle>
      <a:lvl1pPr marL="228600" indent="-228600" algn="l" rtl="0" eaLnBrk="0" fontAlgn="base" hangingPunct="0">
        <a:lnSpc>
          <a:spcPct val="90000"/>
        </a:lnSpc>
        <a:spcBef>
          <a:spcPts val="1200"/>
        </a:spcBef>
        <a:spcAft>
          <a:spcPct val="0"/>
        </a:spcAft>
        <a:buClr>
          <a:srgbClr val="9F9F9F"/>
        </a:buClr>
        <a:buFont typeface="Arial" panose="020B0604020202020204" pitchFamily="34" charset="0"/>
        <a:buChar char="•"/>
        <a:defRPr sz="2800" kern="1200">
          <a:solidFill>
            <a:schemeClr val="tx1"/>
          </a:solidFill>
          <a:latin typeface="+mn-lt"/>
          <a:ea typeface="+mn-ea"/>
          <a:cs typeface="+mn-cs"/>
        </a:defRPr>
      </a:lvl1pPr>
      <a:lvl2pPr marL="501650" indent="-228600" algn="l" rtl="0" eaLnBrk="0" fontAlgn="base" hangingPunct="0">
        <a:lnSpc>
          <a:spcPct val="90000"/>
        </a:lnSpc>
        <a:spcBef>
          <a:spcPts val="800"/>
        </a:spcBef>
        <a:spcAft>
          <a:spcPct val="0"/>
        </a:spcAft>
        <a:buClr>
          <a:srgbClr val="9F9F9F"/>
        </a:buClr>
        <a:buFont typeface="Arial" panose="020B0604020202020204" pitchFamily="34" charset="0"/>
        <a:buChar char="–"/>
        <a:defRPr sz="2400" kern="1200">
          <a:solidFill>
            <a:schemeClr val="tx1"/>
          </a:solidFill>
          <a:latin typeface="+mn-lt"/>
          <a:ea typeface="+mn-ea"/>
          <a:cs typeface="+mn-cs"/>
        </a:defRPr>
      </a:lvl2pPr>
      <a:lvl3pPr marL="730250" indent="-182563" algn="l" rtl="0" eaLnBrk="0" fontAlgn="base" hangingPunct="0">
        <a:lnSpc>
          <a:spcPct val="90000"/>
        </a:lnSpc>
        <a:spcBef>
          <a:spcPts val="600"/>
        </a:spcBef>
        <a:spcAft>
          <a:spcPct val="0"/>
        </a:spcAft>
        <a:buClr>
          <a:srgbClr val="9F9F9F"/>
        </a:buClr>
        <a:buFont typeface="Arial" panose="020B0604020202020204" pitchFamily="34" charset="0"/>
        <a:buChar char="•"/>
        <a:defRPr sz="2000" kern="1200">
          <a:solidFill>
            <a:schemeClr val="tx1"/>
          </a:solidFill>
          <a:latin typeface="+mn-lt"/>
          <a:ea typeface="+mn-ea"/>
          <a:cs typeface="+mn-cs"/>
        </a:defRPr>
      </a:lvl3pPr>
      <a:lvl4pPr marL="958850" indent="-182563" algn="l" rtl="0" eaLnBrk="0" fontAlgn="base" hangingPunct="0">
        <a:lnSpc>
          <a:spcPct val="90000"/>
        </a:lnSpc>
        <a:spcBef>
          <a:spcPts val="600"/>
        </a:spcBef>
        <a:spcAft>
          <a:spcPct val="0"/>
        </a:spcAft>
        <a:buClr>
          <a:srgbClr val="9F9F9F"/>
        </a:buClr>
        <a:buFont typeface="Arial" panose="020B0604020202020204" pitchFamily="34" charset="0"/>
        <a:buChar char="–"/>
        <a:defRPr kern="1200">
          <a:solidFill>
            <a:schemeClr val="tx1"/>
          </a:solidFill>
          <a:latin typeface="+mn-lt"/>
          <a:ea typeface="+mn-ea"/>
          <a:cs typeface="+mn-cs"/>
        </a:defRPr>
      </a:lvl4pPr>
      <a:lvl5pPr marL="1187450" indent="-182563" algn="l" rtl="0" eaLnBrk="0" fontAlgn="base" hangingPunct="0">
        <a:lnSpc>
          <a:spcPct val="90000"/>
        </a:lnSpc>
        <a:spcBef>
          <a:spcPts val="600"/>
        </a:spcBef>
        <a:spcAft>
          <a:spcPct val="0"/>
        </a:spcAft>
        <a:buClr>
          <a:srgbClr val="9F9F9F"/>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4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3" y="11951"/>
            <a:ext cx="11125200" cy="889000"/>
          </a:xfrm>
        </p:spPr>
        <p:txBody>
          <a:bodyPr/>
          <a:lstStyle/>
          <a:p>
            <a:r>
              <a:rPr lang="en-GB" dirty="0" smtClean="0"/>
              <a:t>Challenges</a:t>
            </a:r>
            <a:endParaRPr lang="en-GB" dirty="0"/>
          </a:p>
        </p:txBody>
      </p:sp>
      <p:sp>
        <p:nvSpPr>
          <p:cNvPr id="5" name="Footer Placeholder 4"/>
          <p:cNvSpPr>
            <a:spLocks noGrp="1"/>
          </p:cNvSpPr>
          <p:nvPr>
            <p:ph type="ftr" sz="quarter" idx="15"/>
          </p:nvPr>
        </p:nvSpPr>
        <p:spPr/>
        <p:txBody>
          <a:bodyPr/>
          <a:lstStyle/>
          <a:p>
            <a:pPr>
              <a:defRPr/>
            </a:pPr>
            <a:r>
              <a:rPr lang="en-US" smtClean="0">
                <a:solidFill>
                  <a:srgbClr val="5F5F5F"/>
                </a:solidFill>
              </a:rPr>
              <a:t>Confidential – Oracle Internal/Restricted/Highly Restricted</a:t>
            </a:r>
            <a:endParaRPr lang="en-US">
              <a:solidFill>
                <a:srgbClr val="5F5F5F"/>
              </a:solidFill>
            </a:endParaRPr>
          </a:p>
        </p:txBody>
      </p:sp>
      <p:sp>
        <p:nvSpPr>
          <p:cNvPr id="6" name="Slide Number Placeholder 5"/>
          <p:cNvSpPr>
            <a:spLocks noGrp="1"/>
          </p:cNvSpPr>
          <p:nvPr>
            <p:ph type="sldNum" sz="quarter" idx="16"/>
          </p:nvPr>
        </p:nvSpPr>
        <p:spPr/>
        <p:txBody>
          <a:bodyPr/>
          <a:lstStyle/>
          <a:p>
            <a:fld id="{E8F2C6F7-9011-4080-937C-31E50BD438DE}" type="slidenum">
              <a:rPr lang="en-US" altLang="en-US" smtClean="0">
                <a:solidFill>
                  <a:srgbClr val="5F5F5F"/>
                </a:solidFill>
              </a:rPr>
              <a:pPr/>
              <a:t>2</a:t>
            </a:fld>
            <a:endParaRPr lang="en-US" altLang="en-US">
              <a:solidFill>
                <a:srgbClr val="5F5F5F"/>
              </a:solidFill>
            </a:endParaRPr>
          </a:p>
        </p:txBody>
      </p:sp>
      <p:sp>
        <p:nvSpPr>
          <p:cNvPr id="7" name="TextBox 6"/>
          <p:cNvSpPr txBox="1"/>
          <p:nvPr/>
        </p:nvSpPr>
        <p:spPr>
          <a:xfrm>
            <a:off x="652693" y="1070908"/>
            <a:ext cx="10883439" cy="818663"/>
          </a:xfrm>
          <a:prstGeom prst="rect">
            <a:avLst/>
          </a:prstGeom>
          <a:noFill/>
        </p:spPr>
        <p:txBody>
          <a:bodyPr wrap="square" lIns="0" tIns="0" rIns="0" bIns="0" rtlCol="0">
            <a:noAutofit/>
          </a:bodyPr>
          <a:lstStyle/>
          <a:p>
            <a:pPr algn="just">
              <a:lnSpc>
                <a:spcPct val="90000"/>
              </a:lnSpc>
            </a:pPr>
            <a:r>
              <a:rPr lang="en-GB" dirty="0" smtClean="0"/>
              <a:t>We’ve developed these challenges based on the underlying issues that the Prince’s Trust members face, as well as what the data set reflects. These are all prevalent matters in modern day society and the hackathon aims to tackle these areas in innovative and creative ways. </a:t>
            </a:r>
          </a:p>
          <a:p>
            <a:pPr algn="just">
              <a:lnSpc>
                <a:spcPct val="90000"/>
              </a:lnSpc>
            </a:pPr>
            <a:endParaRPr lang="en-GB" dirty="0"/>
          </a:p>
          <a:p>
            <a:pPr algn="just">
              <a:lnSpc>
                <a:spcPct val="90000"/>
              </a:lnSpc>
            </a:pPr>
            <a:r>
              <a:rPr lang="en-GB" dirty="0" smtClean="0"/>
              <a:t>There is open source government demographic data available as well as other sources such as Kaggle and ML scripts.</a:t>
            </a:r>
          </a:p>
        </p:txBody>
      </p:sp>
      <p:sp>
        <p:nvSpPr>
          <p:cNvPr id="8" name="Rectangle 7"/>
          <p:cNvSpPr/>
          <p:nvPr/>
        </p:nvSpPr>
        <p:spPr>
          <a:xfrm>
            <a:off x="2253707" y="2469856"/>
            <a:ext cx="536549" cy="646331"/>
          </a:xfrm>
          <a:prstGeom prst="rect">
            <a:avLst/>
          </a:prstGeom>
          <a:noFill/>
        </p:spPr>
        <p:txBody>
          <a:bodyPr wrap="square" lIns="91440" tIns="45720" rIns="91440" bIns="45720">
            <a:spAutoFit/>
          </a:bodyPr>
          <a:lstStyle/>
          <a:p>
            <a:pPr algn="ctr"/>
            <a:r>
              <a:rPr lang="en-US" sz="36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Rectangle 8"/>
          <p:cNvSpPr/>
          <p:nvPr/>
        </p:nvSpPr>
        <p:spPr>
          <a:xfrm>
            <a:off x="5854530" y="2461387"/>
            <a:ext cx="536549" cy="646331"/>
          </a:xfrm>
          <a:prstGeom prst="rect">
            <a:avLst/>
          </a:prstGeom>
          <a:noFill/>
        </p:spPr>
        <p:txBody>
          <a:bodyPr wrap="square" lIns="91440" tIns="45720" rIns="91440" bIns="45720">
            <a:spAutoFit/>
          </a:bodyPr>
          <a:lstStyle/>
          <a:p>
            <a:pPr algn="ctr"/>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0" name="Rectangle 9"/>
          <p:cNvSpPr/>
          <p:nvPr/>
        </p:nvSpPr>
        <p:spPr>
          <a:xfrm>
            <a:off x="9317178" y="2479688"/>
            <a:ext cx="403117" cy="646331"/>
          </a:xfrm>
          <a:prstGeom prst="rect">
            <a:avLst/>
          </a:prstGeom>
          <a:noFill/>
        </p:spPr>
        <p:txBody>
          <a:bodyPr wrap="square" lIns="91440" tIns="45720" rIns="91440" bIns="45720">
            <a:spAutoFit/>
          </a:bodyPr>
          <a:lstStyle/>
          <a:p>
            <a:pPr algn="ctr"/>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1" name="TextBox 10"/>
          <p:cNvSpPr txBox="1"/>
          <p:nvPr/>
        </p:nvSpPr>
        <p:spPr>
          <a:xfrm>
            <a:off x="1403021" y="3110148"/>
            <a:ext cx="2264678" cy="914400"/>
          </a:xfrm>
          <a:prstGeom prst="rect">
            <a:avLst/>
          </a:prstGeom>
          <a:noFill/>
        </p:spPr>
        <p:txBody>
          <a:bodyPr wrap="none" lIns="0" tIns="0" rIns="0" bIns="0" rtlCol="0">
            <a:noAutofit/>
          </a:bodyPr>
          <a:lstStyle/>
          <a:p>
            <a:pPr algn="ctr">
              <a:lnSpc>
                <a:spcPct val="90000"/>
              </a:lnSpc>
            </a:pPr>
            <a:r>
              <a:rPr lang="en-GB" b="1" dirty="0" smtClean="0"/>
              <a:t>Bullying &amp; Safeguarding</a:t>
            </a:r>
          </a:p>
        </p:txBody>
      </p:sp>
      <p:sp>
        <p:nvSpPr>
          <p:cNvPr id="12" name="TextBox 11"/>
          <p:cNvSpPr txBox="1"/>
          <p:nvPr/>
        </p:nvSpPr>
        <p:spPr>
          <a:xfrm>
            <a:off x="4976264" y="3119980"/>
            <a:ext cx="2515913" cy="914400"/>
          </a:xfrm>
          <a:prstGeom prst="rect">
            <a:avLst/>
          </a:prstGeom>
          <a:noFill/>
        </p:spPr>
        <p:txBody>
          <a:bodyPr wrap="none" lIns="0" tIns="0" rIns="0" bIns="0" rtlCol="0">
            <a:noAutofit/>
          </a:bodyPr>
          <a:lstStyle/>
          <a:p>
            <a:pPr algn="ctr">
              <a:lnSpc>
                <a:spcPct val="90000"/>
              </a:lnSpc>
            </a:pPr>
            <a:r>
              <a:rPr lang="en-GB" b="1" dirty="0" smtClean="0"/>
              <a:t>Education &amp; Employment</a:t>
            </a:r>
          </a:p>
        </p:txBody>
      </p:sp>
      <p:sp>
        <p:nvSpPr>
          <p:cNvPr id="13" name="TextBox 12"/>
          <p:cNvSpPr txBox="1"/>
          <p:nvPr/>
        </p:nvSpPr>
        <p:spPr>
          <a:xfrm>
            <a:off x="8423263" y="3109411"/>
            <a:ext cx="2264678" cy="803838"/>
          </a:xfrm>
          <a:prstGeom prst="rect">
            <a:avLst/>
          </a:prstGeom>
          <a:noFill/>
        </p:spPr>
        <p:txBody>
          <a:bodyPr wrap="none" lIns="0" tIns="0" rIns="0" bIns="0" rtlCol="0">
            <a:noAutofit/>
          </a:bodyPr>
          <a:lstStyle/>
          <a:p>
            <a:pPr algn="ctr">
              <a:lnSpc>
                <a:spcPct val="90000"/>
              </a:lnSpc>
            </a:pPr>
            <a:r>
              <a:rPr lang="en-GB" b="1" dirty="0" smtClean="0"/>
              <a:t>Mental Health</a:t>
            </a:r>
          </a:p>
        </p:txBody>
      </p:sp>
      <p:pic>
        <p:nvPicPr>
          <p:cNvPr id="14" name="Picture 2" descr="Image result for safeguarding icon oran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4944" y="3397601"/>
            <a:ext cx="824742" cy="8247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mage result for safeguarding icon oran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57742" y="3407433"/>
            <a:ext cx="891925" cy="82474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6" name="Picture 8" descr="Image result for education icon oran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0279" y="3370830"/>
            <a:ext cx="889141" cy="89258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828971" y="4100382"/>
            <a:ext cx="536549" cy="646331"/>
          </a:xfrm>
          <a:prstGeom prst="rect">
            <a:avLst/>
          </a:prstGeom>
          <a:noFill/>
        </p:spPr>
        <p:txBody>
          <a:bodyPr wrap="square" lIns="91440" tIns="45720" rIns="91440" bIns="45720">
            <a:spAutoFit/>
          </a:bodyPr>
          <a:lstStyle/>
          <a:p>
            <a:pPr algn="ctr"/>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8" name="TextBox 17"/>
          <p:cNvSpPr txBox="1"/>
          <p:nvPr/>
        </p:nvSpPr>
        <p:spPr>
          <a:xfrm>
            <a:off x="3063352" y="4737837"/>
            <a:ext cx="2264678" cy="914400"/>
          </a:xfrm>
          <a:prstGeom prst="rect">
            <a:avLst/>
          </a:prstGeom>
          <a:noFill/>
        </p:spPr>
        <p:txBody>
          <a:bodyPr wrap="none" lIns="0" tIns="0" rIns="0" bIns="0" rtlCol="0">
            <a:noAutofit/>
          </a:bodyPr>
          <a:lstStyle/>
          <a:p>
            <a:pPr algn="ctr">
              <a:lnSpc>
                <a:spcPct val="90000"/>
              </a:lnSpc>
            </a:pPr>
            <a:r>
              <a:rPr lang="en-GB" b="1" dirty="0" smtClean="0"/>
              <a:t>Family Areas</a:t>
            </a:r>
          </a:p>
        </p:txBody>
      </p:sp>
      <p:pic>
        <p:nvPicPr>
          <p:cNvPr id="19" name="Picture 6" descr="Image result for family icon oran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1426" y="4964700"/>
            <a:ext cx="919565" cy="96043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7738995" y="4100382"/>
            <a:ext cx="536549" cy="646331"/>
          </a:xfrm>
          <a:prstGeom prst="rect">
            <a:avLst/>
          </a:prstGeom>
          <a:noFill/>
        </p:spPr>
        <p:txBody>
          <a:bodyPr wrap="square" lIns="91440" tIns="45720" rIns="91440" bIns="45720">
            <a:spAutoFit/>
          </a:bodyPr>
          <a:lstStyle/>
          <a:p>
            <a:pPr algn="ctr"/>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1" name="TextBox 20"/>
          <p:cNvSpPr txBox="1"/>
          <p:nvPr/>
        </p:nvSpPr>
        <p:spPr>
          <a:xfrm>
            <a:off x="6924216" y="4737837"/>
            <a:ext cx="2264678" cy="914400"/>
          </a:xfrm>
          <a:prstGeom prst="rect">
            <a:avLst/>
          </a:prstGeom>
          <a:noFill/>
        </p:spPr>
        <p:txBody>
          <a:bodyPr wrap="none" lIns="0" tIns="0" rIns="0" bIns="0" rtlCol="0">
            <a:noAutofit/>
          </a:bodyPr>
          <a:lstStyle/>
          <a:p>
            <a:pPr algn="ctr">
              <a:lnSpc>
                <a:spcPct val="90000"/>
              </a:lnSpc>
            </a:pPr>
            <a:r>
              <a:rPr lang="en-GB" b="1" dirty="0" smtClean="0"/>
              <a:t>Open Challenge</a:t>
            </a:r>
          </a:p>
        </p:txBody>
      </p:sp>
      <p:pic>
        <p:nvPicPr>
          <p:cNvPr id="22" name="Picture 2" descr="Image result for orange icon tech"/>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79690" y="5008831"/>
            <a:ext cx="914401"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8605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97" y="-16380"/>
            <a:ext cx="11125200" cy="889000"/>
          </a:xfrm>
        </p:spPr>
        <p:txBody>
          <a:bodyPr/>
          <a:lstStyle/>
          <a:p>
            <a:r>
              <a:rPr lang="en-GB" dirty="0" smtClean="0">
                <a:solidFill>
                  <a:srgbClr val="15243C"/>
                </a:solidFill>
              </a:rPr>
              <a:t>Challenges</a:t>
            </a:r>
            <a:endParaRPr lang="en-GB" dirty="0">
              <a:solidFill>
                <a:srgbClr val="15243C"/>
              </a:solidFill>
            </a:endParaRPr>
          </a:p>
        </p:txBody>
      </p:sp>
      <p:sp>
        <p:nvSpPr>
          <p:cNvPr id="5" name="Footer Placeholder 4"/>
          <p:cNvSpPr>
            <a:spLocks noGrp="1"/>
          </p:cNvSpPr>
          <p:nvPr>
            <p:ph type="ftr" sz="quarter" idx="15"/>
          </p:nvPr>
        </p:nvSpPr>
        <p:spPr/>
        <p:txBody>
          <a:bodyPr/>
          <a:lstStyle/>
          <a:p>
            <a:pPr>
              <a:defRPr/>
            </a:pPr>
            <a:r>
              <a:rPr lang="en-US" smtClean="0">
                <a:solidFill>
                  <a:srgbClr val="5F5F5F"/>
                </a:solidFill>
              </a:rPr>
              <a:t>Confidential – Oracle Internal/Restricted/Highly Restricted</a:t>
            </a:r>
            <a:endParaRPr lang="en-US">
              <a:solidFill>
                <a:srgbClr val="5F5F5F"/>
              </a:solidFill>
            </a:endParaRPr>
          </a:p>
        </p:txBody>
      </p:sp>
      <p:sp>
        <p:nvSpPr>
          <p:cNvPr id="6" name="Slide Number Placeholder 5"/>
          <p:cNvSpPr>
            <a:spLocks noGrp="1"/>
          </p:cNvSpPr>
          <p:nvPr>
            <p:ph type="sldNum" sz="quarter" idx="16"/>
          </p:nvPr>
        </p:nvSpPr>
        <p:spPr/>
        <p:txBody>
          <a:bodyPr/>
          <a:lstStyle/>
          <a:p>
            <a:fld id="{E8F2C6F7-9011-4080-937C-31E50BD438DE}" type="slidenum">
              <a:rPr lang="en-US" altLang="en-US" smtClean="0">
                <a:solidFill>
                  <a:srgbClr val="5F5F5F"/>
                </a:solidFill>
              </a:rPr>
              <a:pPr/>
              <a:t>3</a:t>
            </a:fld>
            <a:endParaRPr lang="en-US" altLang="en-US">
              <a:solidFill>
                <a:srgbClr val="5F5F5F"/>
              </a:solidFill>
            </a:endParaRPr>
          </a:p>
        </p:txBody>
      </p:sp>
      <p:sp>
        <p:nvSpPr>
          <p:cNvPr id="7" name="Rectangle 6"/>
          <p:cNvSpPr/>
          <p:nvPr/>
        </p:nvSpPr>
        <p:spPr>
          <a:xfrm>
            <a:off x="2027568" y="896690"/>
            <a:ext cx="536549" cy="646331"/>
          </a:xfrm>
          <a:prstGeom prst="rect">
            <a:avLst/>
          </a:prstGeom>
          <a:noFill/>
        </p:spPr>
        <p:txBody>
          <a:bodyPr wrap="square" lIns="91440" tIns="45720" rIns="91440" bIns="45720">
            <a:spAutoFit/>
          </a:bodyPr>
          <a:lstStyle/>
          <a:p>
            <a:pPr algn="ctr"/>
            <a:r>
              <a:rPr lang="en-US" sz="36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8" name="Rectangle 7"/>
          <p:cNvSpPr/>
          <p:nvPr/>
        </p:nvSpPr>
        <p:spPr>
          <a:xfrm>
            <a:off x="5530066" y="868557"/>
            <a:ext cx="536549" cy="646331"/>
          </a:xfrm>
          <a:prstGeom prst="rect">
            <a:avLst/>
          </a:prstGeom>
          <a:noFill/>
        </p:spPr>
        <p:txBody>
          <a:bodyPr wrap="square" lIns="91440" tIns="45720" rIns="91440" bIns="45720">
            <a:spAutoFit/>
          </a:bodyPr>
          <a:lstStyle/>
          <a:p>
            <a:pPr algn="ctr"/>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Rectangle 8"/>
          <p:cNvSpPr/>
          <p:nvPr/>
        </p:nvSpPr>
        <p:spPr>
          <a:xfrm>
            <a:off x="9395840" y="886858"/>
            <a:ext cx="403117" cy="646331"/>
          </a:xfrm>
          <a:prstGeom prst="rect">
            <a:avLst/>
          </a:prstGeom>
          <a:noFill/>
        </p:spPr>
        <p:txBody>
          <a:bodyPr wrap="square" lIns="91440" tIns="45720" rIns="91440" bIns="45720">
            <a:spAutoFit/>
          </a:bodyPr>
          <a:lstStyle/>
          <a:p>
            <a:pPr algn="ctr"/>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TextBox 2"/>
          <p:cNvSpPr txBox="1"/>
          <p:nvPr/>
        </p:nvSpPr>
        <p:spPr>
          <a:xfrm>
            <a:off x="1176882" y="1536982"/>
            <a:ext cx="2264678" cy="914400"/>
          </a:xfrm>
          <a:prstGeom prst="rect">
            <a:avLst/>
          </a:prstGeom>
          <a:noFill/>
        </p:spPr>
        <p:txBody>
          <a:bodyPr wrap="none" lIns="0" tIns="0" rIns="0" bIns="0" rtlCol="0">
            <a:noAutofit/>
          </a:bodyPr>
          <a:lstStyle/>
          <a:p>
            <a:pPr algn="ctr">
              <a:lnSpc>
                <a:spcPct val="90000"/>
              </a:lnSpc>
            </a:pPr>
            <a:r>
              <a:rPr lang="en-GB" b="1" dirty="0" smtClean="0"/>
              <a:t>Bullying &amp; Safeguarding</a:t>
            </a:r>
          </a:p>
        </p:txBody>
      </p:sp>
      <p:sp>
        <p:nvSpPr>
          <p:cNvPr id="11" name="TextBox 10"/>
          <p:cNvSpPr txBox="1"/>
          <p:nvPr/>
        </p:nvSpPr>
        <p:spPr>
          <a:xfrm>
            <a:off x="4651800" y="1527150"/>
            <a:ext cx="2515913" cy="914400"/>
          </a:xfrm>
          <a:prstGeom prst="rect">
            <a:avLst/>
          </a:prstGeom>
          <a:noFill/>
        </p:spPr>
        <p:txBody>
          <a:bodyPr wrap="none" lIns="0" tIns="0" rIns="0" bIns="0" rtlCol="0">
            <a:noAutofit/>
          </a:bodyPr>
          <a:lstStyle/>
          <a:p>
            <a:pPr algn="ctr">
              <a:lnSpc>
                <a:spcPct val="90000"/>
              </a:lnSpc>
            </a:pPr>
            <a:r>
              <a:rPr lang="en-GB" b="1" dirty="0" smtClean="0"/>
              <a:t>Education &amp; Employment</a:t>
            </a:r>
          </a:p>
        </p:txBody>
      </p:sp>
      <p:sp>
        <p:nvSpPr>
          <p:cNvPr id="12" name="TextBox 11"/>
          <p:cNvSpPr txBox="1"/>
          <p:nvPr/>
        </p:nvSpPr>
        <p:spPr>
          <a:xfrm>
            <a:off x="8501925" y="1516581"/>
            <a:ext cx="2264678" cy="803838"/>
          </a:xfrm>
          <a:prstGeom prst="rect">
            <a:avLst/>
          </a:prstGeom>
          <a:noFill/>
        </p:spPr>
        <p:txBody>
          <a:bodyPr wrap="none" lIns="0" tIns="0" rIns="0" bIns="0" rtlCol="0">
            <a:noAutofit/>
          </a:bodyPr>
          <a:lstStyle/>
          <a:p>
            <a:pPr algn="ctr">
              <a:lnSpc>
                <a:spcPct val="90000"/>
              </a:lnSpc>
            </a:pPr>
            <a:r>
              <a:rPr lang="en-GB" b="1" dirty="0" smtClean="0"/>
              <a:t>Mental Health</a:t>
            </a:r>
          </a:p>
        </p:txBody>
      </p:sp>
      <p:pic>
        <p:nvPicPr>
          <p:cNvPr id="1026" name="Picture 2" descr="Image result for safeguarding icon oran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8805" y="1824435"/>
            <a:ext cx="824742" cy="8247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afeguarding icon oran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7573" y="1814603"/>
            <a:ext cx="891925" cy="82474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2" name="Picture 8" descr="Image result for education icon oran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815" y="1778000"/>
            <a:ext cx="889141" cy="89258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75395" y="2901570"/>
            <a:ext cx="3584586" cy="2971810"/>
          </a:xfrm>
          <a:prstGeom prst="rect">
            <a:avLst/>
          </a:prstGeom>
          <a:noFill/>
          <a:ln w="19050">
            <a:solidFill>
              <a:srgbClr val="FFC000"/>
            </a:solidFill>
            <a:prstDash val="lgDash"/>
          </a:ln>
        </p:spPr>
        <p:txBody>
          <a:bodyPr wrap="square" lIns="0" tIns="0" rIns="0" bIns="0" rtlCol="0" anchor="ctr">
            <a:noAutofit/>
          </a:bodyPr>
          <a:lstStyle/>
          <a:p>
            <a:pPr algn="ctr"/>
            <a:r>
              <a:rPr lang="en-GB" sz="1400" dirty="0"/>
              <a:t>Find </a:t>
            </a:r>
            <a:r>
              <a:rPr lang="en-GB" sz="1400" dirty="0" smtClean="0"/>
              <a:t>correlations and identifiers </a:t>
            </a:r>
            <a:r>
              <a:rPr lang="en-GB" sz="1400" dirty="0"/>
              <a:t>between different </a:t>
            </a:r>
            <a:r>
              <a:rPr lang="en-GB" sz="1400" dirty="0" smtClean="0"/>
              <a:t>groups in the dataset (A-E) </a:t>
            </a:r>
            <a:r>
              <a:rPr lang="en-GB" sz="1400" dirty="0"/>
              <a:t>that </a:t>
            </a:r>
            <a:r>
              <a:rPr lang="en-GB" sz="1400" dirty="0" smtClean="0"/>
              <a:t>reflects or indicates that bullying (cyber, physical or emotional etc) or </a:t>
            </a:r>
            <a:r>
              <a:rPr lang="en-GB" sz="1400" dirty="0"/>
              <a:t>a lack of safe guarding could </a:t>
            </a:r>
            <a:r>
              <a:rPr lang="en-GB" sz="1400" dirty="0" smtClean="0"/>
              <a:t>lead to:</a:t>
            </a:r>
            <a:br>
              <a:rPr lang="en-GB" sz="1400" dirty="0" smtClean="0"/>
            </a:br>
            <a:endParaRPr lang="en-GB" sz="800" dirty="0"/>
          </a:p>
          <a:p>
            <a:pPr marL="285750" lvl="0" indent="-285750" algn="ctr">
              <a:buFont typeface="Arial" panose="020B0604020202020204" pitchFamily="34" charset="0"/>
              <a:buChar char="•"/>
            </a:pPr>
            <a:r>
              <a:rPr lang="en-GB" sz="1400" dirty="0"/>
              <a:t>Lower </a:t>
            </a:r>
            <a:r>
              <a:rPr lang="en-GB" sz="1400" dirty="0" smtClean="0"/>
              <a:t>education attainment</a:t>
            </a:r>
          </a:p>
          <a:p>
            <a:pPr marL="285750" lvl="0" indent="-285750" algn="ctr">
              <a:buFont typeface="Arial" panose="020B0604020202020204" pitchFamily="34" charset="0"/>
              <a:buChar char="•"/>
            </a:pPr>
            <a:r>
              <a:rPr lang="en-GB" sz="1400" dirty="0" smtClean="0"/>
              <a:t>Exclusion from school</a:t>
            </a:r>
          </a:p>
          <a:p>
            <a:pPr marL="285750" lvl="0" indent="-285750" algn="ctr">
              <a:buFont typeface="Arial" panose="020B0604020202020204" pitchFamily="34" charset="0"/>
              <a:buChar char="•"/>
            </a:pPr>
            <a:r>
              <a:rPr lang="en-GB" sz="1400" dirty="0" smtClean="0"/>
              <a:t>Substance abuse</a:t>
            </a:r>
          </a:p>
          <a:p>
            <a:pPr marL="285750" lvl="0" indent="-285750" algn="ctr">
              <a:buFont typeface="Arial" panose="020B0604020202020204" pitchFamily="34" charset="0"/>
              <a:buChar char="•"/>
            </a:pPr>
            <a:r>
              <a:rPr lang="en-GB" sz="1400" dirty="0" smtClean="0"/>
              <a:t>Any </a:t>
            </a:r>
            <a:r>
              <a:rPr lang="en-GB" sz="1400" dirty="0"/>
              <a:t>other </a:t>
            </a:r>
            <a:r>
              <a:rPr lang="en-GB" sz="1400" dirty="0" smtClean="0"/>
              <a:t>category</a:t>
            </a:r>
            <a:br>
              <a:rPr lang="en-GB" sz="1400" dirty="0" smtClean="0"/>
            </a:br>
            <a:endParaRPr lang="en-GB" sz="800" dirty="0"/>
          </a:p>
          <a:p>
            <a:pPr algn="ctr"/>
            <a:r>
              <a:rPr lang="en-GB" sz="1400" dirty="0"/>
              <a:t>Use ML </a:t>
            </a:r>
            <a:r>
              <a:rPr lang="en-GB" sz="1400" dirty="0" smtClean="0"/>
              <a:t>algorithms &amp; predictive data analysis </a:t>
            </a:r>
            <a:r>
              <a:rPr lang="en-GB" sz="1400" dirty="0"/>
              <a:t>to pick up on these factors and </a:t>
            </a:r>
            <a:r>
              <a:rPr lang="en-GB" sz="1400" dirty="0" smtClean="0"/>
              <a:t>to identify the likelihood of bullying based on social behaviour.</a:t>
            </a:r>
            <a:endParaRPr lang="en-GB" sz="1400" dirty="0"/>
          </a:p>
        </p:txBody>
      </p:sp>
      <p:sp>
        <p:nvSpPr>
          <p:cNvPr id="15" name="Rectangle 14"/>
          <p:cNvSpPr/>
          <p:nvPr/>
        </p:nvSpPr>
        <p:spPr>
          <a:xfrm>
            <a:off x="7945357" y="2895721"/>
            <a:ext cx="3805116" cy="2990178"/>
          </a:xfrm>
          <a:prstGeom prst="rect">
            <a:avLst/>
          </a:prstGeom>
          <a:ln w="19050">
            <a:solidFill>
              <a:srgbClr val="FFC000"/>
            </a:solidFill>
            <a:prstDash val="lgDash"/>
          </a:ln>
        </p:spPr>
        <p:txBody>
          <a:bodyPr wrap="square" anchor="ctr">
            <a:spAutoFit/>
          </a:bodyPr>
          <a:lstStyle/>
          <a:p>
            <a:pPr algn="ctr">
              <a:lnSpc>
                <a:spcPct val="107000"/>
              </a:lnSpc>
              <a:spcAft>
                <a:spcPts val="800"/>
              </a:spcAft>
            </a:pPr>
            <a:r>
              <a:rPr lang="en-GB" sz="1400" dirty="0">
                <a:latin typeface="Calibri" panose="020F0502020204030204" pitchFamily="34" charset="0"/>
                <a:ea typeface="Calibri" panose="020F0502020204030204" pitchFamily="34" charset="0"/>
                <a:cs typeface="Times New Roman" panose="02020603050405020304" pitchFamily="18" charset="0"/>
              </a:rPr>
              <a:t>By focusing on groups A, B, &amp; C, use statistical </a:t>
            </a:r>
            <a:r>
              <a:rPr lang="en-GB" sz="1400" dirty="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rPr>
              <a:t>probability analysis, predictions and ML algorithms to determine at what point the Prince’s Trust need to intervene to stop certain </a:t>
            </a:r>
            <a:r>
              <a:rPr lang="en-GB" sz="1400" dirty="0" smtClean="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rPr>
              <a:t>Mental Health </a:t>
            </a:r>
            <a:r>
              <a:rPr lang="en-GB" sz="1400" dirty="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rPr>
              <a:t>conditions </a:t>
            </a:r>
            <a:r>
              <a:rPr lang="en-GB" sz="1400" dirty="0" smtClean="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rPr>
              <a:t>developing. For </a:t>
            </a:r>
            <a:r>
              <a:rPr lang="en-GB" sz="1400" dirty="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rPr>
              <a:t>example; trigger or turning points in an individual’s life that leads them to display specific behavioural characteristics such as depression, anxiety etc. </a:t>
            </a:r>
            <a:br>
              <a:rPr lang="en-GB" sz="1400" dirty="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rPr>
            </a:br>
            <a:r>
              <a:rPr lang="en-GB" sz="900" dirty="0" smtClean="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GB" sz="1000" dirty="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rPr>
              <a:t/>
            </a:r>
            <a:br>
              <a:rPr lang="en-GB" sz="1000" dirty="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rPr>
            </a:br>
            <a:r>
              <a:rPr lang="en-GB" sz="1400" dirty="0" smtClean="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rPr>
              <a:t>What is </a:t>
            </a:r>
            <a:r>
              <a:rPr lang="en-GB" sz="1400" dirty="0">
                <a:solidFill>
                  <a:schemeClr val="tx1">
                    <a:lumMod val="50000"/>
                  </a:schemeClr>
                </a:solidFill>
                <a:latin typeface="Calibri" panose="020F0502020204030204" pitchFamily="34" charset="0"/>
                <a:ea typeface="Calibri" panose="020F0502020204030204" pitchFamily="34" charset="0"/>
                <a:cs typeface="Times New Roman" panose="02020603050405020304" pitchFamily="18" charset="0"/>
              </a:rPr>
              <a:t>the best way for the Prince’s Trust to interact with such individuals </a:t>
            </a:r>
            <a:r>
              <a:rPr lang="en-GB" sz="1400" dirty="0">
                <a:latin typeface="Calibri" panose="020F0502020204030204" pitchFamily="34" charset="0"/>
                <a:ea typeface="Calibri" panose="020F0502020204030204" pitchFamily="34" charset="0"/>
                <a:cs typeface="Times New Roman" panose="02020603050405020304" pitchFamily="18" charset="0"/>
              </a:rPr>
              <a:t>and suggest coping mechanisms/prevention strategies.</a:t>
            </a:r>
          </a:p>
        </p:txBody>
      </p:sp>
      <p:sp>
        <p:nvSpPr>
          <p:cNvPr id="16" name="Rectangle 15"/>
          <p:cNvSpPr/>
          <p:nvPr/>
        </p:nvSpPr>
        <p:spPr>
          <a:xfrm>
            <a:off x="4195134" y="2882705"/>
            <a:ext cx="3615069" cy="3016210"/>
          </a:xfrm>
          <a:prstGeom prst="rect">
            <a:avLst/>
          </a:prstGeom>
          <a:ln w="19050">
            <a:solidFill>
              <a:srgbClr val="FFC000"/>
            </a:solidFill>
            <a:prstDash val="lgDash"/>
          </a:ln>
        </p:spPr>
        <p:txBody>
          <a:bodyPr wrap="square" anchor="ctr">
            <a:spAutoFit/>
          </a:bodyPr>
          <a:lstStyle/>
          <a:p>
            <a:pPr algn="ctr"/>
            <a:r>
              <a:rPr lang="en-GB" sz="1400" dirty="0" smtClean="0">
                <a:solidFill>
                  <a:schemeClr val="tx1">
                    <a:lumMod val="50000"/>
                  </a:schemeClr>
                </a:solidFill>
              </a:rPr>
              <a:t>Focusing on a group (A-E) of your choice from the dataset, use ML algorithms to perform a full analysis to determine key factors that lead to or prevent people from attaining full time employment or retain full time employment. </a:t>
            </a:r>
          </a:p>
          <a:p>
            <a:pPr algn="ctr"/>
            <a:endParaRPr lang="en-GB" sz="800" dirty="0">
              <a:solidFill>
                <a:schemeClr val="tx1">
                  <a:lumMod val="50000"/>
                </a:schemeClr>
              </a:solidFill>
            </a:endParaRPr>
          </a:p>
          <a:p>
            <a:pPr algn="ctr"/>
            <a:r>
              <a:rPr lang="en-GB" sz="1400" dirty="0" smtClean="0">
                <a:solidFill>
                  <a:schemeClr val="tx1">
                    <a:lumMod val="50000"/>
                  </a:schemeClr>
                </a:solidFill>
              </a:rPr>
              <a:t>For groups A &amp; B focus more on education (school, university, college), upbringing, background as well as open source demographic data. </a:t>
            </a:r>
            <a:r>
              <a:rPr lang="en-GB" sz="1400" dirty="0">
                <a:solidFill>
                  <a:schemeClr val="tx1">
                    <a:lumMod val="50000"/>
                  </a:schemeClr>
                </a:solidFill>
              </a:rPr>
              <a:t>For group D and E the focus will be on wider skills, e.g. soft skills, not taught in education system </a:t>
            </a:r>
            <a:r>
              <a:rPr lang="en-GB" sz="1400" dirty="0" smtClean="0">
                <a:solidFill>
                  <a:schemeClr val="tx1">
                    <a:lumMod val="50000"/>
                  </a:schemeClr>
                </a:solidFill>
              </a:rPr>
              <a:t>and contributing factors such as substance abuse, criminal record, personality traits etc.</a:t>
            </a:r>
          </a:p>
        </p:txBody>
      </p:sp>
    </p:spTree>
    <p:extLst>
      <p:ext uri="{BB962C8B-B14F-4D97-AF65-F5344CB8AC3E}">
        <p14:creationId xmlns:p14="http://schemas.microsoft.com/office/powerpoint/2010/main" val="39292254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093" y="288628"/>
            <a:ext cx="11125200" cy="889000"/>
          </a:xfrm>
        </p:spPr>
        <p:txBody>
          <a:bodyPr/>
          <a:lstStyle/>
          <a:p>
            <a:r>
              <a:rPr lang="en-GB" dirty="0" smtClean="0">
                <a:solidFill>
                  <a:srgbClr val="15243C"/>
                </a:solidFill>
              </a:rPr>
              <a:t>Challenges</a:t>
            </a:r>
            <a:endParaRPr lang="en-GB" dirty="0">
              <a:solidFill>
                <a:srgbClr val="15243C"/>
              </a:solidFill>
            </a:endParaRPr>
          </a:p>
        </p:txBody>
      </p:sp>
      <p:sp>
        <p:nvSpPr>
          <p:cNvPr id="5" name="Footer Placeholder 4"/>
          <p:cNvSpPr>
            <a:spLocks noGrp="1"/>
          </p:cNvSpPr>
          <p:nvPr>
            <p:ph type="ftr" sz="quarter" idx="15"/>
          </p:nvPr>
        </p:nvSpPr>
        <p:spPr/>
        <p:txBody>
          <a:bodyPr/>
          <a:lstStyle/>
          <a:p>
            <a:pPr>
              <a:defRPr/>
            </a:pPr>
            <a:r>
              <a:rPr lang="en-US" smtClean="0">
                <a:solidFill>
                  <a:srgbClr val="5F5F5F"/>
                </a:solidFill>
              </a:rPr>
              <a:t>Confidential – Oracle Internal/Restricted/Highly Restricted</a:t>
            </a:r>
            <a:endParaRPr lang="en-US">
              <a:solidFill>
                <a:srgbClr val="5F5F5F"/>
              </a:solidFill>
            </a:endParaRPr>
          </a:p>
        </p:txBody>
      </p:sp>
      <p:sp>
        <p:nvSpPr>
          <p:cNvPr id="6" name="Slide Number Placeholder 5"/>
          <p:cNvSpPr>
            <a:spLocks noGrp="1"/>
          </p:cNvSpPr>
          <p:nvPr>
            <p:ph type="sldNum" sz="quarter" idx="16"/>
          </p:nvPr>
        </p:nvSpPr>
        <p:spPr/>
        <p:txBody>
          <a:bodyPr/>
          <a:lstStyle/>
          <a:p>
            <a:fld id="{E8F2C6F7-9011-4080-937C-31E50BD438DE}" type="slidenum">
              <a:rPr lang="en-US" altLang="en-US" smtClean="0">
                <a:solidFill>
                  <a:srgbClr val="5F5F5F"/>
                </a:solidFill>
              </a:rPr>
              <a:pPr/>
              <a:t>4</a:t>
            </a:fld>
            <a:endParaRPr lang="en-US" altLang="en-US">
              <a:solidFill>
                <a:srgbClr val="5F5F5F"/>
              </a:solidFill>
            </a:endParaRPr>
          </a:p>
        </p:txBody>
      </p:sp>
      <p:sp>
        <p:nvSpPr>
          <p:cNvPr id="10" name="Rectangle 9"/>
          <p:cNvSpPr/>
          <p:nvPr/>
        </p:nvSpPr>
        <p:spPr>
          <a:xfrm>
            <a:off x="4114976" y="1227623"/>
            <a:ext cx="536549" cy="646331"/>
          </a:xfrm>
          <a:prstGeom prst="rect">
            <a:avLst/>
          </a:prstGeom>
          <a:noFill/>
        </p:spPr>
        <p:txBody>
          <a:bodyPr wrap="square" lIns="91440" tIns="45720" rIns="91440" bIns="45720">
            <a:spAutoFit/>
          </a:bodyPr>
          <a:lstStyle/>
          <a:p>
            <a:pPr algn="ctr"/>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3" name="TextBox 12"/>
          <p:cNvSpPr txBox="1"/>
          <p:nvPr/>
        </p:nvSpPr>
        <p:spPr>
          <a:xfrm>
            <a:off x="3349357" y="1865078"/>
            <a:ext cx="2264678" cy="914400"/>
          </a:xfrm>
          <a:prstGeom prst="rect">
            <a:avLst/>
          </a:prstGeom>
          <a:noFill/>
        </p:spPr>
        <p:txBody>
          <a:bodyPr wrap="none" lIns="0" tIns="0" rIns="0" bIns="0" rtlCol="0">
            <a:noAutofit/>
          </a:bodyPr>
          <a:lstStyle/>
          <a:p>
            <a:pPr algn="ctr">
              <a:lnSpc>
                <a:spcPct val="90000"/>
              </a:lnSpc>
            </a:pPr>
            <a:r>
              <a:rPr lang="en-GB" b="1" dirty="0" smtClean="0"/>
              <a:t>Family Areas</a:t>
            </a:r>
          </a:p>
        </p:txBody>
      </p:sp>
      <p:pic>
        <p:nvPicPr>
          <p:cNvPr id="1030" name="Picture 6" descr="Image result for family icon oran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7431" y="2091941"/>
            <a:ext cx="919565" cy="960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8043790" y="1173833"/>
            <a:ext cx="536549" cy="646331"/>
          </a:xfrm>
          <a:prstGeom prst="rect">
            <a:avLst/>
          </a:prstGeom>
          <a:noFill/>
        </p:spPr>
        <p:txBody>
          <a:bodyPr wrap="square" lIns="91440" tIns="45720" rIns="91440" bIns="45720">
            <a:spAutoFit/>
          </a:bodyPr>
          <a:lstStyle/>
          <a:p>
            <a:pPr algn="ctr"/>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0" name="TextBox 19"/>
          <p:cNvSpPr txBox="1"/>
          <p:nvPr/>
        </p:nvSpPr>
        <p:spPr>
          <a:xfrm>
            <a:off x="7238843" y="1811288"/>
            <a:ext cx="2264678" cy="914400"/>
          </a:xfrm>
          <a:prstGeom prst="rect">
            <a:avLst/>
          </a:prstGeom>
          <a:noFill/>
        </p:spPr>
        <p:txBody>
          <a:bodyPr wrap="none" lIns="0" tIns="0" rIns="0" bIns="0" rtlCol="0">
            <a:noAutofit/>
          </a:bodyPr>
          <a:lstStyle/>
          <a:p>
            <a:pPr algn="ctr">
              <a:lnSpc>
                <a:spcPct val="90000"/>
              </a:lnSpc>
            </a:pPr>
            <a:r>
              <a:rPr lang="en-GB" b="1" dirty="0" smtClean="0"/>
              <a:t>Open Challenge</a:t>
            </a:r>
          </a:p>
        </p:txBody>
      </p:sp>
      <p:pic>
        <p:nvPicPr>
          <p:cNvPr id="15" name="Picture 2" descr="Image result for orange icon te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3981" y="2082282"/>
            <a:ext cx="914401" cy="91440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6874401" y="3026769"/>
            <a:ext cx="4401612" cy="2935740"/>
          </a:xfrm>
          <a:prstGeom prst="rect">
            <a:avLst/>
          </a:prstGeom>
          <a:ln w="19050">
            <a:solidFill>
              <a:srgbClr val="FFC000"/>
            </a:solidFill>
            <a:prstDash val="lgDash"/>
          </a:ln>
        </p:spPr>
        <p:txBody>
          <a:bodyPr wrap="square" anchor="ctr">
            <a:spAutoFit/>
          </a:bodyPr>
          <a:lstStyle/>
          <a:p>
            <a:pPr algn="ctr">
              <a:lnSpc>
                <a:spcPct val="107000"/>
              </a:lnSpc>
              <a:spcAft>
                <a:spcPts val="800"/>
              </a:spcAft>
            </a:pPr>
            <a:endParaRPr lang="en-GB" sz="1400" dirty="0" smtClean="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GB" sz="1400" dirty="0" smtClean="0">
                <a:latin typeface="Calibri" panose="020F0502020204030204" pitchFamily="34" charset="0"/>
                <a:ea typeface="Calibri" panose="020F0502020204030204" pitchFamily="34" charset="0"/>
                <a:cs typeface="Times New Roman" panose="02020603050405020304" pitchFamily="18" charset="0"/>
              </a:rPr>
              <a:t>Find </a:t>
            </a:r>
            <a:r>
              <a:rPr lang="en-GB" sz="1400" dirty="0">
                <a:latin typeface="Calibri" panose="020F0502020204030204" pitchFamily="34" charset="0"/>
                <a:ea typeface="Calibri" panose="020F0502020204030204" pitchFamily="34" charset="0"/>
                <a:cs typeface="Times New Roman" panose="02020603050405020304" pitchFamily="18" charset="0"/>
              </a:rPr>
              <a:t>the </a:t>
            </a:r>
            <a:r>
              <a:rPr lang="en-GB" sz="1400" dirty="0" smtClean="0">
                <a:latin typeface="Calibri" panose="020F0502020204030204" pitchFamily="34" charset="0"/>
                <a:ea typeface="Calibri" panose="020F0502020204030204" pitchFamily="34" charset="0"/>
                <a:cs typeface="Times New Roman" panose="02020603050405020304" pitchFamily="18" charset="0"/>
              </a:rPr>
              <a:t>most common issues </a:t>
            </a:r>
            <a:r>
              <a:rPr lang="en-GB" sz="1400" dirty="0">
                <a:latin typeface="Calibri" panose="020F0502020204030204" pitchFamily="34" charset="0"/>
                <a:ea typeface="Calibri" panose="020F0502020204030204" pitchFamily="34" charset="0"/>
                <a:cs typeface="Times New Roman" panose="02020603050405020304" pitchFamily="18" charset="0"/>
              </a:rPr>
              <a:t>that </a:t>
            </a:r>
            <a:r>
              <a:rPr lang="en-GB" sz="1400" dirty="0" smtClean="0">
                <a:latin typeface="Calibri" panose="020F0502020204030204" pitchFamily="34" charset="0"/>
                <a:ea typeface="Calibri" panose="020F0502020204030204" pitchFamily="34" charset="0"/>
                <a:cs typeface="Times New Roman" panose="02020603050405020304" pitchFamily="18" charset="0"/>
              </a:rPr>
              <a:t>exists within each group (A-E). Suggest some methods that can be put in place to </a:t>
            </a:r>
            <a:r>
              <a:rPr lang="en-GB" sz="1400" dirty="0">
                <a:latin typeface="Calibri" panose="020F0502020204030204" pitchFamily="34" charset="0"/>
                <a:ea typeface="Calibri" panose="020F0502020204030204" pitchFamily="34" charset="0"/>
                <a:cs typeface="Times New Roman" panose="02020603050405020304" pitchFamily="18" charset="0"/>
              </a:rPr>
              <a:t>prevent </a:t>
            </a:r>
            <a:r>
              <a:rPr lang="en-GB" sz="1400" dirty="0" smtClean="0">
                <a:latin typeface="Calibri" panose="020F0502020204030204" pitchFamily="34" charset="0"/>
                <a:ea typeface="Calibri" panose="020F0502020204030204" pitchFamily="34" charset="0"/>
                <a:cs typeface="Times New Roman" panose="02020603050405020304" pitchFamily="18" charset="0"/>
              </a:rPr>
              <a:t>them from happening or lessen the impact. </a:t>
            </a:r>
            <a:r>
              <a:rPr lang="en-GB" sz="1400" dirty="0">
                <a:latin typeface="Calibri" panose="020F0502020204030204" pitchFamily="34" charset="0"/>
                <a:ea typeface="Calibri" panose="020F0502020204030204" pitchFamily="34" charset="0"/>
                <a:cs typeface="Times New Roman" panose="02020603050405020304" pitchFamily="18" charset="0"/>
              </a:rPr>
              <a:t>What can be done to detect </a:t>
            </a:r>
            <a:r>
              <a:rPr lang="en-GB" sz="1400" dirty="0" smtClean="0">
                <a:latin typeface="Calibri" panose="020F0502020204030204" pitchFamily="34" charset="0"/>
                <a:ea typeface="Calibri" panose="020F0502020204030204" pitchFamily="34" charset="0"/>
                <a:cs typeface="Times New Roman" panose="02020603050405020304" pitchFamily="18" charset="0"/>
              </a:rPr>
              <a:t>these emerging trends? </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GB" sz="1400" dirty="0" smtClean="0">
                <a:latin typeface="Calibri" panose="020F0502020204030204" pitchFamily="34" charset="0"/>
                <a:ea typeface="Calibri" panose="020F0502020204030204" pitchFamily="34" charset="0"/>
                <a:cs typeface="Times New Roman" panose="02020603050405020304" pitchFamily="18" charset="0"/>
              </a:rPr>
              <a:t>Using </a:t>
            </a:r>
            <a:r>
              <a:rPr lang="en-GB" sz="1400" dirty="0">
                <a:latin typeface="Calibri" panose="020F0502020204030204" pitchFamily="34" charset="0"/>
                <a:ea typeface="Calibri" panose="020F0502020204030204" pitchFamily="34" charset="0"/>
                <a:cs typeface="Times New Roman" panose="02020603050405020304" pitchFamily="18" charset="0"/>
              </a:rPr>
              <a:t>projection </a:t>
            </a:r>
            <a:r>
              <a:rPr lang="en-GB" sz="1400" dirty="0" smtClean="0">
                <a:latin typeface="Calibri" panose="020F0502020204030204" pitchFamily="34" charset="0"/>
                <a:ea typeface="Calibri" panose="020F0502020204030204" pitchFamily="34" charset="0"/>
                <a:cs typeface="Times New Roman" panose="02020603050405020304" pitchFamily="18" charset="0"/>
              </a:rPr>
              <a:t>metrics, open </a:t>
            </a:r>
            <a:r>
              <a:rPr lang="en-GB" sz="1400" dirty="0">
                <a:latin typeface="Calibri" panose="020F0502020204030204" pitchFamily="34" charset="0"/>
                <a:ea typeface="Calibri" panose="020F0502020204030204" pitchFamily="34" charset="0"/>
                <a:cs typeface="Times New Roman" panose="02020603050405020304" pitchFamily="18" charset="0"/>
              </a:rPr>
              <a:t>source demographic data, political </a:t>
            </a:r>
            <a:r>
              <a:rPr lang="en-GB" sz="1400" dirty="0" smtClean="0">
                <a:latin typeface="Calibri" panose="020F0502020204030204" pitchFamily="34" charset="0"/>
                <a:ea typeface="Calibri" panose="020F0502020204030204" pitchFamily="34" charset="0"/>
                <a:cs typeface="Times New Roman" panose="02020603050405020304" pitchFamily="18" charset="0"/>
              </a:rPr>
              <a:t>influences &amp; </a:t>
            </a:r>
            <a:r>
              <a:rPr lang="en-GB" sz="1400" dirty="0">
                <a:latin typeface="Calibri" panose="020F0502020204030204" pitchFamily="34" charset="0"/>
                <a:ea typeface="Calibri" panose="020F0502020204030204" pitchFamily="34" charset="0"/>
                <a:cs typeface="Times New Roman" panose="02020603050405020304" pitchFamily="18" charset="0"/>
              </a:rPr>
              <a:t>community presence </a:t>
            </a:r>
            <a:r>
              <a:rPr lang="en-GB" sz="1400" dirty="0" smtClean="0">
                <a:latin typeface="Calibri" panose="020F0502020204030204" pitchFamily="34" charset="0"/>
                <a:ea typeface="Calibri" panose="020F0502020204030204" pitchFamily="34" charset="0"/>
                <a:cs typeface="Times New Roman" panose="02020603050405020304" pitchFamily="18" charset="0"/>
              </a:rPr>
              <a:t>etc</a:t>
            </a:r>
            <a:r>
              <a:rPr lang="en-GB" sz="1400" dirty="0">
                <a:latin typeface="Calibri" panose="020F0502020204030204" pitchFamily="34" charset="0"/>
                <a:ea typeface="Calibri" panose="020F0502020204030204" pitchFamily="34" charset="0"/>
                <a:cs typeface="Times New Roman" panose="02020603050405020304" pitchFamily="18" charset="0"/>
              </a:rPr>
              <a:t>,</a:t>
            </a:r>
            <a:r>
              <a:rPr lang="en-GB" sz="1400" dirty="0" smtClean="0">
                <a:latin typeface="Calibri" panose="020F0502020204030204" pitchFamily="34" charset="0"/>
                <a:ea typeface="Calibri" panose="020F0502020204030204" pitchFamily="34" charset="0"/>
                <a:cs typeface="Times New Roman" panose="02020603050405020304" pitchFamily="18" charset="0"/>
              </a:rPr>
              <a:t> </a:t>
            </a:r>
            <a:r>
              <a:rPr lang="en-GB" sz="1400" dirty="0">
                <a:latin typeface="Calibri" panose="020F0502020204030204" pitchFamily="34" charset="0"/>
                <a:ea typeface="Calibri" panose="020F0502020204030204" pitchFamily="34" charset="0"/>
                <a:cs typeface="Times New Roman" panose="02020603050405020304" pitchFamily="18" charset="0"/>
              </a:rPr>
              <a:t>are </a:t>
            </a:r>
            <a:r>
              <a:rPr lang="en-GB" sz="1400" dirty="0" smtClean="0">
                <a:latin typeface="Calibri" panose="020F0502020204030204" pitchFamily="34" charset="0"/>
                <a:ea typeface="Calibri" panose="020F0502020204030204" pitchFamily="34" charset="0"/>
                <a:cs typeface="Times New Roman" panose="02020603050405020304" pitchFamily="18" charset="0"/>
              </a:rPr>
              <a:t>these existing trends forecasted to get better or </a:t>
            </a:r>
            <a:r>
              <a:rPr lang="en-GB" sz="1400" dirty="0">
                <a:latin typeface="Calibri" panose="020F0502020204030204" pitchFamily="34" charset="0"/>
                <a:ea typeface="Calibri" panose="020F0502020204030204" pitchFamily="34" charset="0"/>
                <a:cs typeface="Times New Roman" panose="02020603050405020304" pitchFamily="18" charset="0"/>
              </a:rPr>
              <a:t>worse </a:t>
            </a:r>
            <a:r>
              <a:rPr lang="en-GB" sz="1400" dirty="0" smtClean="0">
                <a:latin typeface="Calibri" panose="020F0502020204030204" pitchFamily="34" charset="0"/>
                <a:ea typeface="Calibri" panose="020F0502020204030204" pitchFamily="34" charset="0"/>
                <a:cs typeface="Times New Roman" panose="02020603050405020304" pitchFamily="18" charset="0"/>
              </a:rPr>
              <a:t>in the future?</a:t>
            </a:r>
          </a:p>
          <a:p>
            <a:pPr algn="ctr">
              <a:lnSpc>
                <a:spcPct val="107000"/>
              </a:lnSpc>
              <a:spcAft>
                <a:spcPts val="800"/>
              </a:spcAf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Box 24"/>
          <p:cNvSpPr txBox="1"/>
          <p:nvPr/>
        </p:nvSpPr>
        <p:spPr>
          <a:xfrm>
            <a:off x="1297172" y="3034445"/>
            <a:ext cx="5390351" cy="2910134"/>
          </a:xfrm>
          <a:prstGeom prst="rect">
            <a:avLst/>
          </a:prstGeom>
          <a:noFill/>
          <a:ln w="19050">
            <a:solidFill>
              <a:srgbClr val="FFC000"/>
            </a:solidFill>
            <a:prstDash val="lgDash"/>
          </a:ln>
        </p:spPr>
        <p:txBody>
          <a:bodyPr wrap="square" lIns="0" tIns="0" rIns="0" bIns="0" rtlCol="0" anchor="ctr">
            <a:noAutofit/>
          </a:bodyPr>
          <a:lstStyle/>
          <a:p>
            <a:pPr algn="ctr"/>
            <a:r>
              <a:rPr lang="en-GB" sz="1400" dirty="0"/>
              <a:t>How likely is it for individuals to be accepted into society &amp; what challenges would they face when being accepted in society, based on the following subgroups</a:t>
            </a:r>
            <a:r>
              <a:rPr lang="en-GB" sz="1400" dirty="0" smtClean="0"/>
              <a:t>;</a:t>
            </a:r>
            <a:br>
              <a:rPr lang="en-GB" sz="1400" dirty="0" smtClean="0"/>
            </a:br>
            <a:endParaRPr lang="en-GB" sz="500" dirty="0"/>
          </a:p>
          <a:p>
            <a:pPr marL="285750" lvl="0" indent="-285750" algn="ctr">
              <a:buFont typeface="Arial" panose="020B0604020202020204" pitchFamily="34" charset="0"/>
              <a:buChar char="•"/>
            </a:pPr>
            <a:r>
              <a:rPr lang="en-GB" sz="1400" dirty="0" smtClean="0"/>
              <a:t>Refugee &amp; Asylum seekers</a:t>
            </a:r>
          </a:p>
          <a:p>
            <a:pPr marL="285750" lvl="0" indent="-285750" algn="ctr">
              <a:buFont typeface="Arial" panose="020B0604020202020204" pitchFamily="34" charset="0"/>
              <a:buChar char="•"/>
            </a:pPr>
            <a:r>
              <a:rPr lang="en-GB" sz="1400" dirty="0" smtClean="0"/>
              <a:t>Ex-offenders</a:t>
            </a:r>
          </a:p>
          <a:p>
            <a:pPr marL="285750" lvl="0" indent="-285750" algn="ctr">
              <a:buFont typeface="Arial" panose="020B0604020202020204" pitchFamily="34" charset="0"/>
              <a:buChar char="•"/>
            </a:pPr>
            <a:r>
              <a:rPr lang="en-GB" sz="1400" dirty="0"/>
              <a:t>S</a:t>
            </a:r>
            <a:r>
              <a:rPr lang="en-GB" sz="1400" dirty="0" smtClean="0"/>
              <a:t>ingle parents</a:t>
            </a:r>
          </a:p>
          <a:p>
            <a:pPr marL="285750" lvl="0" indent="-285750" algn="ctr">
              <a:buFont typeface="Arial" panose="020B0604020202020204" pitchFamily="34" charset="0"/>
              <a:buChar char="•"/>
            </a:pPr>
            <a:r>
              <a:rPr lang="en-GB" sz="1400" dirty="0" smtClean="0"/>
              <a:t>Homeless</a:t>
            </a:r>
          </a:p>
          <a:p>
            <a:pPr marL="285750" lvl="0" indent="-285750" algn="ctr">
              <a:buFont typeface="Arial" panose="020B0604020202020204" pitchFamily="34" charset="0"/>
              <a:buChar char="•"/>
            </a:pPr>
            <a:r>
              <a:rPr lang="en-GB" sz="1400" dirty="0" smtClean="0"/>
              <a:t>Care Leavers</a:t>
            </a:r>
            <a:br>
              <a:rPr lang="en-GB" sz="1400" dirty="0" smtClean="0"/>
            </a:br>
            <a:endParaRPr lang="en-GB" sz="500" dirty="0"/>
          </a:p>
          <a:p>
            <a:pPr algn="ctr">
              <a:spcAft>
                <a:spcPts val="1000"/>
              </a:spcAft>
            </a:pPr>
            <a:r>
              <a:rPr lang="en-GB" sz="1400" dirty="0">
                <a:latin typeface="Calibri" panose="020F0502020204030204" pitchFamily="34" charset="0"/>
                <a:cs typeface="Times New Roman" panose="02020603050405020304" pitchFamily="18" charset="0"/>
              </a:rPr>
              <a:t>Project how many people that come from these subcategories exhibit traits such as low self </a:t>
            </a:r>
            <a:r>
              <a:rPr lang="en-GB" sz="1400" dirty="0" smtClean="0">
                <a:solidFill>
                  <a:schemeClr val="tx1">
                    <a:lumMod val="50000"/>
                  </a:schemeClr>
                </a:solidFill>
                <a:latin typeface="Calibri" panose="020F0502020204030204" pitchFamily="34" charset="0"/>
                <a:cs typeface="Times New Roman" panose="02020603050405020304" pitchFamily="18" charset="0"/>
              </a:rPr>
              <a:t>esteem, lack of direction in life and/or career. How likely is it that these</a:t>
            </a:r>
            <a:r>
              <a:rPr lang="en-GB" sz="1400" dirty="0" smtClean="0">
                <a:latin typeface="Calibri" panose="020F0502020204030204" pitchFamily="34" charset="0"/>
                <a:cs typeface="Times New Roman" panose="02020603050405020304" pitchFamily="18" charset="0"/>
              </a:rPr>
              <a:t> traits </a:t>
            </a:r>
            <a:r>
              <a:rPr lang="en-GB" sz="1400" dirty="0">
                <a:latin typeface="Calibri" panose="020F0502020204030204" pitchFamily="34" charset="0"/>
                <a:cs typeface="Times New Roman" panose="02020603050405020304" pitchFamily="18" charset="0"/>
              </a:rPr>
              <a:t>will still be prevalent in their character in the future </a:t>
            </a:r>
            <a:r>
              <a:rPr lang="en-GB" sz="1400" dirty="0" smtClean="0">
                <a:latin typeface="Calibri" panose="020F0502020204030204" pitchFamily="34" charset="0"/>
                <a:cs typeface="Times New Roman" panose="02020603050405020304" pitchFamily="18" charset="0"/>
              </a:rPr>
              <a:t>and </a:t>
            </a:r>
            <a:r>
              <a:rPr lang="en-GB" sz="1400" dirty="0">
                <a:latin typeface="Calibri" panose="020F0502020204030204" pitchFamily="34" charset="0"/>
                <a:cs typeface="Times New Roman" panose="02020603050405020304" pitchFamily="18" charset="0"/>
              </a:rPr>
              <a:t>what mechanisms can the Prince’s Trust use to change this</a:t>
            </a:r>
            <a:r>
              <a:rPr lang="en-GB" sz="1400" dirty="0" smtClean="0">
                <a:latin typeface="Calibri" panose="020F0502020204030204" pitchFamily="34" charset="0"/>
                <a:cs typeface="Times New Roman" panose="02020603050405020304" pitchFamily="18" charset="0"/>
              </a:rPr>
              <a:t>?</a:t>
            </a:r>
            <a:endParaRPr lang="en-GB" sz="1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823284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52228"/>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16x9-2016-160122">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16x9-2016-160120" id="{EB40A2EA-9AE1-AA4E-8555-E073B643EFC0}" vid="{AD5E3DF3-B782-F247-AEF4-5D9EED3A579F}"/>
    </a:ext>
  </a:extLst>
</a:theme>
</file>

<file path=ppt/theme/theme2.xml><?xml version="1.0" encoding="utf-8"?>
<a:theme xmlns:a="http://schemas.openxmlformats.org/drawingml/2006/main" name="1_Oracle_16x9-2014-v2">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_16x9-2014-0714" id="{032D2387-665B-4DFB-BDAE-D66619AD7C3A}" vid="{BB0AD61B-F388-487D-A806-2F7277FE970B}"/>
    </a:ext>
  </a:ext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Oracle_16x9-2014-v2</Template>
  <TotalTime>13408</TotalTime>
  <Words>532</Words>
  <Application>Microsoft Office PowerPoint</Application>
  <PresentationFormat>Custom</PresentationFormat>
  <Paragraphs>66</Paragraphs>
  <Slides>5</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Arial</vt:lpstr>
      <vt:lpstr>Calibri</vt:lpstr>
      <vt:lpstr>Times New Roman</vt:lpstr>
      <vt:lpstr>Oracle-16x9-2016-160122</vt:lpstr>
      <vt:lpstr>1_Oracle_16x9-2014-v2</vt:lpstr>
      <vt:lpstr>PowerPoint Presentation</vt:lpstr>
      <vt:lpstr>Challenges</vt:lpstr>
      <vt:lpstr>Challenges</vt:lpstr>
      <vt:lpstr>Challenges</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Wan</dc:creator>
  <cp:lastModifiedBy>Nisha Lad</cp:lastModifiedBy>
  <cp:revision>732</cp:revision>
  <cp:lastPrinted>2014-07-15T21:24:45Z</cp:lastPrinted>
  <dcterms:created xsi:type="dcterms:W3CDTF">2014-11-26T15:04:52Z</dcterms:created>
  <dcterms:modified xsi:type="dcterms:W3CDTF">2018-06-24T18:05:24Z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