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27" name="PlaceHolder 2"/>
          <p:cNvSpPr>
            <a:spLocks noGrp="1"/>
          </p:cNvSpPr>
          <p:nvPr>
            <p:ph type="body"/>
          </p:nvPr>
        </p:nvSpPr>
        <p:spPr>
          <a:xfrm>
            <a:off x="471960" y="1919160"/>
            <a:ext cx="8221680" cy="1292400"/>
          </a:xfrm>
          <a:prstGeom prst="rect">
            <a:avLst/>
          </a:prstGeom>
        </p:spPr>
        <p:txBody>
          <a:bodyPr lIns="0" rIns="0" tIns="0" bIns="0"/>
          <a:p>
            <a:endParaRPr/>
          </a:p>
        </p:txBody>
      </p:sp>
      <p:sp>
        <p:nvSpPr>
          <p:cNvPr id="28" name="PlaceHolder 3"/>
          <p:cNvSpPr>
            <a:spLocks noGrp="1"/>
          </p:cNvSpPr>
          <p:nvPr>
            <p:ph type="body"/>
          </p:nvPr>
        </p:nvSpPr>
        <p:spPr>
          <a:xfrm>
            <a:off x="471960" y="3334680"/>
            <a:ext cx="8221680" cy="12924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30" name="PlaceHolder 2"/>
          <p:cNvSpPr>
            <a:spLocks noGrp="1"/>
          </p:cNvSpPr>
          <p:nvPr>
            <p:ph type="body"/>
          </p:nvPr>
        </p:nvSpPr>
        <p:spPr>
          <a:xfrm>
            <a:off x="471960" y="1919160"/>
            <a:ext cx="4011840" cy="1292400"/>
          </a:xfrm>
          <a:prstGeom prst="rect">
            <a:avLst/>
          </a:prstGeom>
        </p:spPr>
        <p:txBody>
          <a:bodyPr lIns="0" rIns="0" tIns="0" bIns="0"/>
          <a:p>
            <a:endParaRPr/>
          </a:p>
        </p:txBody>
      </p:sp>
      <p:sp>
        <p:nvSpPr>
          <p:cNvPr id="31" name="PlaceHolder 3"/>
          <p:cNvSpPr>
            <a:spLocks noGrp="1"/>
          </p:cNvSpPr>
          <p:nvPr>
            <p:ph type="body"/>
          </p:nvPr>
        </p:nvSpPr>
        <p:spPr>
          <a:xfrm>
            <a:off x="4684680" y="1919160"/>
            <a:ext cx="4011840" cy="1292400"/>
          </a:xfrm>
          <a:prstGeom prst="rect">
            <a:avLst/>
          </a:prstGeom>
        </p:spPr>
        <p:txBody>
          <a:bodyPr lIns="0" rIns="0" tIns="0" bIns="0"/>
          <a:p>
            <a:endParaRPr/>
          </a:p>
        </p:txBody>
      </p:sp>
      <p:sp>
        <p:nvSpPr>
          <p:cNvPr id="32" name="PlaceHolder 4"/>
          <p:cNvSpPr>
            <a:spLocks noGrp="1"/>
          </p:cNvSpPr>
          <p:nvPr>
            <p:ph type="body"/>
          </p:nvPr>
        </p:nvSpPr>
        <p:spPr>
          <a:xfrm>
            <a:off x="4684680" y="3334680"/>
            <a:ext cx="4011840" cy="1292400"/>
          </a:xfrm>
          <a:prstGeom prst="rect">
            <a:avLst/>
          </a:prstGeom>
        </p:spPr>
        <p:txBody>
          <a:bodyPr lIns="0" rIns="0" tIns="0" bIns="0"/>
          <a:p>
            <a:endParaRPr/>
          </a:p>
        </p:txBody>
      </p:sp>
      <p:sp>
        <p:nvSpPr>
          <p:cNvPr id="33" name="PlaceHolder 5"/>
          <p:cNvSpPr>
            <a:spLocks noGrp="1"/>
          </p:cNvSpPr>
          <p:nvPr>
            <p:ph type="body"/>
          </p:nvPr>
        </p:nvSpPr>
        <p:spPr>
          <a:xfrm>
            <a:off x="471960" y="3334680"/>
            <a:ext cx="4011840" cy="12924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35" name="PlaceHolder 2"/>
          <p:cNvSpPr>
            <a:spLocks noGrp="1"/>
          </p:cNvSpPr>
          <p:nvPr>
            <p:ph type="body"/>
          </p:nvPr>
        </p:nvSpPr>
        <p:spPr>
          <a:xfrm>
            <a:off x="471960" y="1919160"/>
            <a:ext cx="8221680" cy="2709720"/>
          </a:xfrm>
          <a:prstGeom prst="rect">
            <a:avLst/>
          </a:prstGeom>
        </p:spPr>
        <p:txBody>
          <a:bodyPr lIns="0" rIns="0" tIns="0" bIns="0"/>
          <a:p>
            <a:endParaRPr/>
          </a:p>
        </p:txBody>
      </p:sp>
      <p:sp>
        <p:nvSpPr>
          <p:cNvPr id="36" name="PlaceHolder 3"/>
          <p:cNvSpPr>
            <a:spLocks noGrp="1"/>
          </p:cNvSpPr>
          <p:nvPr>
            <p:ph type="body"/>
          </p:nvPr>
        </p:nvSpPr>
        <p:spPr>
          <a:xfrm>
            <a:off x="471960" y="1919160"/>
            <a:ext cx="8221680" cy="2709720"/>
          </a:xfrm>
          <a:prstGeom prst="rect">
            <a:avLst/>
          </a:prstGeom>
        </p:spPr>
        <p:txBody>
          <a:bodyPr lIns="0" rIns="0" tIns="0" bIns="0"/>
          <a:p>
            <a:endParaRPr/>
          </a:p>
        </p:txBody>
      </p:sp>
      <p:pic>
        <p:nvPicPr>
          <p:cNvPr id="37" name="" descr=""/>
          <p:cNvPicPr/>
          <p:nvPr/>
        </p:nvPicPr>
        <p:blipFill>
          <a:blip r:embed="rId2"/>
          <a:stretch>
            <a:fillRect/>
          </a:stretch>
        </p:blipFill>
        <p:spPr>
          <a:xfrm>
            <a:off x="2884680" y="1918800"/>
            <a:ext cx="3396240" cy="2709720"/>
          </a:xfrm>
          <a:prstGeom prst="rect">
            <a:avLst/>
          </a:prstGeom>
          <a:ln>
            <a:noFill/>
          </a:ln>
        </p:spPr>
      </p:pic>
      <p:pic>
        <p:nvPicPr>
          <p:cNvPr id="38" name="" descr=""/>
          <p:cNvPicPr/>
          <p:nvPr/>
        </p:nvPicPr>
        <p:blipFill>
          <a:blip r:embed="rId3"/>
          <a:stretch>
            <a:fillRect/>
          </a:stretch>
        </p:blipFill>
        <p:spPr>
          <a:xfrm>
            <a:off x="2884680" y="1918800"/>
            <a:ext cx="3396240" cy="2709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45" name="PlaceHolder 2"/>
          <p:cNvSpPr>
            <a:spLocks noGrp="1"/>
          </p:cNvSpPr>
          <p:nvPr>
            <p:ph type="subTitle"/>
          </p:nvPr>
        </p:nvSpPr>
        <p:spPr>
          <a:xfrm>
            <a:off x="471960" y="1919160"/>
            <a:ext cx="8221680" cy="2710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47" name="PlaceHolder 2"/>
          <p:cNvSpPr>
            <a:spLocks noGrp="1"/>
          </p:cNvSpPr>
          <p:nvPr>
            <p:ph type="body"/>
          </p:nvPr>
        </p:nvSpPr>
        <p:spPr>
          <a:xfrm>
            <a:off x="471960" y="1919160"/>
            <a:ext cx="8221680" cy="2709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49" name="PlaceHolder 2"/>
          <p:cNvSpPr>
            <a:spLocks noGrp="1"/>
          </p:cNvSpPr>
          <p:nvPr>
            <p:ph type="body"/>
          </p:nvPr>
        </p:nvSpPr>
        <p:spPr>
          <a:xfrm>
            <a:off x="471960" y="1919160"/>
            <a:ext cx="4011840" cy="2709720"/>
          </a:xfrm>
          <a:prstGeom prst="rect">
            <a:avLst/>
          </a:prstGeom>
        </p:spPr>
        <p:txBody>
          <a:bodyPr lIns="0" rIns="0" tIns="0" bIns="0"/>
          <a:p>
            <a:endParaRPr/>
          </a:p>
        </p:txBody>
      </p:sp>
      <p:sp>
        <p:nvSpPr>
          <p:cNvPr id="50" name="PlaceHolder 3"/>
          <p:cNvSpPr>
            <a:spLocks noGrp="1"/>
          </p:cNvSpPr>
          <p:nvPr>
            <p:ph type="body"/>
          </p:nvPr>
        </p:nvSpPr>
        <p:spPr>
          <a:xfrm>
            <a:off x="4684680" y="1919160"/>
            <a:ext cx="4011840" cy="2709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71960" y="738720"/>
            <a:ext cx="8221680" cy="7678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71960" y="738720"/>
            <a:ext cx="8221680" cy="35593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54" name="PlaceHolder 2"/>
          <p:cNvSpPr>
            <a:spLocks noGrp="1"/>
          </p:cNvSpPr>
          <p:nvPr>
            <p:ph type="body"/>
          </p:nvPr>
        </p:nvSpPr>
        <p:spPr>
          <a:xfrm>
            <a:off x="471960" y="1919160"/>
            <a:ext cx="4011840" cy="1292400"/>
          </a:xfrm>
          <a:prstGeom prst="rect">
            <a:avLst/>
          </a:prstGeom>
        </p:spPr>
        <p:txBody>
          <a:bodyPr lIns="0" rIns="0" tIns="0" bIns="0"/>
          <a:p>
            <a:endParaRPr/>
          </a:p>
        </p:txBody>
      </p:sp>
      <p:sp>
        <p:nvSpPr>
          <p:cNvPr id="55" name="PlaceHolder 3"/>
          <p:cNvSpPr>
            <a:spLocks noGrp="1"/>
          </p:cNvSpPr>
          <p:nvPr>
            <p:ph type="body"/>
          </p:nvPr>
        </p:nvSpPr>
        <p:spPr>
          <a:xfrm>
            <a:off x="471960" y="3334680"/>
            <a:ext cx="4011840" cy="1292400"/>
          </a:xfrm>
          <a:prstGeom prst="rect">
            <a:avLst/>
          </a:prstGeom>
        </p:spPr>
        <p:txBody>
          <a:bodyPr lIns="0" rIns="0" tIns="0" bIns="0"/>
          <a:p>
            <a:endParaRPr/>
          </a:p>
        </p:txBody>
      </p:sp>
      <p:sp>
        <p:nvSpPr>
          <p:cNvPr id="56" name="PlaceHolder 4"/>
          <p:cNvSpPr>
            <a:spLocks noGrp="1"/>
          </p:cNvSpPr>
          <p:nvPr>
            <p:ph type="body"/>
          </p:nvPr>
        </p:nvSpPr>
        <p:spPr>
          <a:xfrm>
            <a:off x="4684680" y="1919160"/>
            <a:ext cx="4011840" cy="2709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6" name="PlaceHolder 2"/>
          <p:cNvSpPr>
            <a:spLocks noGrp="1"/>
          </p:cNvSpPr>
          <p:nvPr>
            <p:ph type="subTitle"/>
          </p:nvPr>
        </p:nvSpPr>
        <p:spPr>
          <a:xfrm>
            <a:off x="471960" y="1919160"/>
            <a:ext cx="8221680" cy="2710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58" name="PlaceHolder 2"/>
          <p:cNvSpPr>
            <a:spLocks noGrp="1"/>
          </p:cNvSpPr>
          <p:nvPr>
            <p:ph type="body"/>
          </p:nvPr>
        </p:nvSpPr>
        <p:spPr>
          <a:xfrm>
            <a:off x="471960" y="1919160"/>
            <a:ext cx="4011840" cy="2709720"/>
          </a:xfrm>
          <a:prstGeom prst="rect">
            <a:avLst/>
          </a:prstGeom>
        </p:spPr>
        <p:txBody>
          <a:bodyPr lIns="0" rIns="0" tIns="0" bIns="0"/>
          <a:p>
            <a:endParaRPr/>
          </a:p>
        </p:txBody>
      </p:sp>
      <p:sp>
        <p:nvSpPr>
          <p:cNvPr id="59" name="PlaceHolder 3"/>
          <p:cNvSpPr>
            <a:spLocks noGrp="1"/>
          </p:cNvSpPr>
          <p:nvPr>
            <p:ph type="body"/>
          </p:nvPr>
        </p:nvSpPr>
        <p:spPr>
          <a:xfrm>
            <a:off x="4684680" y="1919160"/>
            <a:ext cx="4011840" cy="1292400"/>
          </a:xfrm>
          <a:prstGeom prst="rect">
            <a:avLst/>
          </a:prstGeom>
        </p:spPr>
        <p:txBody>
          <a:bodyPr lIns="0" rIns="0" tIns="0" bIns="0"/>
          <a:p>
            <a:endParaRPr/>
          </a:p>
        </p:txBody>
      </p:sp>
      <p:sp>
        <p:nvSpPr>
          <p:cNvPr id="60" name="PlaceHolder 4"/>
          <p:cNvSpPr>
            <a:spLocks noGrp="1"/>
          </p:cNvSpPr>
          <p:nvPr>
            <p:ph type="body"/>
          </p:nvPr>
        </p:nvSpPr>
        <p:spPr>
          <a:xfrm>
            <a:off x="4684680" y="3334680"/>
            <a:ext cx="4011840" cy="12924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62" name="PlaceHolder 2"/>
          <p:cNvSpPr>
            <a:spLocks noGrp="1"/>
          </p:cNvSpPr>
          <p:nvPr>
            <p:ph type="body"/>
          </p:nvPr>
        </p:nvSpPr>
        <p:spPr>
          <a:xfrm>
            <a:off x="471960" y="1919160"/>
            <a:ext cx="4011840" cy="1292400"/>
          </a:xfrm>
          <a:prstGeom prst="rect">
            <a:avLst/>
          </a:prstGeom>
        </p:spPr>
        <p:txBody>
          <a:bodyPr lIns="0" rIns="0" tIns="0" bIns="0"/>
          <a:p>
            <a:endParaRPr/>
          </a:p>
        </p:txBody>
      </p:sp>
      <p:sp>
        <p:nvSpPr>
          <p:cNvPr id="63" name="PlaceHolder 3"/>
          <p:cNvSpPr>
            <a:spLocks noGrp="1"/>
          </p:cNvSpPr>
          <p:nvPr>
            <p:ph type="body"/>
          </p:nvPr>
        </p:nvSpPr>
        <p:spPr>
          <a:xfrm>
            <a:off x="4684680" y="1919160"/>
            <a:ext cx="4011840" cy="1292400"/>
          </a:xfrm>
          <a:prstGeom prst="rect">
            <a:avLst/>
          </a:prstGeom>
        </p:spPr>
        <p:txBody>
          <a:bodyPr lIns="0" rIns="0" tIns="0" bIns="0"/>
          <a:p>
            <a:endParaRPr/>
          </a:p>
        </p:txBody>
      </p:sp>
      <p:sp>
        <p:nvSpPr>
          <p:cNvPr id="64" name="PlaceHolder 4"/>
          <p:cNvSpPr>
            <a:spLocks noGrp="1"/>
          </p:cNvSpPr>
          <p:nvPr>
            <p:ph type="body"/>
          </p:nvPr>
        </p:nvSpPr>
        <p:spPr>
          <a:xfrm>
            <a:off x="471960" y="3334680"/>
            <a:ext cx="8221680" cy="12924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66" name="PlaceHolder 2"/>
          <p:cNvSpPr>
            <a:spLocks noGrp="1"/>
          </p:cNvSpPr>
          <p:nvPr>
            <p:ph type="body"/>
          </p:nvPr>
        </p:nvSpPr>
        <p:spPr>
          <a:xfrm>
            <a:off x="471960" y="1919160"/>
            <a:ext cx="8221680" cy="1292400"/>
          </a:xfrm>
          <a:prstGeom prst="rect">
            <a:avLst/>
          </a:prstGeom>
        </p:spPr>
        <p:txBody>
          <a:bodyPr lIns="0" rIns="0" tIns="0" bIns="0"/>
          <a:p>
            <a:endParaRPr/>
          </a:p>
        </p:txBody>
      </p:sp>
      <p:sp>
        <p:nvSpPr>
          <p:cNvPr id="67" name="PlaceHolder 3"/>
          <p:cNvSpPr>
            <a:spLocks noGrp="1"/>
          </p:cNvSpPr>
          <p:nvPr>
            <p:ph type="body"/>
          </p:nvPr>
        </p:nvSpPr>
        <p:spPr>
          <a:xfrm>
            <a:off x="471960" y="3334680"/>
            <a:ext cx="8221680" cy="12924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69" name="PlaceHolder 2"/>
          <p:cNvSpPr>
            <a:spLocks noGrp="1"/>
          </p:cNvSpPr>
          <p:nvPr>
            <p:ph type="body"/>
          </p:nvPr>
        </p:nvSpPr>
        <p:spPr>
          <a:xfrm>
            <a:off x="471960" y="1919160"/>
            <a:ext cx="4011840" cy="1292400"/>
          </a:xfrm>
          <a:prstGeom prst="rect">
            <a:avLst/>
          </a:prstGeom>
        </p:spPr>
        <p:txBody>
          <a:bodyPr lIns="0" rIns="0" tIns="0" bIns="0"/>
          <a:p>
            <a:endParaRPr/>
          </a:p>
        </p:txBody>
      </p:sp>
      <p:sp>
        <p:nvSpPr>
          <p:cNvPr id="70" name="PlaceHolder 3"/>
          <p:cNvSpPr>
            <a:spLocks noGrp="1"/>
          </p:cNvSpPr>
          <p:nvPr>
            <p:ph type="body"/>
          </p:nvPr>
        </p:nvSpPr>
        <p:spPr>
          <a:xfrm>
            <a:off x="4684680" y="1919160"/>
            <a:ext cx="4011840" cy="1292400"/>
          </a:xfrm>
          <a:prstGeom prst="rect">
            <a:avLst/>
          </a:prstGeom>
        </p:spPr>
        <p:txBody>
          <a:bodyPr lIns="0" rIns="0" tIns="0" bIns="0"/>
          <a:p>
            <a:endParaRPr/>
          </a:p>
        </p:txBody>
      </p:sp>
      <p:sp>
        <p:nvSpPr>
          <p:cNvPr id="71" name="PlaceHolder 4"/>
          <p:cNvSpPr>
            <a:spLocks noGrp="1"/>
          </p:cNvSpPr>
          <p:nvPr>
            <p:ph type="body"/>
          </p:nvPr>
        </p:nvSpPr>
        <p:spPr>
          <a:xfrm>
            <a:off x="4684680" y="3334680"/>
            <a:ext cx="4011840" cy="1292400"/>
          </a:xfrm>
          <a:prstGeom prst="rect">
            <a:avLst/>
          </a:prstGeom>
        </p:spPr>
        <p:txBody>
          <a:bodyPr lIns="0" rIns="0" tIns="0" bIns="0"/>
          <a:p>
            <a:endParaRPr/>
          </a:p>
        </p:txBody>
      </p:sp>
      <p:sp>
        <p:nvSpPr>
          <p:cNvPr id="72" name="PlaceHolder 5"/>
          <p:cNvSpPr>
            <a:spLocks noGrp="1"/>
          </p:cNvSpPr>
          <p:nvPr>
            <p:ph type="body"/>
          </p:nvPr>
        </p:nvSpPr>
        <p:spPr>
          <a:xfrm>
            <a:off x="471960" y="3334680"/>
            <a:ext cx="4011840" cy="12924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74" name="PlaceHolder 2"/>
          <p:cNvSpPr>
            <a:spLocks noGrp="1"/>
          </p:cNvSpPr>
          <p:nvPr>
            <p:ph type="body"/>
          </p:nvPr>
        </p:nvSpPr>
        <p:spPr>
          <a:xfrm>
            <a:off x="471960" y="1919160"/>
            <a:ext cx="8221680" cy="2709720"/>
          </a:xfrm>
          <a:prstGeom prst="rect">
            <a:avLst/>
          </a:prstGeom>
        </p:spPr>
        <p:txBody>
          <a:bodyPr lIns="0" rIns="0" tIns="0" bIns="0"/>
          <a:p>
            <a:endParaRPr/>
          </a:p>
        </p:txBody>
      </p:sp>
      <p:sp>
        <p:nvSpPr>
          <p:cNvPr id="75" name="PlaceHolder 3"/>
          <p:cNvSpPr>
            <a:spLocks noGrp="1"/>
          </p:cNvSpPr>
          <p:nvPr>
            <p:ph type="body"/>
          </p:nvPr>
        </p:nvSpPr>
        <p:spPr>
          <a:xfrm>
            <a:off x="471960" y="1919160"/>
            <a:ext cx="8221680" cy="2709720"/>
          </a:xfrm>
          <a:prstGeom prst="rect">
            <a:avLst/>
          </a:prstGeom>
        </p:spPr>
        <p:txBody>
          <a:bodyPr lIns="0" rIns="0" tIns="0" bIns="0"/>
          <a:p>
            <a:endParaRPr/>
          </a:p>
        </p:txBody>
      </p:sp>
      <p:pic>
        <p:nvPicPr>
          <p:cNvPr id="76" name="" descr=""/>
          <p:cNvPicPr/>
          <p:nvPr/>
        </p:nvPicPr>
        <p:blipFill>
          <a:blip r:embed="rId2"/>
          <a:stretch>
            <a:fillRect/>
          </a:stretch>
        </p:blipFill>
        <p:spPr>
          <a:xfrm>
            <a:off x="2884680" y="1918800"/>
            <a:ext cx="3396240" cy="2709720"/>
          </a:xfrm>
          <a:prstGeom prst="rect">
            <a:avLst/>
          </a:prstGeom>
          <a:ln>
            <a:noFill/>
          </a:ln>
        </p:spPr>
      </p:pic>
      <p:pic>
        <p:nvPicPr>
          <p:cNvPr id="77" name="" descr=""/>
          <p:cNvPicPr/>
          <p:nvPr/>
        </p:nvPicPr>
        <p:blipFill>
          <a:blip r:embed="rId3"/>
          <a:stretch>
            <a:fillRect/>
          </a:stretch>
        </p:blipFill>
        <p:spPr>
          <a:xfrm>
            <a:off x="2884680" y="1918800"/>
            <a:ext cx="3396240" cy="2709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8" name="PlaceHolder 2"/>
          <p:cNvSpPr>
            <a:spLocks noGrp="1"/>
          </p:cNvSpPr>
          <p:nvPr>
            <p:ph type="body"/>
          </p:nvPr>
        </p:nvSpPr>
        <p:spPr>
          <a:xfrm>
            <a:off x="471960" y="1919160"/>
            <a:ext cx="8221680" cy="27097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10" name="PlaceHolder 2"/>
          <p:cNvSpPr>
            <a:spLocks noGrp="1"/>
          </p:cNvSpPr>
          <p:nvPr>
            <p:ph type="body"/>
          </p:nvPr>
        </p:nvSpPr>
        <p:spPr>
          <a:xfrm>
            <a:off x="471960" y="1919160"/>
            <a:ext cx="4011840" cy="2709720"/>
          </a:xfrm>
          <a:prstGeom prst="rect">
            <a:avLst/>
          </a:prstGeom>
        </p:spPr>
        <p:txBody>
          <a:bodyPr lIns="0" rIns="0" tIns="0" bIns="0"/>
          <a:p>
            <a:endParaRPr/>
          </a:p>
        </p:txBody>
      </p:sp>
      <p:sp>
        <p:nvSpPr>
          <p:cNvPr id="11" name="PlaceHolder 3"/>
          <p:cNvSpPr>
            <a:spLocks noGrp="1"/>
          </p:cNvSpPr>
          <p:nvPr>
            <p:ph type="body"/>
          </p:nvPr>
        </p:nvSpPr>
        <p:spPr>
          <a:xfrm>
            <a:off x="4684680" y="1919160"/>
            <a:ext cx="4011840" cy="2709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71960" y="738720"/>
            <a:ext cx="8221680" cy="7678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71960" y="738720"/>
            <a:ext cx="8221680" cy="3559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15" name="PlaceHolder 2"/>
          <p:cNvSpPr>
            <a:spLocks noGrp="1"/>
          </p:cNvSpPr>
          <p:nvPr>
            <p:ph type="body"/>
          </p:nvPr>
        </p:nvSpPr>
        <p:spPr>
          <a:xfrm>
            <a:off x="471960" y="1919160"/>
            <a:ext cx="4011840" cy="1292400"/>
          </a:xfrm>
          <a:prstGeom prst="rect">
            <a:avLst/>
          </a:prstGeom>
        </p:spPr>
        <p:txBody>
          <a:bodyPr lIns="0" rIns="0" tIns="0" bIns="0"/>
          <a:p>
            <a:endParaRPr/>
          </a:p>
        </p:txBody>
      </p:sp>
      <p:sp>
        <p:nvSpPr>
          <p:cNvPr id="16" name="PlaceHolder 3"/>
          <p:cNvSpPr>
            <a:spLocks noGrp="1"/>
          </p:cNvSpPr>
          <p:nvPr>
            <p:ph type="body"/>
          </p:nvPr>
        </p:nvSpPr>
        <p:spPr>
          <a:xfrm>
            <a:off x="471960" y="3334680"/>
            <a:ext cx="4011840" cy="1292400"/>
          </a:xfrm>
          <a:prstGeom prst="rect">
            <a:avLst/>
          </a:prstGeom>
        </p:spPr>
        <p:txBody>
          <a:bodyPr lIns="0" rIns="0" tIns="0" bIns="0"/>
          <a:p>
            <a:endParaRPr/>
          </a:p>
        </p:txBody>
      </p:sp>
      <p:sp>
        <p:nvSpPr>
          <p:cNvPr id="17" name="PlaceHolder 4"/>
          <p:cNvSpPr>
            <a:spLocks noGrp="1"/>
          </p:cNvSpPr>
          <p:nvPr>
            <p:ph type="body"/>
          </p:nvPr>
        </p:nvSpPr>
        <p:spPr>
          <a:xfrm>
            <a:off x="4684680" y="1919160"/>
            <a:ext cx="4011840" cy="2709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19" name="PlaceHolder 2"/>
          <p:cNvSpPr>
            <a:spLocks noGrp="1"/>
          </p:cNvSpPr>
          <p:nvPr>
            <p:ph type="body"/>
          </p:nvPr>
        </p:nvSpPr>
        <p:spPr>
          <a:xfrm>
            <a:off x="471960" y="1919160"/>
            <a:ext cx="4011840" cy="2709720"/>
          </a:xfrm>
          <a:prstGeom prst="rect">
            <a:avLst/>
          </a:prstGeom>
        </p:spPr>
        <p:txBody>
          <a:bodyPr lIns="0" rIns="0" tIns="0" bIns="0"/>
          <a:p>
            <a:endParaRPr/>
          </a:p>
        </p:txBody>
      </p:sp>
      <p:sp>
        <p:nvSpPr>
          <p:cNvPr id="20" name="PlaceHolder 3"/>
          <p:cNvSpPr>
            <a:spLocks noGrp="1"/>
          </p:cNvSpPr>
          <p:nvPr>
            <p:ph type="body"/>
          </p:nvPr>
        </p:nvSpPr>
        <p:spPr>
          <a:xfrm>
            <a:off x="4684680" y="1919160"/>
            <a:ext cx="4011840" cy="1292400"/>
          </a:xfrm>
          <a:prstGeom prst="rect">
            <a:avLst/>
          </a:prstGeom>
        </p:spPr>
        <p:txBody>
          <a:bodyPr lIns="0" rIns="0" tIns="0" bIns="0"/>
          <a:p>
            <a:endParaRPr/>
          </a:p>
        </p:txBody>
      </p:sp>
      <p:sp>
        <p:nvSpPr>
          <p:cNvPr id="21" name="PlaceHolder 4"/>
          <p:cNvSpPr>
            <a:spLocks noGrp="1"/>
          </p:cNvSpPr>
          <p:nvPr>
            <p:ph type="body"/>
          </p:nvPr>
        </p:nvSpPr>
        <p:spPr>
          <a:xfrm>
            <a:off x="4684680" y="3334680"/>
            <a:ext cx="4011840" cy="12924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71960" y="738720"/>
            <a:ext cx="8221680" cy="767880"/>
          </a:xfrm>
          <a:prstGeom prst="rect">
            <a:avLst/>
          </a:prstGeom>
        </p:spPr>
        <p:txBody>
          <a:bodyPr lIns="0" rIns="0" tIns="0" bIns="0" anchor="ctr"/>
          <a:p>
            <a:endParaRPr/>
          </a:p>
        </p:txBody>
      </p:sp>
      <p:sp>
        <p:nvSpPr>
          <p:cNvPr id="23" name="PlaceHolder 2"/>
          <p:cNvSpPr>
            <a:spLocks noGrp="1"/>
          </p:cNvSpPr>
          <p:nvPr>
            <p:ph type="body"/>
          </p:nvPr>
        </p:nvSpPr>
        <p:spPr>
          <a:xfrm>
            <a:off x="471960" y="1919160"/>
            <a:ext cx="4011840" cy="1292400"/>
          </a:xfrm>
          <a:prstGeom prst="rect">
            <a:avLst/>
          </a:prstGeom>
        </p:spPr>
        <p:txBody>
          <a:bodyPr lIns="0" rIns="0" tIns="0" bIns="0"/>
          <a:p>
            <a:endParaRPr/>
          </a:p>
        </p:txBody>
      </p:sp>
      <p:sp>
        <p:nvSpPr>
          <p:cNvPr id="24" name="PlaceHolder 3"/>
          <p:cNvSpPr>
            <a:spLocks noGrp="1"/>
          </p:cNvSpPr>
          <p:nvPr>
            <p:ph type="body"/>
          </p:nvPr>
        </p:nvSpPr>
        <p:spPr>
          <a:xfrm>
            <a:off x="4684680" y="1919160"/>
            <a:ext cx="4011840" cy="1292400"/>
          </a:xfrm>
          <a:prstGeom prst="rect">
            <a:avLst/>
          </a:prstGeom>
        </p:spPr>
        <p:txBody>
          <a:bodyPr lIns="0" rIns="0" tIns="0" bIns="0"/>
          <a:p>
            <a:endParaRPr/>
          </a:p>
        </p:txBody>
      </p:sp>
      <p:sp>
        <p:nvSpPr>
          <p:cNvPr id="25" name="PlaceHolder 4"/>
          <p:cNvSpPr>
            <a:spLocks noGrp="1"/>
          </p:cNvSpPr>
          <p:nvPr>
            <p:ph type="body"/>
          </p:nvPr>
        </p:nvSpPr>
        <p:spPr>
          <a:xfrm>
            <a:off x="471960" y="3334680"/>
            <a:ext cx="8221680" cy="12924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6520" y="4245840"/>
            <a:ext cx="897120" cy="897120"/>
          </a:xfrm>
          <a:prstGeom prst="rtTriangle">
            <a:avLst/>
          </a:prstGeom>
          <a:solidFill>
            <a:srgbClr val="ffffff"/>
          </a:solidFill>
          <a:ln>
            <a:noFill/>
          </a:ln>
        </p:spPr>
      </p:sp>
      <p:sp>
        <p:nvSpPr>
          <p:cNvPr id="1" name="CustomShape 2"/>
          <p:cNvSpPr/>
          <p:nvPr/>
        </p:nvSpPr>
        <p:spPr>
          <a:xfrm flipH="1">
            <a:off x="8246520" y="4245840"/>
            <a:ext cx="897120" cy="897120"/>
          </a:xfrm>
          <a:prstGeom prst="round1Rect">
            <a:avLst>
              <a:gd name="adj" fmla="val 16667"/>
            </a:avLst>
          </a:prstGeom>
          <a:solidFill>
            <a:srgbClr val="ffffff"/>
          </a:solidFill>
          <a:ln>
            <a:noFill/>
          </a:ln>
        </p:spPr>
      </p:sp>
      <p:sp>
        <p:nvSpPr>
          <p:cNvPr id="2" name="PlaceHolder 3"/>
          <p:cNvSpPr>
            <a:spLocks noGrp="1"/>
          </p:cNvSpPr>
          <p:nvPr>
            <p:ph type="title"/>
          </p:nvPr>
        </p:nvSpPr>
        <p:spPr>
          <a:xfrm>
            <a:off x="390600" y="1819440"/>
            <a:ext cx="8221680" cy="933120"/>
          </a:xfrm>
          <a:prstGeom prst="rect">
            <a:avLst/>
          </a:prstGeom>
        </p:spPr>
        <p:txBody>
          <a:bodyPr tIns="91440" bIns="91440" anchor="b"/>
          <a:p>
            <a:r>
              <a:rPr lang="en-IN" sz="4800">
                <a:latin typeface="Arial"/>
              </a:rPr>
              <a:t>Click to edit the title text format</a:t>
            </a:r>
            <a:endParaRPr/>
          </a:p>
        </p:txBody>
      </p:sp>
      <p:sp>
        <p:nvSpPr>
          <p:cNvPr id="3" name="PlaceHolder 4"/>
          <p:cNvSpPr>
            <a:spLocks noGrp="1"/>
          </p:cNvSpPr>
          <p:nvPr>
            <p:ph type="sldNum"/>
          </p:nvPr>
        </p:nvSpPr>
        <p:spPr>
          <a:xfrm>
            <a:off x="8523720" y="4695480"/>
            <a:ext cx="548280" cy="393120"/>
          </a:xfrm>
          <a:prstGeom prst="rect">
            <a:avLst/>
          </a:prstGeom>
        </p:spPr>
        <p:txBody>
          <a:bodyPr tIns="91440" bIns="91440" anchor="ctr"/>
          <a:p>
            <a:pPr>
              <a:lnSpc>
                <a:spcPct val="100000"/>
              </a:lnSpc>
            </a:pPr>
            <a:fld id="{B6EEECF9-EBE6-45A2-A340-09B575944B8D}" type="slidenum">
              <a:rPr lang="en-IN" sz="1400">
                <a:solidFill>
                  <a:srgbClr val="000000"/>
                </a:solidFill>
                <a:latin typeface="Arial"/>
                <a:ea typeface="Arial"/>
              </a:rPr>
              <a:t>&lt;number&gt;</a:t>
            </a:fld>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4285f4"/>
        </a:solidFill>
      </p:bgPr>
    </p:bg>
    <p:spTree>
      <p:nvGrpSpPr>
        <p:cNvPr id="1" name=""/>
        <p:cNvGrpSpPr/>
        <p:nvPr/>
      </p:nvGrpSpPr>
      <p:grpSpPr>
        <a:xfrm>
          <a:off x="0" y="0"/>
          <a:ext cx="0" cy="0"/>
          <a:chOff x="0" y="0"/>
          <a:chExt cx="0" cy="0"/>
        </a:xfrm>
      </p:grpSpPr>
      <p:sp>
        <p:nvSpPr>
          <p:cNvPr id="39" name="CustomShape 1"/>
          <p:cNvSpPr/>
          <p:nvPr/>
        </p:nvSpPr>
        <p:spPr>
          <a:xfrm flipH="1" rot="10800000">
            <a:off x="-360" y="1686600"/>
            <a:ext cx="9143640" cy="3457080"/>
          </a:xfrm>
          <a:prstGeom prst="rect">
            <a:avLst/>
          </a:prstGeom>
          <a:solidFill>
            <a:srgbClr val="fafafa"/>
          </a:solidFill>
          <a:ln>
            <a:noFill/>
          </a:ln>
        </p:spPr>
      </p:sp>
      <p:sp>
        <p:nvSpPr>
          <p:cNvPr id="40" name="CustomShape 2"/>
          <p:cNvSpPr/>
          <p:nvPr/>
        </p:nvSpPr>
        <p:spPr>
          <a:xfrm>
            <a:off x="0" y="1685880"/>
            <a:ext cx="9143640" cy="108360"/>
          </a:xfrm>
          <a:prstGeom prst="rect">
            <a:avLst/>
          </a:prstGeom>
          <a:gradFill>
            <a:gsLst>
              <a:gs pos="0">
                <a:srgbClr val="f9f9f9"/>
              </a:gs>
              <a:gs pos="100000">
                <a:srgbClr val="dedede"/>
              </a:gs>
            </a:gsLst>
            <a:lin ang="16200000"/>
          </a:gradFill>
          <a:ln>
            <a:noFill/>
          </a:ln>
        </p:spPr>
      </p:sp>
      <p:sp>
        <p:nvSpPr>
          <p:cNvPr id="41" name="PlaceHolder 3"/>
          <p:cNvSpPr>
            <a:spLocks noGrp="1"/>
          </p:cNvSpPr>
          <p:nvPr>
            <p:ph type="title"/>
          </p:nvPr>
        </p:nvSpPr>
        <p:spPr>
          <a:xfrm>
            <a:off x="471960" y="738720"/>
            <a:ext cx="8221680" cy="767520"/>
          </a:xfrm>
          <a:prstGeom prst="rect">
            <a:avLst/>
          </a:prstGeom>
        </p:spPr>
        <p:txBody>
          <a:bodyPr tIns="91440" bIns="91440" anchor="b"/>
          <a:p>
            <a:r>
              <a:rPr lang="en-IN" sz="3200">
                <a:latin typeface="Arial"/>
              </a:rPr>
              <a:t>Click to edit the title text format</a:t>
            </a:r>
            <a:endParaRPr/>
          </a:p>
        </p:txBody>
      </p:sp>
      <p:sp>
        <p:nvSpPr>
          <p:cNvPr id="42" name="PlaceHolder 4"/>
          <p:cNvSpPr>
            <a:spLocks noGrp="1"/>
          </p:cNvSpPr>
          <p:nvPr>
            <p:ph type="body"/>
          </p:nvPr>
        </p:nvSpPr>
        <p:spPr>
          <a:xfrm>
            <a:off x="471960" y="1919160"/>
            <a:ext cx="8221680" cy="2709720"/>
          </a:xfrm>
          <a:prstGeom prst="rect">
            <a:avLst/>
          </a:prstGeom>
        </p:spPr>
        <p:txBody>
          <a:bodyPr tIns="91440" bIns="9144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3" name="PlaceHolder 5"/>
          <p:cNvSpPr>
            <a:spLocks noGrp="1"/>
          </p:cNvSpPr>
          <p:nvPr>
            <p:ph type="sldNum"/>
          </p:nvPr>
        </p:nvSpPr>
        <p:spPr>
          <a:xfrm>
            <a:off x="8523720" y="4695480"/>
            <a:ext cx="548280" cy="393120"/>
          </a:xfrm>
          <a:prstGeom prst="rect">
            <a:avLst/>
          </a:prstGeom>
        </p:spPr>
        <p:txBody>
          <a:bodyPr tIns="91440" bIns="91440" anchor="ctr"/>
          <a:p>
            <a:pPr>
              <a:lnSpc>
                <a:spcPct val="100000"/>
              </a:lnSpc>
            </a:pPr>
            <a:fld id="{F9392B1E-1367-4A86-9849-936052C2BB47}" type="slidenum">
              <a:rPr lang="en-IN"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390600" y="1819440"/>
            <a:ext cx="8221680" cy="933120"/>
          </a:xfrm>
          <a:prstGeom prst="rect">
            <a:avLst/>
          </a:prstGeom>
        </p:spPr>
        <p:txBody>
          <a:bodyPr tIns="91440" bIns="91440" anchor="b"/>
          <a:p>
            <a:pPr>
              <a:lnSpc>
                <a:spcPct val="100000"/>
              </a:lnSpc>
            </a:pPr>
            <a:r>
              <a:rPr lang="en-IN" sz="3600">
                <a:solidFill>
                  <a:srgbClr val="ffffff"/>
                </a:solidFill>
                <a:latin typeface="Roboto"/>
                <a:ea typeface="Roboto"/>
              </a:rPr>
              <a:t>MUSIC GENRE CLASSIFICATION</a:t>
            </a:r>
            <a:endParaRPr/>
          </a:p>
        </p:txBody>
      </p:sp>
      <p:sp>
        <p:nvSpPr>
          <p:cNvPr id="79" name="TextShape 2"/>
          <p:cNvSpPr txBox="1"/>
          <p:nvPr/>
        </p:nvSpPr>
        <p:spPr>
          <a:xfrm>
            <a:off x="390600" y="2789280"/>
            <a:ext cx="8221680" cy="432720"/>
          </a:xfrm>
          <a:prstGeom prst="rect">
            <a:avLst/>
          </a:prstGeom>
        </p:spPr>
        <p:txBody>
          <a:bodyPr tIns="91440" bIns="91440"/>
          <a:p>
            <a:pPr>
              <a:lnSpc>
                <a:spcPct val="100000"/>
              </a:lnSpc>
            </a:pPr>
            <a:r>
              <a:rPr lang="en-IN">
                <a:solidFill>
                  <a:srgbClr val="ffffff"/>
                </a:solidFill>
                <a:latin typeface="Roboto"/>
                <a:ea typeface="Roboto"/>
              </a:rPr>
              <a:t>USING RECURRENT CONVOLUTIONAL NEURAL NETWORKS</a:t>
            </a:r>
            <a:endParaRPr/>
          </a:p>
        </p:txBody>
      </p:sp>
      <p:sp>
        <p:nvSpPr>
          <p:cNvPr id="80" name="TextShape 3"/>
          <p:cNvSpPr txBox="1"/>
          <p:nvPr/>
        </p:nvSpPr>
        <p:spPr>
          <a:xfrm>
            <a:off x="460800" y="3530880"/>
            <a:ext cx="8221680" cy="432720"/>
          </a:xfrm>
          <a:prstGeom prst="rect">
            <a:avLst/>
          </a:prstGeom>
        </p:spPr>
        <p:txBody>
          <a:bodyPr tIns="91440" bIns="91440"/>
          <a:p>
            <a:pPr>
              <a:lnSpc>
                <a:spcPct val="100000"/>
              </a:lnSpc>
            </a:pPr>
            <a:r>
              <a:rPr lang="en-IN">
                <a:solidFill>
                  <a:srgbClr val="ffffff"/>
                </a:solidFill>
                <a:latin typeface="Roboto"/>
                <a:ea typeface="Roboto"/>
              </a:rPr>
              <a:t>Meet Shah: 13D070003</a:t>
            </a:r>
            <a:endParaRPr/>
          </a:p>
          <a:p>
            <a:pPr>
              <a:lnSpc>
                <a:spcPct val="100000"/>
              </a:lnSpc>
            </a:pPr>
            <a:r>
              <a:rPr lang="en-IN">
                <a:solidFill>
                  <a:srgbClr val="ffffff"/>
                </a:solidFill>
                <a:latin typeface="Roboto"/>
                <a:ea typeface="Roboto"/>
              </a:rPr>
              <a:t>Sarthak Daga: 130070015</a:t>
            </a:r>
            <a:endParaRPr/>
          </a:p>
          <a:p>
            <a:pPr>
              <a:lnSpc>
                <a:spcPct val="100000"/>
              </a:lnSpc>
            </a:pPr>
            <a:r>
              <a:rPr lang="en-IN">
                <a:solidFill>
                  <a:srgbClr val="ffffff"/>
                </a:solidFill>
                <a:latin typeface="Roboto"/>
                <a:ea typeface="Roboto"/>
              </a:rPr>
              <a:t>Nihar Mehta: 13D100011</a:t>
            </a:r>
            <a:endParaRPr/>
          </a:p>
          <a:p>
            <a:pPr>
              <a:lnSpc>
                <a:spcPct val="100000"/>
              </a:lnSpc>
            </a:pPr>
            <a:r>
              <a:rPr lang="en-IN">
                <a:solidFill>
                  <a:srgbClr val="ffffff"/>
                </a:solidFill>
                <a:latin typeface="Roboto"/>
                <a:ea typeface="Roboto"/>
              </a:rPr>
              <a:t>Saumil Shah: 13D170001</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Training</a:t>
            </a:r>
            <a:endParaRPr/>
          </a:p>
        </p:txBody>
      </p:sp>
      <p:sp>
        <p:nvSpPr>
          <p:cNvPr id="105"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Framework: Tensorflow</a:t>
            </a:r>
            <a:endParaRPr/>
          </a:p>
          <a:p>
            <a:pPr>
              <a:lnSpc>
                <a:spcPct val="100000"/>
              </a:lnSpc>
            </a:pPr>
            <a:r>
              <a:rPr lang="en-IN">
                <a:solidFill>
                  <a:srgbClr val="737373"/>
                </a:solidFill>
                <a:latin typeface="Roboto"/>
                <a:ea typeface="Roboto"/>
              </a:rPr>
              <a:t>The inputs are the spectrograms from the audio samples</a:t>
            </a:r>
            <a:endParaRPr/>
          </a:p>
          <a:p>
            <a:pPr>
              <a:lnSpc>
                <a:spcPct val="100000"/>
              </a:lnSpc>
            </a:pPr>
            <a:r>
              <a:rPr lang="en-IN">
                <a:solidFill>
                  <a:srgbClr val="737373"/>
                </a:solidFill>
                <a:latin typeface="Roboto"/>
                <a:ea typeface="Roboto"/>
              </a:rPr>
              <a:t>Outputs: Labelled categories of genres</a:t>
            </a:r>
            <a:endParaRPr/>
          </a:p>
          <a:p>
            <a:pPr>
              <a:lnSpc>
                <a:spcPct val="100000"/>
              </a:lnSpc>
            </a:pPr>
            <a:r>
              <a:rPr lang="en-IN">
                <a:solidFill>
                  <a:srgbClr val="737373"/>
                </a:solidFill>
                <a:latin typeface="Roboto"/>
                <a:ea typeface="Roboto"/>
              </a:rPr>
              <a:t>Loss function: Softmax cross entropy with logits</a:t>
            </a:r>
            <a:endParaRPr/>
          </a:p>
          <a:p>
            <a:pPr>
              <a:lnSpc>
                <a:spcPct val="100000"/>
              </a:lnSpc>
            </a:pPr>
            <a:r>
              <a:rPr lang="en-IN">
                <a:solidFill>
                  <a:srgbClr val="737373"/>
                </a:solidFill>
                <a:latin typeface="Roboto"/>
                <a:ea typeface="Roboto"/>
              </a:rPr>
              <a:t>Optimization algorithm : RMS PropOptimizer</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Training</a:t>
            </a:r>
            <a:endParaRPr/>
          </a:p>
        </p:txBody>
      </p:sp>
      <p:sp>
        <p:nvSpPr>
          <p:cNvPr id="107"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We have used batch normalization on the data. Batch normalizing each activation to have zero mean and unit variance</a:t>
            </a:r>
            <a:endParaRPr/>
          </a:p>
          <a:p>
            <a:pPr>
              <a:lnSpc>
                <a:spcPct val="100000"/>
              </a:lnSpc>
            </a:pPr>
            <a:r>
              <a:rPr lang="en-IN">
                <a:solidFill>
                  <a:srgbClr val="737373"/>
                </a:solidFill>
                <a:latin typeface="Roboto"/>
                <a:ea typeface="Roboto"/>
              </a:rPr>
              <a:t>Advantages of Batch normalization</a:t>
            </a:r>
            <a:endParaRPr/>
          </a:p>
          <a:p>
            <a:pPr>
              <a:lnSpc>
                <a:spcPct val="100000"/>
              </a:lnSpc>
            </a:pPr>
            <a:r>
              <a:rPr lang="en-IN">
                <a:solidFill>
                  <a:srgbClr val="737373"/>
                </a:solidFill>
                <a:latin typeface="Roboto"/>
                <a:ea typeface="Roboto"/>
              </a:rPr>
              <a:t>Fast learning, Improved accuracy, Normalization/whitening</a:t>
            </a:r>
            <a:endParaRPr/>
          </a:p>
          <a:p>
            <a:pPr>
              <a:lnSpc>
                <a:spcPct val="100000"/>
              </a:lnSpc>
            </a:pPr>
            <a:r>
              <a:rPr lang="en-IN">
                <a:solidFill>
                  <a:srgbClr val="737373"/>
                </a:solidFill>
                <a:latin typeface="Roboto"/>
                <a:ea typeface="Roboto"/>
              </a:rPr>
              <a:t>Solves the problem of internal covariate shifts</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Testing on cross validation data</a:t>
            </a:r>
            <a:endParaRPr/>
          </a:p>
        </p:txBody>
      </p:sp>
      <p:sp>
        <p:nvSpPr>
          <p:cNvPr id="109"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The cv split we have used is 0.8</a:t>
            </a:r>
            <a:endParaRPr/>
          </a:p>
          <a:p>
            <a:pPr>
              <a:lnSpc>
                <a:spcPct val="100000"/>
              </a:lnSpc>
            </a:pPr>
            <a:r>
              <a:rPr lang="en-IN">
                <a:solidFill>
                  <a:srgbClr val="737373"/>
                </a:solidFill>
                <a:latin typeface="Roboto"/>
                <a:ea typeface="Roboto"/>
              </a:rPr>
              <a:t>80% data for training, 20% data for validation</a:t>
            </a:r>
            <a:endParaRPr/>
          </a:p>
          <a:p>
            <a:pPr>
              <a:lnSpc>
                <a:spcPct val="100000"/>
              </a:lnSpc>
            </a:pPr>
            <a:r>
              <a:rPr lang="en-IN">
                <a:solidFill>
                  <a:srgbClr val="737373"/>
                </a:solidFill>
                <a:latin typeface="Roboto"/>
                <a:ea typeface="Roboto"/>
              </a:rPr>
              <a:t>Thus the validation data of 200 songs has been used for testing the accuracy of the model</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Results</a:t>
            </a:r>
            <a:endParaRPr/>
          </a:p>
        </p:txBody>
      </p:sp>
      <p:sp>
        <p:nvSpPr>
          <p:cNvPr id="111"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endParaRPr/>
          </a:p>
          <a:p>
            <a:pPr>
              <a:lnSpc>
                <a:spcPct val="100000"/>
              </a:lnSpc>
            </a:pPr>
            <a:r>
              <a:rPr lang="en-IN">
                <a:solidFill>
                  <a:srgbClr val="737373"/>
                </a:solidFill>
                <a:latin typeface="Roboto"/>
                <a:ea typeface="Roboto"/>
              </a:rPr>
              <a:t>1. When only the simple convolutional neural network is used, an accuracy of 64% is obtained after convergence.</a:t>
            </a:r>
            <a:endParaRPr/>
          </a:p>
          <a:p>
            <a:pPr>
              <a:lnSpc>
                <a:spcPct val="100000"/>
              </a:lnSpc>
            </a:pPr>
            <a:endParaRPr/>
          </a:p>
          <a:p>
            <a:pPr>
              <a:lnSpc>
                <a:spcPct val="100000"/>
              </a:lnSpc>
            </a:pPr>
            <a:r>
              <a:rPr lang="en-IN">
                <a:solidFill>
                  <a:srgbClr val="737373"/>
                </a:solidFill>
                <a:latin typeface="Roboto"/>
                <a:ea typeface="Roboto"/>
              </a:rPr>
              <a:t>2. When the convolutional neural network, coupled with recurrent neural network, this RCNN gives an accuracy of almost 87% after convergence.</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Conclusions</a:t>
            </a:r>
            <a:endParaRPr/>
          </a:p>
        </p:txBody>
      </p:sp>
      <p:sp>
        <p:nvSpPr>
          <p:cNvPr id="113" name="TextShape 2"/>
          <p:cNvSpPr txBox="1"/>
          <p:nvPr/>
        </p:nvSpPr>
        <p:spPr>
          <a:xfrm>
            <a:off x="471960" y="1919160"/>
            <a:ext cx="8221680" cy="2709720"/>
          </a:xfrm>
          <a:prstGeom prst="rect">
            <a:avLst/>
          </a:prstGeom>
        </p:spPr>
        <p:txBody>
          <a:bodyPr tIns="91440" bIns="91440"/>
          <a:p>
            <a:pPr>
              <a:lnSpc>
                <a:spcPct val="100000"/>
              </a:lnSpc>
            </a:pPr>
            <a:r>
              <a:rPr lang="en-IN" sz="1600">
                <a:solidFill>
                  <a:srgbClr val="737373"/>
                </a:solidFill>
                <a:latin typeface="Roboto"/>
                <a:ea typeface="Roboto"/>
              </a:rPr>
              <a:t>We get a really good value of accuracy in case of an RCNN. It seems to have recognized the pattern in the spectrogram which helps it to identify the genre class.</a:t>
            </a:r>
            <a:endParaRPr/>
          </a:p>
          <a:p>
            <a:pPr>
              <a:lnSpc>
                <a:spcPct val="100000"/>
              </a:lnSpc>
            </a:pPr>
            <a:r>
              <a:rPr lang="en-IN" sz="1600">
                <a:solidFill>
                  <a:srgbClr val="737373"/>
                </a:solidFill>
                <a:latin typeface="Roboto"/>
                <a:ea typeface="Roboto"/>
              </a:rPr>
              <a:t>However, it is very very slow to train. It takes about a day to train the RCNN. This is because recurrent neural nets are generally slow to train. Adding to that, the dimensionality of the spectrograms makes CNNs slow too.</a:t>
            </a:r>
            <a:endParaRPr/>
          </a:p>
          <a:p>
            <a:pPr>
              <a:lnSpc>
                <a:spcPct val="100000"/>
              </a:lnSpc>
            </a:pPr>
            <a:r>
              <a:rPr lang="en-IN" sz="1600">
                <a:solidFill>
                  <a:srgbClr val="737373"/>
                </a:solidFill>
                <a:latin typeface="Roboto"/>
                <a:ea typeface="Roboto"/>
              </a:rPr>
              <a:t>However, with the advancement of GPUs, we believe that these problems shall soon cease to exist and this method can be implemented for classifying various songs, videos etc which shall have various applications. </a:t>
            </a:r>
            <a:endParaRPr/>
          </a:p>
          <a:p>
            <a:pPr>
              <a:lnSpc>
                <a:spcPct val="100000"/>
              </a:lnSpc>
            </a:pPr>
            <a:endParaRPr/>
          </a:p>
          <a:p>
            <a:pPr>
              <a:lnSpc>
                <a:spcPct val="100000"/>
              </a:lnSpc>
            </a:pP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Conclusions</a:t>
            </a:r>
            <a:endParaRPr/>
          </a:p>
        </p:txBody>
      </p:sp>
      <p:sp>
        <p:nvSpPr>
          <p:cNvPr id="115"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Recommender systems can make use of these to identify what is the taste of the person with regards to the music he hears and accordingly, songs can be recommended to him.</a:t>
            </a:r>
            <a:endParaRPr/>
          </a:p>
          <a:p>
            <a:pPr>
              <a:lnSpc>
                <a:spcPct val="100000"/>
              </a:lnSpc>
            </a:pPr>
            <a:endParaRPr/>
          </a:p>
          <a:p>
            <a:pPr>
              <a:lnSpc>
                <a:spcPct val="100000"/>
              </a:lnSpc>
            </a:pPr>
            <a:r>
              <a:rPr lang="en-IN">
                <a:solidFill>
                  <a:srgbClr val="737373"/>
                </a:solidFill>
                <a:latin typeface="Roboto"/>
                <a:ea typeface="Roboto"/>
              </a:rPr>
              <a:t>The accuracy of an RCNN is higher than the accuracy of only a plain CNN without any recurrence or dependence on past inputs. This verifies the claim that we must use an RNN so as to capture the dependence on past inputs. The sound signal cannot be classified according simply the snapshots of the melspectrogram at various times</a:t>
            </a:r>
            <a:endParaRPr/>
          </a:p>
          <a:p>
            <a:pPr>
              <a:lnSpc>
                <a:spcPct val="100000"/>
              </a:lnSpc>
            </a:pP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References</a:t>
            </a:r>
            <a:endParaRPr/>
          </a:p>
        </p:txBody>
      </p:sp>
      <p:sp>
        <p:nvSpPr>
          <p:cNvPr id="117" name="TextShape 2"/>
          <p:cNvSpPr txBox="1"/>
          <p:nvPr/>
        </p:nvSpPr>
        <p:spPr>
          <a:xfrm>
            <a:off x="471960" y="1919160"/>
            <a:ext cx="8221680" cy="2709720"/>
          </a:xfrm>
          <a:prstGeom prst="rect">
            <a:avLst/>
          </a:prstGeom>
        </p:spPr>
        <p:txBody>
          <a:bodyPr tIns="91440" bIns="91440"/>
          <a:p>
            <a:pPr>
              <a:lnSpc>
                <a:spcPct val="100000"/>
              </a:lnSpc>
            </a:pPr>
            <a:r>
              <a:rPr lang="en-IN">
                <a:solidFill>
                  <a:srgbClr val="000000"/>
                </a:solidFill>
                <a:latin typeface="Roboto"/>
                <a:ea typeface="Roboto"/>
              </a:rPr>
              <a:t>	</a:t>
            </a:r>
            <a:r>
              <a:rPr lang="en-IN">
                <a:solidFill>
                  <a:srgbClr val="000000"/>
                </a:solidFill>
                <a:latin typeface="Roboto"/>
                <a:ea typeface="Roboto"/>
              </a:rPr>
              <a:t> </a:t>
            </a:r>
            <a:r>
              <a:rPr lang="en-IN">
                <a:solidFill>
                  <a:srgbClr val="000000"/>
                </a:solidFill>
                <a:latin typeface="Roboto"/>
                <a:ea typeface="Roboto"/>
              </a:rPr>
              <a:t>	</a:t>
            </a:r>
            <a:r>
              <a:rPr lang="en-IN">
                <a:solidFill>
                  <a:srgbClr val="000000"/>
                </a:solidFill>
                <a:latin typeface="Roboto"/>
                <a:ea typeface="Roboto"/>
              </a:rPr>
              <a:t> </a:t>
            </a:r>
            <a:r>
              <a:rPr lang="en-IN">
                <a:solidFill>
                  <a:srgbClr val="000000"/>
                </a:solidFill>
                <a:latin typeface="Roboto"/>
                <a:ea typeface="Roboto"/>
              </a:rPr>
              <a:t>	</a:t>
            </a:r>
            <a:endParaRPr/>
          </a:p>
          <a:p>
            <a:pPr>
              <a:lnSpc>
                <a:spcPct val="100000"/>
              </a:lnSpc>
            </a:pPr>
            <a:r>
              <a:rPr lang="en-IN" u="sng">
                <a:solidFill>
                  <a:srgbClr val="4fc3f7"/>
                </a:solidFill>
                <a:latin typeface="Roboto"/>
                <a:ea typeface="Roboto"/>
              </a:rPr>
              <a:t>http://www.speech.cs.cmu.edu/15-492/slides/03_mfcc.pdf</a:t>
            </a:r>
            <a:endParaRPr/>
          </a:p>
          <a:p>
            <a:pPr>
              <a:lnSpc>
                <a:spcPct val="138000"/>
              </a:lnSpc>
            </a:pPr>
            <a:r>
              <a:rPr lang="en-IN" u="sng">
                <a:solidFill>
                  <a:srgbClr val="4fc3f7"/>
                </a:solidFill>
                <a:latin typeface="Roboto"/>
                <a:ea typeface="Roboto"/>
              </a:rPr>
              <a:t>http://marsyasweb.appspot.com/download/data_sets/</a:t>
            </a:r>
            <a:endParaRPr/>
          </a:p>
          <a:p>
            <a:pPr>
              <a:lnSpc>
                <a:spcPct val="138000"/>
              </a:lnSpc>
            </a:pPr>
            <a:r>
              <a:rPr lang="en-IN" u="sng">
                <a:solidFill>
                  <a:srgbClr val="4fc3f7"/>
                </a:solidFill>
                <a:latin typeface="Roboto"/>
                <a:ea typeface="Roboto"/>
              </a:rPr>
              <a:t>https://www.cs.swarthmore.edu/~meeden/cs81/s12/papers/AdrienDannySamPaper.pdf</a:t>
            </a:r>
            <a:endParaRPr/>
          </a:p>
          <a:p>
            <a:pPr>
              <a:lnSpc>
                <a:spcPct val="100000"/>
              </a:lnSpc>
            </a:pPr>
            <a:r>
              <a:rPr lang="en-IN" u="sng">
                <a:solidFill>
                  <a:srgbClr val="4fc3f7"/>
                </a:solidFill>
                <a:latin typeface="Roboto"/>
                <a:ea typeface="Roboto"/>
              </a:rPr>
              <a:t>http://www.deeplearningbook.org/</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Types of Music Genres</a:t>
            </a:r>
            <a:endParaRPr/>
          </a:p>
        </p:txBody>
      </p:sp>
      <p:sp>
        <p:nvSpPr>
          <p:cNvPr id="82" name="TextShape 2"/>
          <p:cNvSpPr txBox="1"/>
          <p:nvPr/>
        </p:nvSpPr>
        <p:spPr>
          <a:xfrm>
            <a:off x="471960" y="1919160"/>
            <a:ext cx="8221680" cy="2709720"/>
          </a:xfrm>
          <a:prstGeom prst="rect">
            <a:avLst/>
          </a:prstGeom>
        </p:spPr>
        <p:txBody>
          <a:bodyPr tIns="91440" bIns="91440"/>
          <a:p>
            <a:pPr>
              <a:lnSpc>
                <a:spcPct val="100000"/>
              </a:lnSpc>
            </a:pPr>
            <a:endParaRPr/>
          </a:p>
          <a:p>
            <a:pPr>
              <a:lnSpc>
                <a:spcPct val="100000"/>
              </a:lnSpc>
            </a:pPr>
            <a:endParaRPr/>
          </a:p>
        </p:txBody>
      </p:sp>
      <p:graphicFrame>
        <p:nvGraphicFramePr>
          <p:cNvPr id="83" name="Table 3"/>
          <p:cNvGraphicFramePr/>
          <p:nvPr/>
        </p:nvGraphicFramePr>
        <p:xfrm>
          <a:off x="455040" y="2016000"/>
          <a:ext cx="5808960" cy="2952360"/>
        </p:xfrm>
        <a:graphic>
          <a:graphicData uri="http://schemas.openxmlformats.org/drawingml/2006/table">
            <a:tbl>
              <a:tblPr/>
              <a:tblGrid>
                <a:gridCol w="2904480"/>
                <a:gridCol w="2904480"/>
              </a:tblGrid>
              <a:tr h="590760">
                <a:tc>
                  <a:txBody>
                    <a:bodyPr lIns="90000" rIns="90000" tIns="46800" bIns="46800"/>
                    <a:p>
                      <a:pPr>
                        <a:lnSpc>
                          <a:spcPct val="115000"/>
                        </a:lnSpc>
                      </a:pPr>
                      <a:r>
                        <a:rPr lang="en-IN">
                          <a:solidFill>
                            <a:srgbClr val="737373"/>
                          </a:solidFill>
                          <a:latin typeface="Roboto"/>
                          <a:ea typeface="Roboto"/>
                        </a:rPr>
                        <a:t>Blues</a:t>
                      </a:r>
                      <a:endParaRPr/>
                    </a:p>
                  </a:txBody>
                  <a:tcPr/>
                </a:tc>
                <a:tc>
                  <a:txBody>
                    <a:bodyPr lIns="90000" rIns="90000" tIns="46800" bIns="46800"/>
                    <a:p>
                      <a:pPr>
                        <a:lnSpc>
                          <a:spcPct val="100000"/>
                        </a:lnSpc>
                      </a:pPr>
                      <a:r>
                        <a:rPr lang="en-IN">
                          <a:solidFill>
                            <a:srgbClr val="737373"/>
                          </a:solidFill>
                          <a:latin typeface="Roboto"/>
                          <a:ea typeface="Roboto"/>
                        </a:rPr>
                        <a:t>Jazz</a:t>
                      </a:r>
                      <a:endParaRPr/>
                    </a:p>
                  </a:txBody>
                  <a:tcPr/>
                </a:tc>
              </a:tr>
              <a:tr h="590760">
                <a:tc>
                  <a:txBody>
                    <a:bodyPr lIns="90000" rIns="90000" tIns="46800" bIns="46800"/>
                    <a:p>
                      <a:pPr>
                        <a:lnSpc>
                          <a:spcPct val="115000"/>
                        </a:lnSpc>
                      </a:pPr>
                      <a:r>
                        <a:rPr lang="en-IN">
                          <a:solidFill>
                            <a:srgbClr val="737373"/>
                          </a:solidFill>
                          <a:latin typeface="Roboto"/>
                          <a:ea typeface="Roboto"/>
                        </a:rPr>
                        <a:t>Classical </a:t>
                      </a:r>
                      <a:endParaRPr/>
                    </a:p>
                  </a:txBody>
                  <a:tcPr/>
                </a:tc>
                <a:tc>
                  <a:txBody>
                    <a:bodyPr lIns="90000" rIns="90000" tIns="46800" bIns="46800"/>
                    <a:p>
                      <a:pPr>
                        <a:lnSpc>
                          <a:spcPct val="100000"/>
                        </a:lnSpc>
                      </a:pPr>
                      <a:r>
                        <a:rPr lang="en-IN">
                          <a:solidFill>
                            <a:srgbClr val="737373"/>
                          </a:solidFill>
                          <a:latin typeface="Roboto"/>
                          <a:ea typeface="Roboto"/>
                        </a:rPr>
                        <a:t>Metal </a:t>
                      </a:r>
                      <a:endParaRPr/>
                    </a:p>
                  </a:txBody>
                  <a:tcPr/>
                </a:tc>
              </a:tr>
              <a:tr h="590760">
                <a:tc>
                  <a:txBody>
                    <a:bodyPr lIns="90000" rIns="90000" tIns="46800" bIns="46800"/>
                    <a:p>
                      <a:pPr>
                        <a:lnSpc>
                          <a:spcPct val="115000"/>
                        </a:lnSpc>
                      </a:pPr>
                      <a:r>
                        <a:rPr lang="en-IN">
                          <a:solidFill>
                            <a:srgbClr val="737373"/>
                          </a:solidFill>
                          <a:latin typeface="Roboto"/>
                          <a:ea typeface="Roboto"/>
                        </a:rPr>
                        <a:t>Country</a:t>
                      </a:r>
                      <a:endParaRPr/>
                    </a:p>
                  </a:txBody>
                  <a:tcPr/>
                </a:tc>
                <a:tc>
                  <a:txBody>
                    <a:bodyPr lIns="90000" rIns="90000" tIns="46800" bIns="46800"/>
                    <a:p>
                      <a:pPr>
                        <a:lnSpc>
                          <a:spcPct val="100000"/>
                        </a:lnSpc>
                      </a:pPr>
                      <a:r>
                        <a:rPr lang="en-IN">
                          <a:solidFill>
                            <a:srgbClr val="737373"/>
                          </a:solidFill>
                          <a:latin typeface="Roboto"/>
                          <a:ea typeface="Roboto"/>
                        </a:rPr>
                        <a:t>Pop</a:t>
                      </a:r>
                      <a:endParaRPr/>
                    </a:p>
                  </a:txBody>
                  <a:tcPr/>
                </a:tc>
              </a:tr>
              <a:tr h="590760">
                <a:tc>
                  <a:txBody>
                    <a:bodyPr lIns="90000" rIns="90000" tIns="46800" bIns="46800"/>
                    <a:p>
                      <a:pPr>
                        <a:lnSpc>
                          <a:spcPct val="115000"/>
                        </a:lnSpc>
                      </a:pPr>
                      <a:r>
                        <a:rPr lang="en-IN">
                          <a:solidFill>
                            <a:srgbClr val="737373"/>
                          </a:solidFill>
                          <a:latin typeface="Roboto"/>
                          <a:ea typeface="Roboto"/>
                        </a:rPr>
                        <a:t>Disco</a:t>
                      </a:r>
                      <a:endParaRPr/>
                    </a:p>
                  </a:txBody>
                  <a:tcPr/>
                </a:tc>
                <a:tc>
                  <a:txBody>
                    <a:bodyPr lIns="90000" rIns="90000" tIns="46800" bIns="46800"/>
                    <a:p>
                      <a:pPr>
                        <a:lnSpc>
                          <a:spcPct val="100000"/>
                        </a:lnSpc>
                      </a:pPr>
                      <a:r>
                        <a:rPr lang="en-IN">
                          <a:solidFill>
                            <a:srgbClr val="737373"/>
                          </a:solidFill>
                          <a:latin typeface="Roboto"/>
                          <a:ea typeface="Roboto"/>
                        </a:rPr>
                        <a:t>Reggae</a:t>
                      </a:r>
                      <a:endParaRPr/>
                    </a:p>
                  </a:txBody>
                  <a:tcPr/>
                </a:tc>
              </a:tr>
              <a:tr h="589320">
                <a:tc>
                  <a:txBody>
                    <a:bodyPr lIns="90000" rIns="90000" tIns="46800" bIns="46800"/>
                    <a:p>
                      <a:pPr>
                        <a:lnSpc>
                          <a:spcPct val="115000"/>
                        </a:lnSpc>
                      </a:pPr>
                      <a:r>
                        <a:rPr lang="en-IN">
                          <a:solidFill>
                            <a:srgbClr val="737373"/>
                          </a:solidFill>
                          <a:latin typeface="Roboto"/>
                          <a:ea typeface="Roboto"/>
                        </a:rPr>
                        <a:t>Hiphop</a:t>
                      </a:r>
                      <a:endParaRPr/>
                    </a:p>
                  </a:txBody>
                  <a:tcPr/>
                </a:tc>
                <a:tc>
                  <a:txBody>
                    <a:bodyPr lIns="90000" rIns="90000" tIns="46800" bIns="46800"/>
                    <a:p>
                      <a:pPr>
                        <a:lnSpc>
                          <a:spcPct val="100000"/>
                        </a:lnSpc>
                      </a:pPr>
                      <a:r>
                        <a:rPr lang="en-IN">
                          <a:solidFill>
                            <a:srgbClr val="737373"/>
                          </a:solidFill>
                          <a:latin typeface="Roboto"/>
                          <a:ea typeface="Roboto"/>
                        </a:rPr>
                        <a:t>Rock</a:t>
                      </a:r>
                      <a:endParaRPr/>
                    </a:p>
                  </a:txBody>
                  <a:tcPr/>
                </a:tc>
              </a:tr>
            </a:tbl>
          </a:graphicData>
        </a:graphic>
      </p:graphicFrame>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Abstract</a:t>
            </a:r>
            <a:endParaRPr/>
          </a:p>
        </p:txBody>
      </p:sp>
      <p:sp>
        <p:nvSpPr>
          <p:cNvPr id="85"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Deep neural networks are becoming a fundamental component of high performance classification systems</a:t>
            </a:r>
            <a:endParaRPr/>
          </a:p>
          <a:p>
            <a:pPr>
              <a:lnSpc>
                <a:spcPct val="100000"/>
              </a:lnSpc>
            </a:pPr>
            <a:r>
              <a:rPr lang="en-IN">
                <a:solidFill>
                  <a:srgbClr val="737373"/>
                </a:solidFill>
                <a:latin typeface="Roboto"/>
                <a:ea typeface="Roboto"/>
              </a:rPr>
              <a:t>We have created a mel-spectrogram of the audio and tried the following systems for system modelling:</a:t>
            </a:r>
            <a:endParaRPr/>
          </a:p>
          <a:p>
            <a:pPr>
              <a:lnSpc>
                <a:spcPct val="100000"/>
              </a:lnSpc>
            </a:pPr>
            <a:r>
              <a:rPr lang="en-IN">
                <a:solidFill>
                  <a:srgbClr val="737373"/>
                </a:solidFill>
                <a:latin typeface="Roboto"/>
                <a:ea typeface="Roboto"/>
              </a:rPr>
              <a:t>1. Recurrent Convolutional Neural Network</a:t>
            </a:r>
            <a:endParaRPr/>
          </a:p>
          <a:p>
            <a:pPr>
              <a:lnSpc>
                <a:spcPct val="100000"/>
              </a:lnSpc>
            </a:pPr>
            <a:r>
              <a:rPr lang="en-IN">
                <a:solidFill>
                  <a:srgbClr val="737373"/>
                </a:solidFill>
                <a:latin typeface="Roboto"/>
                <a:ea typeface="Roboto"/>
              </a:rPr>
              <a:t>2. Convolutional Neural Network</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Data source</a:t>
            </a:r>
            <a:endParaRPr/>
          </a:p>
        </p:txBody>
      </p:sp>
      <p:sp>
        <p:nvSpPr>
          <p:cNvPr id="87"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The dataset has been downloaded from Marsyas</a:t>
            </a:r>
            <a:endParaRPr/>
          </a:p>
          <a:p>
            <a:pPr>
              <a:lnSpc>
                <a:spcPct val="100000"/>
              </a:lnSpc>
            </a:pPr>
            <a:r>
              <a:rPr lang="en-IN">
                <a:solidFill>
                  <a:srgbClr val="737373"/>
                </a:solidFill>
                <a:latin typeface="Roboto"/>
                <a:ea typeface="Roboto"/>
              </a:rPr>
              <a:t>[Music Analysis Retreival and Synthesis for Audio Simulation]</a:t>
            </a:r>
            <a:endParaRPr/>
          </a:p>
          <a:p>
            <a:pPr>
              <a:lnSpc>
                <a:spcPct val="100000"/>
              </a:lnSpc>
            </a:pPr>
            <a:r>
              <a:rPr lang="en-IN">
                <a:solidFill>
                  <a:srgbClr val="737373"/>
                </a:solidFill>
                <a:latin typeface="Roboto"/>
                <a:ea typeface="Roboto"/>
              </a:rPr>
              <a:t>http://marsyasweb.appspot.com/download/data_sets/</a:t>
            </a:r>
            <a:endParaRPr/>
          </a:p>
          <a:p>
            <a:pPr>
              <a:lnSpc>
                <a:spcPct val="100000"/>
              </a:lnSpc>
            </a:pPr>
            <a:r>
              <a:rPr lang="en-IN">
                <a:solidFill>
                  <a:srgbClr val="737373"/>
                </a:solidFill>
                <a:latin typeface="Roboto"/>
                <a:ea typeface="Roboto"/>
              </a:rPr>
              <a:t>The dataset consists of 1000 audio tracks each 30 seconds long. It contains 10 genres, each represented by 100 tracks. The tracks are all 22050Hz Mono 16-bit audio files in .wav format</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Reading data</a:t>
            </a:r>
            <a:endParaRPr/>
          </a:p>
        </p:txBody>
      </p:sp>
      <p:sp>
        <p:nvSpPr>
          <p:cNvPr id="89"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Extracting the labels of the dataset which are the types of music genres</a:t>
            </a:r>
            <a:endParaRPr/>
          </a:p>
          <a:p>
            <a:pPr>
              <a:lnSpc>
                <a:spcPct val="100000"/>
              </a:lnSpc>
            </a:pPr>
            <a:r>
              <a:rPr lang="en-IN">
                <a:solidFill>
                  <a:srgbClr val="737373"/>
                </a:solidFill>
                <a:latin typeface="Roboto"/>
                <a:ea typeface="Roboto"/>
              </a:rPr>
              <a:t>One-hot encoding of labels</a:t>
            </a:r>
            <a:endParaRPr/>
          </a:p>
          <a:p>
            <a:pPr>
              <a:lnSpc>
                <a:spcPct val="100000"/>
              </a:lnSpc>
            </a:pPr>
            <a:r>
              <a:rPr lang="en-IN">
                <a:solidFill>
                  <a:srgbClr val="737373"/>
                </a:solidFill>
                <a:latin typeface="Roboto"/>
                <a:ea typeface="Roboto"/>
              </a:rPr>
              <a:t>Conversion of the audio to spectrograms using the indices of the labelled images</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Data preprocessing</a:t>
            </a:r>
            <a:endParaRPr/>
          </a:p>
        </p:txBody>
      </p:sp>
      <p:sp>
        <p:nvSpPr>
          <p:cNvPr id="91"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Log scale Melspectrogram</a:t>
            </a:r>
            <a:endParaRPr/>
          </a:p>
          <a:p>
            <a:pPr>
              <a:lnSpc>
                <a:spcPct val="100000"/>
              </a:lnSpc>
            </a:pPr>
            <a:r>
              <a:rPr lang="en-IN">
                <a:solidFill>
                  <a:srgbClr val="737373"/>
                </a:solidFill>
                <a:latin typeface="Roboto"/>
                <a:ea typeface="Roboto"/>
              </a:rPr>
              <a:t>The audio (mp3) is converted into a melspectrogram (librosa library)</a:t>
            </a:r>
            <a:endParaRPr/>
          </a:p>
          <a:p>
            <a:pPr>
              <a:lnSpc>
                <a:spcPct val="100000"/>
              </a:lnSpc>
            </a:pPr>
            <a:endParaRPr/>
          </a:p>
          <a:p>
            <a:pPr>
              <a:lnSpc>
                <a:spcPct val="100000"/>
              </a:lnSpc>
            </a:pPr>
            <a:r>
              <a:rPr lang="en-IN">
                <a:solidFill>
                  <a:srgbClr val="737373"/>
                </a:solidFill>
                <a:latin typeface="Roboto"/>
                <a:ea typeface="Roboto"/>
              </a:rPr>
              <a:t>Mel stands for melody                           </a:t>
            </a:r>
            <a:endParaRPr/>
          </a:p>
          <a:p>
            <a:pPr>
              <a:lnSpc>
                <a:spcPct val="100000"/>
              </a:lnSpc>
            </a:pPr>
            <a:r>
              <a:rPr lang="en-IN">
                <a:solidFill>
                  <a:srgbClr val="737373"/>
                </a:solidFill>
                <a:latin typeface="Roboto"/>
                <a:ea typeface="Roboto"/>
              </a:rPr>
              <a:t>This equation converts frequencies to mel scale </a:t>
            </a:r>
            <a:endParaRPr/>
          </a:p>
          <a:p>
            <a:pPr>
              <a:lnSpc>
                <a:spcPct val="100000"/>
              </a:lnSpc>
            </a:pPr>
            <a:endParaRPr/>
          </a:p>
          <a:p>
            <a:pPr>
              <a:lnSpc>
                <a:spcPct val="100000"/>
              </a:lnSpc>
            </a:pPr>
            <a:endParaRPr/>
          </a:p>
        </p:txBody>
      </p:sp>
      <p:pic>
        <p:nvPicPr>
          <p:cNvPr id="92" name="Shape 101" descr=""/>
          <p:cNvPicPr/>
          <p:nvPr/>
        </p:nvPicPr>
        <p:blipFill>
          <a:blip r:embed="rId1"/>
          <a:stretch>
            <a:fillRect/>
          </a:stretch>
        </p:blipFill>
        <p:spPr>
          <a:xfrm>
            <a:off x="623160" y="2954520"/>
            <a:ext cx="2057040" cy="466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Mel-spectrogram</a:t>
            </a:r>
            <a:endParaRPr/>
          </a:p>
        </p:txBody>
      </p:sp>
      <p:sp>
        <p:nvSpPr>
          <p:cNvPr id="94" name="TextShape 2"/>
          <p:cNvSpPr txBox="1"/>
          <p:nvPr/>
        </p:nvSpPr>
        <p:spPr>
          <a:xfrm>
            <a:off x="471960" y="1919160"/>
            <a:ext cx="8221680" cy="2709720"/>
          </a:xfrm>
          <a:prstGeom prst="rect">
            <a:avLst/>
          </a:prstGeom>
        </p:spPr>
        <p:txBody>
          <a:bodyPr tIns="91440" bIns="91440"/>
          <a:p>
            <a:pPr>
              <a:lnSpc>
                <a:spcPct val="138000"/>
              </a:lnSpc>
            </a:pP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Blues</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	</a:t>
            </a:r>
            <a:r>
              <a:rPr lang="en-IN">
                <a:solidFill>
                  <a:srgbClr val="737373"/>
                </a:solidFill>
                <a:latin typeface="Roboto"/>
                <a:ea typeface="Roboto"/>
              </a:rPr>
              <a:t>Hiphop</a:t>
            </a:r>
            <a:endParaRPr/>
          </a:p>
        </p:txBody>
      </p:sp>
      <p:pic>
        <p:nvPicPr>
          <p:cNvPr id="95" name="Shape 108" descr=""/>
          <p:cNvPicPr/>
          <p:nvPr/>
        </p:nvPicPr>
        <p:blipFill>
          <a:blip r:embed="rId1"/>
          <a:stretch>
            <a:fillRect/>
          </a:stretch>
        </p:blipFill>
        <p:spPr>
          <a:xfrm>
            <a:off x="1058040" y="2531880"/>
            <a:ext cx="3642840" cy="1700640"/>
          </a:xfrm>
          <a:prstGeom prst="rect">
            <a:avLst/>
          </a:prstGeom>
          <a:ln>
            <a:noFill/>
          </a:ln>
        </p:spPr>
      </p:pic>
      <p:pic>
        <p:nvPicPr>
          <p:cNvPr id="96" name="Shape 109" descr=""/>
          <p:cNvPicPr/>
          <p:nvPr/>
        </p:nvPicPr>
        <p:blipFill>
          <a:blip r:embed="rId2"/>
          <a:stretch>
            <a:fillRect/>
          </a:stretch>
        </p:blipFill>
        <p:spPr>
          <a:xfrm>
            <a:off x="4983120" y="2531880"/>
            <a:ext cx="3710520" cy="1700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71960" y="738720"/>
            <a:ext cx="8221680" cy="767520"/>
          </a:xfrm>
          <a:prstGeom prst="rect">
            <a:avLst/>
          </a:prstGeom>
        </p:spPr>
        <p:txBody>
          <a:bodyPr tIns="91440" bIns="91440" anchor="b"/>
          <a:p>
            <a:pPr>
              <a:lnSpc>
                <a:spcPct val="100000"/>
              </a:lnSpc>
            </a:pPr>
            <a:r>
              <a:rPr lang="en-IN" sz="3200">
                <a:solidFill>
                  <a:srgbClr val="ffffff"/>
                </a:solidFill>
                <a:latin typeface="Roboto"/>
                <a:ea typeface="Roboto"/>
              </a:rPr>
              <a:t>Mel-spectrogram</a:t>
            </a:r>
            <a:endParaRPr/>
          </a:p>
        </p:txBody>
      </p:sp>
      <p:sp>
        <p:nvSpPr>
          <p:cNvPr id="98" name="TextShape 2"/>
          <p:cNvSpPr txBox="1"/>
          <p:nvPr/>
        </p:nvSpPr>
        <p:spPr>
          <a:xfrm>
            <a:off x="471960" y="1919160"/>
            <a:ext cx="8221680" cy="2709720"/>
          </a:xfrm>
          <a:prstGeom prst="rect">
            <a:avLst/>
          </a:prstGeom>
        </p:spPr>
        <p:txBody>
          <a:bodyPr tIns="91440" bIns="91440"/>
          <a:p>
            <a:pPr>
              <a:lnSpc>
                <a:spcPct val="100000"/>
              </a:lnSpc>
            </a:pPr>
            <a:r>
              <a:rPr lang="en-IN">
                <a:solidFill>
                  <a:srgbClr val="737373"/>
                </a:solidFill>
                <a:latin typeface="Roboto"/>
                <a:ea typeface="Roboto"/>
              </a:rPr>
              <a:t>Rock</a:t>
            </a:r>
            <a:endParaRPr/>
          </a:p>
        </p:txBody>
      </p:sp>
      <p:pic>
        <p:nvPicPr>
          <p:cNvPr id="99" name="Shape 116" descr=""/>
          <p:cNvPicPr/>
          <p:nvPr/>
        </p:nvPicPr>
        <p:blipFill>
          <a:blip r:embed="rId1"/>
          <a:stretch>
            <a:fillRect/>
          </a:stretch>
        </p:blipFill>
        <p:spPr>
          <a:xfrm>
            <a:off x="471960" y="2345400"/>
            <a:ext cx="3445920" cy="1132200"/>
          </a:xfrm>
          <a:prstGeom prst="rect">
            <a:avLst/>
          </a:prstGeom>
          <a:ln>
            <a:noFill/>
          </a:ln>
        </p:spPr>
      </p:pic>
      <p:pic>
        <p:nvPicPr>
          <p:cNvPr id="100" name="Shape 117" descr=""/>
          <p:cNvPicPr/>
          <p:nvPr/>
        </p:nvPicPr>
        <p:blipFill>
          <a:blip r:embed="rId2"/>
          <a:stretch>
            <a:fillRect/>
          </a:stretch>
        </p:blipFill>
        <p:spPr>
          <a:xfrm>
            <a:off x="4356000" y="2472480"/>
            <a:ext cx="4244760" cy="877680"/>
          </a:xfrm>
          <a:prstGeom prst="rect">
            <a:avLst/>
          </a:prstGeom>
          <a:ln>
            <a:noFill/>
          </a:ln>
        </p:spPr>
      </p:pic>
      <p:sp>
        <p:nvSpPr>
          <p:cNvPr id="101" name="TextShape 3"/>
          <p:cNvSpPr txBox="1"/>
          <p:nvPr/>
        </p:nvSpPr>
        <p:spPr>
          <a:xfrm>
            <a:off x="4356000" y="1919160"/>
            <a:ext cx="8221680" cy="2709720"/>
          </a:xfrm>
          <a:prstGeom prst="rect">
            <a:avLst/>
          </a:prstGeom>
        </p:spPr>
        <p:txBody>
          <a:bodyPr tIns="91440" bIns="91440"/>
          <a:p>
            <a:pPr>
              <a:lnSpc>
                <a:spcPct val="100000"/>
              </a:lnSpc>
            </a:pPr>
            <a:r>
              <a:rPr lang="en-IN">
                <a:solidFill>
                  <a:srgbClr val="737373"/>
                </a:solidFill>
                <a:latin typeface="Roboto"/>
                <a:ea typeface="Roboto"/>
              </a:rPr>
              <a:t>Metal</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71960" y="738720"/>
            <a:ext cx="8221680" cy="767520"/>
          </a:xfrm>
          <a:prstGeom prst="rect">
            <a:avLst/>
          </a:prstGeom>
        </p:spPr>
        <p:txBody>
          <a:bodyPr tIns="91440" bIns="91440" anchor="b"/>
          <a:p>
            <a:pPr>
              <a:lnSpc>
                <a:spcPct val="100000"/>
              </a:lnSpc>
            </a:pPr>
            <a:r>
              <a:rPr lang="en-IN" sz="3000">
                <a:solidFill>
                  <a:srgbClr val="ffffff"/>
                </a:solidFill>
                <a:latin typeface="Roboto"/>
                <a:ea typeface="Roboto"/>
              </a:rPr>
              <a:t>Recurrent Convolutional Neural Network</a:t>
            </a:r>
            <a:endParaRPr/>
          </a:p>
        </p:txBody>
      </p:sp>
      <p:sp>
        <p:nvSpPr>
          <p:cNvPr id="103" name="TextShape 2"/>
          <p:cNvSpPr txBox="1"/>
          <p:nvPr/>
        </p:nvSpPr>
        <p:spPr>
          <a:xfrm>
            <a:off x="471960" y="1847160"/>
            <a:ext cx="8221680" cy="2709720"/>
          </a:xfrm>
          <a:prstGeom prst="rect">
            <a:avLst/>
          </a:prstGeom>
        </p:spPr>
        <p:txBody>
          <a:bodyPr tIns="91440" bIns="91440"/>
          <a:p>
            <a:pPr>
              <a:lnSpc>
                <a:spcPct val="100000"/>
              </a:lnSpc>
            </a:pPr>
            <a:r>
              <a:rPr lang="en-IN">
                <a:solidFill>
                  <a:srgbClr val="737373"/>
                </a:solidFill>
                <a:latin typeface="Roboto"/>
                <a:ea typeface="Roboto"/>
              </a:rPr>
              <a:t>Layers:</a:t>
            </a:r>
            <a:endParaRPr/>
          </a:p>
          <a:p>
            <a:pPr>
              <a:lnSpc>
                <a:spcPct val="100000"/>
              </a:lnSpc>
            </a:pPr>
            <a:r>
              <a:rPr lang="en-IN">
                <a:solidFill>
                  <a:srgbClr val="737373"/>
                </a:solidFill>
                <a:latin typeface="Roboto"/>
                <a:ea typeface="Roboto"/>
              </a:rPr>
              <a:t>4 convolutional layers: Convolutional + max pooling + Dropouts</a:t>
            </a:r>
            <a:endParaRPr/>
          </a:p>
          <a:p>
            <a:pPr>
              <a:lnSpc>
                <a:spcPct val="100000"/>
              </a:lnSpc>
            </a:pPr>
            <a:r>
              <a:rPr lang="en-IN">
                <a:solidFill>
                  <a:srgbClr val="737373"/>
                </a:solidFill>
                <a:latin typeface="Roboto"/>
                <a:ea typeface="Roboto"/>
              </a:rPr>
              <a:t>2 Recurrent layers: 2 GRU cells followed by a dropout</a:t>
            </a:r>
            <a:endParaRPr/>
          </a:p>
          <a:p>
            <a:pPr>
              <a:lnSpc>
                <a:spcPct val="100000"/>
              </a:lnSpc>
            </a:pPr>
            <a:r>
              <a:rPr lang="en-IN">
                <a:solidFill>
                  <a:srgbClr val="737373"/>
                </a:solidFill>
                <a:latin typeface="Roboto"/>
                <a:ea typeface="Roboto"/>
              </a:rPr>
              <a:t>Final feedforward sigmoid layer</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