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viewProps" Target="viewProps.xml"/><Relationship Id="rId6" Type="http://schemas.openxmlformats.org/officeDocument/2006/relationships/tableStyles" Target="tableStyles.xml"/><Relationship Id="rId2" Type="http://schemas.openxmlformats.org/officeDocument/2006/relationships/printerSettings" Target="printerSettings/printerSettings1.bin"/><Relationship Id="rId13" Type="http://schemas.openxmlformats.org/officeDocument/2006/relationships/slide" Target="slides/slide7.xml"/><Relationship Id="rId16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" Type="http://schemas.openxmlformats.org/officeDocument/2006/relationships/presProps" Target="presProps.xml"/><Relationship Id="rId5" Type="http://schemas.openxmlformats.org/officeDocument/2006/relationships/theme" Target="theme/theme1.xml"/><Relationship Id="rId15" Type="http://schemas.openxmlformats.org/officeDocument/2006/relationships/slide" Target="slides/slide9.xml"/><Relationship Id="rId14" Type="http://schemas.openxmlformats.org/officeDocument/2006/relationships/slide" Target="slides/slide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Category of KRI </c:v>
                </c:pt>
              </c:strCache>
            </c:strRef>
          </c:tx>
          <c:invertIfNegative val="0"/>
          <c:xVal>
            <c:numRef>
              <c:f>Sheet1!$A$2:$A$6</c:f>
              <c:numCache>
                <c:formatCode>General</c:formatCode>
                <c:ptCount val="5"/>
                <c:pt idx="0">
                  <c:v>7.0</c:v>
                </c:pt>
                <c:pt idx="1">
                  <c:v>15.0</c:v>
                </c:pt>
                <c:pt idx="2">
                  <c:v>5.0</c:v>
                </c:pt>
                <c:pt idx="3">
                  <c:v>10.0</c:v>
                </c:pt>
                <c:pt idx="4">
                  <c:v>15.0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3.5</c:v>
                </c:pt>
                <c:pt idx="1">
                  <c:v>3.5</c:v>
                </c:pt>
                <c:pt idx="2">
                  <c:v>2.2</c:v>
                </c:pt>
                <c:pt idx="3">
                  <c:v>2.2</c:v>
                </c:pt>
                <c:pt idx="4">
                  <c:v>2.2</c:v>
                </c:pt>
              </c:numCache>
            </c:numRef>
          </c:yVal>
          <c:bubbleSize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15720072"/>
        <c:axId val="-2115723560"/>
      </c:bubbleChart>
      <c:valAx>
        <c:axId val="-2115720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Risk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b="1" sz="100"/>
            </a:pPr>
          </a:p>
        </c:txPr>
        <c:crossAx val="-2115723560"/>
        <c:crosses val="autoZero"/>
        <c:crossBetween val="midCat"/>
      </c:valAx>
      <c:valAx>
        <c:axId val="-211572356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r>
                  <a:t>Priority</a:t>
                </a:r>
              </a:p>
            </c:rich>
          </c:tx>
          <c:layout/>
          <c:overlay val="0"/>
        </c:title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b="1" sz="100"/>
            </a:pPr>
          </a:p>
        </c:txPr>
        <c:crossAx val="-21157200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Captur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68580"/>
            <a:ext cx="9144000" cy="68350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500" b="1">
                <a:latin typeface="Verdana"/>
              </a:rPr>
              <a:t>Executive Summary – Infrastructure Risk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640080"/>
          <a:ext cx="8229600" cy="1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2743200"/>
                <a:gridCol w="914400"/>
                <a:gridCol w="914400"/>
                <a:gridCol w="914400"/>
              </a:tblGrid>
              <a:tr h="1075">
                <a:tc>
                  <a:txBody>
                    <a:bodyPr anchor="b"/>
                    <a:lstStyle/>
                    <a:p>
                      <a:r>
                        <a:rPr b="1" sz="900">
                          <a:solidFill>
                            <a:srgbClr val="000000"/>
                          </a:solidFill>
                        </a:rPr>
                        <a:t>ID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Category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Highlights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Trend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</a:tr>
              <a:tr h="1075"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INV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Asset Inventory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Jason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/>
                </a:tc>
              </a:tr>
              <a:tr h="1075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Servers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Harris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Ashley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Peter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Sue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SEB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Security Baseline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Cory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Servers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Harris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Wes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Peter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VLL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Vulnerability Landscape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Pavan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Servers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Yogesh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Lloyd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Srinivasulu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Sue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MON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Security Monitoring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Jos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88"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IAM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Privileged Access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000000"/>
                          </a:solidFill>
                        </a:rPr>
                        <a:t>Brian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latin typeface="Verdana"/>
              </a:rPr>
              <a:t>Detailed Metrics - KRIs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05840"/>
          <a:ext cx="8229600" cy="27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2743200"/>
                <a:gridCol w="914400"/>
                <a:gridCol w="914400"/>
                <a:gridCol w="914400"/>
              </a:tblGrid>
              <a:tr h="1959">
                <a:tc>
                  <a:txBody>
                    <a:bodyPr anchor="b"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Category of KRI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Defintion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Measure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Previous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Current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Risk Trend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</a:tr>
              <a:tr h="1959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Inventory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Accuracy and completeness of asset information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% of inventory completion (Owner / IT Custodian must be filled to be considered a complete inventory item.)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Servers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67%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Applications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# of unknown Assets (Those which are discovered but not found in the “source of truth” probably CMDB)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Security Baseline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Alignment with industry best practices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% of assets with security baseline (# of assets as a factor of whole estate, for which the baseline is Agreed. (Coverage)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Servers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65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latin typeface="Verdana"/>
              </a:rPr>
              <a:t>Detailed Metrics - KRIs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05840"/>
          <a:ext cx="8229600" cy="27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2743200"/>
                <a:gridCol w="914400"/>
                <a:gridCol w="914400"/>
                <a:gridCol w="914400"/>
              </a:tblGrid>
              <a:tr h="1959">
                <a:tc>
                  <a:txBody>
                    <a:bodyPr anchor="b"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Category of KRI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Defintion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Measure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Previous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Current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Risk Trend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</a:tr>
              <a:tr h="1959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Security Baseline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Alignment with industry best practices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Servers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Identity and Access Management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Measure of Privileged accounts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Total # of Admin accounts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# of 2FA Admin accounts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# of Generic Admin accounts without owner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Vulnerability Landscape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Measure of Vulnerabilities in infrastructure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% of assets with High and critical (4&amp;5) vulnerabilities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Servers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965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Applications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latin typeface="Verdana"/>
              </a:rPr>
              <a:t>Detailed Metrics - KRIs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05840"/>
          <a:ext cx="8229600" cy="27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2743200"/>
                <a:gridCol w="914400"/>
                <a:gridCol w="914400"/>
                <a:gridCol w="914400"/>
              </a:tblGrid>
              <a:tr h="1828">
                <a:tc>
                  <a:txBody>
                    <a:bodyPr anchor="b"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Category of KRI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Defintion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Measure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Previous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Current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Risk Trend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</a:tr>
              <a:tr h="1828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Vulnerability Landscape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Are we in Control ?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Average Time to Remediate last cycle (in # of Days)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Servers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Applications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What is our Risk ?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Average Age of Open Vulnerabilities (in # of Days)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Servers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Applications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828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Monitoring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Measure of assets not monitored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% of Assets not being monitored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1840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latin typeface="Verdana"/>
              </a:rPr>
              <a:t>Detailed Metrics - KRIs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05840"/>
          <a:ext cx="8229600" cy="27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2743200"/>
                <a:gridCol w="914400"/>
                <a:gridCol w="914400"/>
                <a:gridCol w="914400"/>
              </a:tblGrid>
              <a:tr h="5486">
                <a:tc>
                  <a:txBody>
                    <a:bodyPr anchor="b"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Category of KRI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Defintion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Measure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Previous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Current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Risk Trend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</a:tr>
              <a:tr h="5486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Monitoring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Measure of assets not monitored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Servers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5486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5486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  <a:tr h="5488"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Applications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DCDC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68580"/>
            <a:ext cx="9144000" cy="68690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Capt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68580"/>
            <a:ext cx="9144000" cy="660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Captur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68580"/>
            <a:ext cx="9144000" cy="68941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