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image/png" Extension="png"/>
  <Default ContentType="application/vnd.openxmlformats-package.relationships+xml" Extension="rels"/>
  <Default ContentType="application/vnd.openxmlformats-officedocument.spreadsheetml.sheet" Extension="xlsx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8" id="257"/>
    <p:sldId r:id="rId9" id="258"/>
    <p:sldId r:id="rId10" id="259"/>
    <p:sldId r:id="rId11" id="260"/>
    <p:sldId r:id="rId12" id="261"/>
    <p:sldId r:id="rId13" id="262"/>
    <p:sldId r:id="rId14" id="263"/>
    <p:sldId r:id="rId15" id="264"/>
    <p:sldId r:id="rId16" id="265"/>
    <p:sldId r:id="rId17" id="26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6" Type="http://schemas.openxmlformats.org/officeDocument/2006/relationships/tableStyles" Target="tableStyles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13" Type="http://schemas.openxmlformats.org/officeDocument/2006/relationships/slide" Target="slides/slide7.xml"/><Relationship Id="rId15" Type="http://schemas.openxmlformats.org/officeDocument/2006/relationships/slide" Target="slides/slide9.xml"/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" Type="http://schemas.openxmlformats.org/officeDocument/2006/relationships/presProps" Target="presProps.xml"/><Relationship Id="rId16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14" Type="http://schemas.openxmlformats.org/officeDocument/2006/relationships/slide" Target="slides/slide8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layout/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Category of KRI </c:v>
                </c:pt>
              </c:strCache>
            </c:strRef>
          </c:tx>
          <c:invertIfNegative val="0"/>
          <c:xVal>
            <c:numRef>
              <c:f>Sheet1!$A$2:$A$6</c:f>
              <c:numCache>
                <c:formatCode>General</c:formatCode>
                <c:ptCount val="5"/>
                <c:pt idx="0">
                  <c:v>7.0</c:v>
                </c:pt>
                <c:pt idx="1">
                  <c:v>15.0</c:v>
                </c:pt>
                <c:pt idx="2">
                  <c:v>5.0</c:v>
                </c:pt>
                <c:pt idx="3">
                  <c:v>10.0</c:v>
                </c:pt>
                <c:pt idx="4">
                  <c:v>15.0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3.5</c:v>
                </c:pt>
                <c:pt idx="1">
                  <c:v>3.5</c:v>
                </c:pt>
                <c:pt idx="2">
                  <c:v>2.2</c:v>
                </c:pt>
                <c:pt idx="3">
                  <c:v>2.2</c:v>
                </c:pt>
                <c:pt idx="4">
                  <c:v>2.2</c:v>
                </c:pt>
              </c:numCache>
            </c:numRef>
          </c:yVal>
          <c:bubbleSize>
            <c:numRef>
              <c:f>Sheet1!$C$2:$C$6</c:f>
              <c:numCache>
                <c:formatCode>General</c:formatCode>
                <c:ptCount val="5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</c:numCache>
            </c:numRef>
          </c:bubbleSize>
          <c:bubble3D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-2115720072"/>
        <c:axId val="-2115723560"/>
      </c:bubbleChart>
      <c:valAx>
        <c:axId val="-21157200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r>
                  <a:t>Risk</a:t>
                </a:r>
              </a:p>
            </c:rich>
          </c:tx>
          <c:layout/>
          <c:overlay val="0"/>
        </c:title>
        <c:numFmt formatCode="0" sourceLinked="0"/>
        <c:majorTickMark val="out"/>
        <c:minorTickMark val="none"/>
        <c:tickLblPos val="nextTo"/>
        <c:txPr>
          <a:bodyPr/>
          <a:lstStyle/>
          <a:p>
            <a:pPr>
              <a:defRPr b="1" sz="100"/>
            </a:pPr>
          </a:p>
        </c:txPr>
        <c:crossAx val="-2115723560"/>
        <c:crosses val="autoZero"/>
        <c:crossBetween val="midCat"/>
      </c:valAx>
      <c:valAx>
        <c:axId val="-2115723560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r>
                  <a:t>Priority</a:t>
                </a:r>
              </a:p>
            </c:rich>
          </c:tx>
          <c:layout/>
          <c:overlay val="0"/>
        </c:title>
        <c:numFmt formatCode="0" sourceLinked="0"/>
        <c:majorTickMark val="none"/>
        <c:minorTickMark val="none"/>
        <c:tickLblPos val="nextTo"/>
        <c:txPr>
          <a:bodyPr/>
          <a:lstStyle/>
          <a:p>
            <a:pPr>
              <a:defRPr b="1" sz="100"/>
            </a:pPr>
          </a:p>
        </c:txPr>
        <c:crossAx val="-2115720072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1828800" y="1828800"/>
          <a:ext cx="54864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342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pic>
        <p:nvPicPr>
          <p:cNvPr id="3" name="Picture 2" descr="Capture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" y="68580"/>
            <a:ext cx="9144000" cy="689414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342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pic>
        <p:nvPicPr>
          <p:cNvPr id="3" name="Picture 2" descr="Capture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" y="68580"/>
            <a:ext cx="9144000" cy="68760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500" b="1">
                <a:latin typeface="Verdana"/>
              </a:rPr>
              <a:t>Executive Summary – Infrastructure Risk Overview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640080"/>
          <a:ext cx="8229600" cy="18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2743200"/>
                <a:gridCol w="914400"/>
                <a:gridCol w="914400"/>
                <a:gridCol w="914400"/>
              </a:tblGrid>
              <a:tr h="1075">
                <a:tc>
                  <a:txBody>
                    <a:bodyPr/>
                    <a:lstStyle/>
                    <a:p>
                      <a:r>
                        <a:rPr b="1" sz="900">
                          <a:solidFill>
                            <a:srgbClr val="000000"/>
                          </a:solidFill>
                        </a:rPr>
                        <a:t>ID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900">
                          <a:solidFill>
                            <a:srgbClr val="000000"/>
                          </a:solidFill>
                        </a:rPr>
                        <a:t>Category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900">
                          <a:solidFill>
                            <a:srgbClr val="000000"/>
                          </a:solidFill>
                        </a:rPr>
                        <a:t>Highlights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90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90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900">
                          <a:solidFill>
                            <a:srgbClr val="000000"/>
                          </a:solidFill>
                        </a:rPr>
                        <a:t>Trend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</a:tcPr>
                </a:tc>
              </a:tr>
              <a:tr h="1075">
                <a:tc>
                  <a:txBody>
                    <a:bodyPr/>
                    <a:lstStyle/>
                    <a:p>
                      <a:r>
                        <a:rPr sz="900">
                          <a:solidFill>
                            <a:srgbClr val="000000"/>
                          </a:solidFill>
                        </a:rPr>
                        <a:t>INV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>
                          <a:solidFill>
                            <a:srgbClr val="000000"/>
                          </a:solidFill>
                        </a:rPr>
                        <a:t>Asset Inventory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>
                          <a:solidFill>
                            <a:srgbClr val="000000"/>
                          </a:solidFill>
                        </a:rPr>
                        <a:t>Networks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/>
                </a:tc>
              </a:tr>
              <a:tr h="1075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>
                          <a:solidFill>
                            <a:srgbClr val="000000"/>
                          </a:solidFill>
                        </a:rPr>
                        <a:t>Servers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075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>
                          <a:solidFill>
                            <a:srgbClr val="000000"/>
                          </a:solidFill>
                        </a:rPr>
                        <a:t>Endpoints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075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>
                          <a:solidFill>
                            <a:srgbClr val="000000"/>
                          </a:solidFill>
                        </a:rPr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075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>
                          <a:solidFill>
                            <a:srgbClr val="000000"/>
                          </a:solidFill>
                        </a:rPr>
                        <a:t>Applications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075">
                <a:tc>
                  <a:txBody>
                    <a:bodyPr/>
                    <a:lstStyle/>
                    <a:p>
                      <a:r>
                        <a:rPr sz="900">
                          <a:solidFill>
                            <a:srgbClr val="000000"/>
                          </a:solidFill>
                        </a:rPr>
                        <a:t>SEB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>
                          <a:solidFill>
                            <a:srgbClr val="000000"/>
                          </a:solidFill>
                        </a:rPr>
                        <a:t>Networks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075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>
                          <a:solidFill>
                            <a:srgbClr val="000000"/>
                          </a:solidFill>
                        </a:rPr>
                        <a:t>Servers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075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>
                          <a:solidFill>
                            <a:srgbClr val="000000"/>
                          </a:solidFill>
                        </a:rPr>
                        <a:t>Endpoints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075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>
                          <a:solidFill>
                            <a:srgbClr val="000000"/>
                          </a:solidFill>
                        </a:rPr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075">
                <a:tc>
                  <a:txBody>
                    <a:bodyPr/>
                    <a:lstStyle/>
                    <a:p>
                      <a:r>
                        <a:rPr sz="900">
                          <a:solidFill>
                            <a:srgbClr val="000000"/>
                          </a:solidFill>
                        </a:rPr>
                        <a:t>VLL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>
                          <a:solidFill>
                            <a:srgbClr val="000000"/>
                          </a:solidFill>
                        </a:rPr>
                        <a:t>Networks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075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>
                          <a:solidFill>
                            <a:srgbClr val="000000"/>
                          </a:solidFill>
                        </a:rPr>
                        <a:t>Servers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075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>
                          <a:solidFill>
                            <a:srgbClr val="000000"/>
                          </a:solidFill>
                        </a:rPr>
                        <a:t>Endpoints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075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>
                          <a:solidFill>
                            <a:srgbClr val="000000"/>
                          </a:solidFill>
                        </a:rPr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075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>
                          <a:solidFill>
                            <a:srgbClr val="000000"/>
                          </a:solidFill>
                        </a:rPr>
                        <a:t>Applications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075">
                <a:tc>
                  <a:txBody>
                    <a:bodyPr/>
                    <a:lstStyle/>
                    <a:p>
                      <a:r>
                        <a:rPr sz="900">
                          <a:solidFill>
                            <a:srgbClr val="000000"/>
                          </a:solidFill>
                        </a:rPr>
                        <a:t>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>
                          <a:solidFill>
                            <a:srgbClr val="000000"/>
                          </a:solidFill>
                        </a:rPr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088">
                <a:tc>
                  <a:txBody>
                    <a:bodyPr/>
                    <a:lstStyle/>
                    <a:p>
                      <a:r>
                        <a:rPr sz="900">
                          <a:solidFill>
                            <a:srgbClr val="000000"/>
                          </a:solidFill>
                        </a:rPr>
                        <a:t>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>
                          <a:solidFill>
                            <a:srgbClr val="000000"/>
                          </a:solidFill>
                        </a:rPr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 b="1">
                <a:latin typeface="Verdana"/>
              </a:rPr>
              <a:t>Detailed Metrics - KRIs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005840"/>
          <a:ext cx="8229600" cy="27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2743200"/>
                <a:gridCol w="914400"/>
                <a:gridCol w="914400"/>
                <a:gridCol w="914400"/>
              </a:tblGrid>
              <a:tr h="1959">
                <a:tc>
                  <a:txBody>
                    <a:bodyPr/>
                    <a:lstStyle/>
                    <a:p>
                      <a:r>
                        <a:rPr b="1" sz="1000">
                          <a:solidFill>
                            <a:srgbClr val="000000"/>
                          </a:solidFill>
                        </a:rPr>
                        <a:t>Category of KRI 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Defintion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Measure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Previous Score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Current Score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Risk Trend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</a:tcPr>
                </a:tc>
              </a:tr>
              <a:tr h="1959">
                <a:tc>
                  <a:txBody>
                    <a:bodyPr/>
                    <a:lstStyle/>
                    <a:p>
                      <a:r>
                        <a:rPr b="1" sz="1000">
                          <a:solidFill>
                            <a:srgbClr val="000000"/>
                          </a:solidFill>
                        </a:rPr>
                        <a:t>Inventory</a:t>
                      </a:r>
                    </a:p>
                  </a:txBody>
                  <a:tcPr>
                    <a:solidFill>
                      <a:srgbClr val="9ACD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b="1" sz="1000">
                          <a:solidFill>
                            <a:srgbClr val="000000"/>
                          </a:solidFill>
                        </a:rPr>
                        <a:t>Accuracy and completeness of asset information</a:t>
                      </a:r>
                    </a:p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 % of inventory completion (Owner / IT Custodian must be filled to be considered a complete inventory item.)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</a:tr>
              <a:tr h="1959">
                <a:tc>
                  <a:txBody>
                    <a:bodyPr/>
                    <a:lstStyle/>
                    <a:p/>
                  </a:txBody>
                  <a:tcPr>
                    <a:solidFill>
                      <a:srgbClr val="9ACD3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Networks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44%</a:t>
                      </a:r>
                    </a:p>
                  </a:txBody>
                  <a:tcPr>
                    <a:solidFill>
                      <a:srgbClr val="FE000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34%</a:t>
                      </a:r>
                    </a:p>
                  </a:txBody>
                  <a:tcPr>
                    <a:solidFill>
                      <a:srgbClr val="FE0005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959">
                <a:tc>
                  <a:txBody>
                    <a:bodyPr/>
                    <a:lstStyle/>
                    <a:p/>
                  </a:txBody>
                  <a:tcPr>
                    <a:solidFill>
                      <a:srgbClr val="9ACD3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Servers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45%</a:t>
                      </a:r>
                    </a:p>
                  </a:txBody>
                  <a:tcPr>
                    <a:solidFill>
                      <a:srgbClr val="FE000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64%</a:t>
                      </a:r>
                    </a:p>
                  </a:txBody>
                  <a:tcPr>
                    <a:solidFill>
                      <a:srgbClr val="FE0005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959">
                <a:tc>
                  <a:txBody>
                    <a:bodyPr/>
                    <a:lstStyle/>
                    <a:p/>
                  </a:txBody>
                  <a:tcPr>
                    <a:solidFill>
                      <a:srgbClr val="9ACD3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Endpoints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12%</a:t>
                      </a:r>
                    </a:p>
                  </a:txBody>
                  <a:tcPr>
                    <a:solidFill>
                      <a:srgbClr val="FE000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34%</a:t>
                      </a:r>
                    </a:p>
                  </a:txBody>
                  <a:tcPr>
                    <a:solidFill>
                      <a:srgbClr val="FE0005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959">
                <a:tc>
                  <a:txBody>
                    <a:bodyPr/>
                    <a:lstStyle/>
                    <a:p/>
                  </a:txBody>
                  <a:tcPr>
                    <a:solidFill>
                      <a:srgbClr val="9ACD3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Database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65%</a:t>
                      </a:r>
                    </a:p>
                  </a:txBody>
                  <a:tcPr>
                    <a:solidFill>
                      <a:srgbClr val="FE000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53%</a:t>
                      </a:r>
                    </a:p>
                  </a:txBody>
                  <a:tcPr>
                    <a:solidFill>
                      <a:srgbClr val="FE0005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959">
                <a:tc>
                  <a:txBody>
                    <a:bodyPr/>
                    <a:lstStyle/>
                    <a:p/>
                  </a:txBody>
                  <a:tcPr>
                    <a:solidFill>
                      <a:srgbClr val="9ACD3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Applications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87%</a:t>
                      </a:r>
                    </a:p>
                  </a:txBody>
                  <a:tcPr>
                    <a:solidFill>
                      <a:srgbClr val="FFB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12%</a:t>
                      </a:r>
                    </a:p>
                  </a:txBody>
                  <a:tcPr>
                    <a:solidFill>
                      <a:srgbClr val="FE0005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959">
                <a:tc>
                  <a:txBody>
                    <a:bodyPr/>
                    <a:lstStyle/>
                    <a:p/>
                  </a:txBody>
                  <a:tcPr>
                    <a:solidFill>
                      <a:srgbClr val="9ACD3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# of unknown Assets (Those which are discovered but not found in the “source of truth” probably CMDB)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5777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6543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959">
                <a:tc>
                  <a:txBody>
                    <a:bodyPr/>
                    <a:lstStyle/>
                    <a:p>
                      <a:r>
                        <a:rPr b="1" sz="1000">
                          <a:solidFill>
                            <a:srgbClr val="000000"/>
                          </a:solidFill>
                        </a:rPr>
                        <a:t>Security Baseline</a:t>
                      </a:r>
                    </a:p>
                  </a:txBody>
                  <a:tcPr>
                    <a:solidFill>
                      <a:srgbClr val="9ACD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b="1" sz="1000">
                          <a:solidFill>
                            <a:srgbClr val="000000"/>
                          </a:solidFill>
                        </a:rPr>
                        <a:t>Alignment with industry best practices</a:t>
                      </a:r>
                    </a:p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% of assets with security baseline (# of assets as a factor of whole estate, for which the baseline is Agreed. (Coverage)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DCDCDC"/>
                    </a:solidFill>
                  </a:tcPr>
                </a:tc>
              </a:tr>
              <a:tr h="1959">
                <a:tc>
                  <a:txBody>
                    <a:bodyPr/>
                    <a:lstStyle/>
                    <a:p/>
                  </a:txBody>
                  <a:tcPr>
                    <a:solidFill>
                      <a:srgbClr val="9ACD3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Networks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78%</a:t>
                      </a:r>
                    </a:p>
                  </a:txBody>
                  <a:tcPr>
                    <a:solidFill>
                      <a:srgbClr val="FFB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54%</a:t>
                      </a:r>
                    </a:p>
                  </a:txBody>
                  <a:tcPr>
                    <a:solidFill>
                      <a:srgbClr val="FE0005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959">
                <a:tc>
                  <a:txBody>
                    <a:bodyPr/>
                    <a:lstStyle/>
                    <a:p/>
                  </a:txBody>
                  <a:tcPr>
                    <a:solidFill>
                      <a:srgbClr val="9ACD3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Servers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89%</a:t>
                      </a:r>
                    </a:p>
                  </a:txBody>
                  <a:tcPr>
                    <a:solidFill>
                      <a:srgbClr val="9ACD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12%</a:t>
                      </a:r>
                    </a:p>
                  </a:txBody>
                  <a:tcPr>
                    <a:solidFill>
                      <a:srgbClr val="FE0005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959">
                <a:tc>
                  <a:txBody>
                    <a:bodyPr/>
                    <a:lstStyle/>
                    <a:p/>
                  </a:txBody>
                  <a:tcPr>
                    <a:solidFill>
                      <a:srgbClr val="9ACD3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Endpoints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9%</a:t>
                      </a:r>
                    </a:p>
                  </a:txBody>
                  <a:tcPr>
                    <a:solidFill>
                      <a:srgbClr val="FE000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87%</a:t>
                      </a:r>
                    </a:p>
                  </a:txBody>
                  <a:tcPr>
                    <a:solidFill>
                      <a:srgbClr val="9ACD3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959">
                <a:tc>
                  <a:txBody>
                    <a:bodyPr/>
                    <a:lstStyle/>
                    <a:p/>
                  </a:txBody>
                  <a:tcPr>
                    <a:solidFill>
                      <a:srgbClr val="9ACD3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Database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67%</a:t>
                      </a:r>
                    </a:p>
                  </a:txBody>
                  <a:tcPr>
                    <a:solidFill>
                      <a:srgbClr val="FFB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98%</a:t>
                      </a:r>
                    </a:p>
                  </a:txBody>
                  <a:tcPr>
                    <a:solidFill>
                      <a:srgbClr val="9ACD3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965">
                <a:tc>
                  <a:txBody>
                    <a:bodyPr/>
                    <a:lstStyle/>
                    <a:p/>
                  </a:txBody>
                  <a:tcPr>
                    <a:solidFill>
                      <a:srgbClr val="9ACD3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DCDCD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 b="1">
                <a:latin typeface="Verdana"/>
              </a:rPr>
              <a:t>Detailed Metrics - KRIs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005840"/>
          <a:ext cx="8229600" cy="27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2743200"/>
                <a:gridCol w="914400"/>
                <a:gridCol w="914400"/>
                <a:gridCol w="914400"/>
              </a:tblGrid>
              <a:tr h="1959">
                <a:tc>
                  <a:txBody>
                    <a:bodyPr/>
                    <a:lstStyle/>
                    <a:p>
                      <a:r>
                        <a:rPr b="1" sz="1000">
                          <a:solidFill>
                            <a:srgbClr val="000000"/>
                          </a:solidFill>
                        </a:rPr>
                        <a:t>Category of KRI 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Defintion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Measure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Previous Score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Current Score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Risk Trend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</a:tcPr>
                </a:tc>
              </a:tr>
              <a:tr h="1959">
                <a:tc>
                  <a:txBody>
                    <a:bodyPr/>
                    <a:lstStyle/>
                    <a:p>
                      <a:r>
                        <a:rPr b="1" sz="1000">
                          <a:solidFill>
                            <a:srgbClr val="000000"/>
                          </a:solidFill>
                        </a:rPr>
                        <a:t>Security Baseline</a:t>
                      </a:r>
                    </a:p>
                  </a:txBody>
                  <a:tcPr>
                    <a:solidFill>
                      <a:srgbClr val="FFB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b="1" sz="1000">
                          <a:solidFill>
                            <a:srgbClr val="000000"/>
                          </a:solidFill>
                        </a:rPr>
                        <a:t>Alignment with industry best practices</a:t>
                      </a:r>
                    </a:p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Networks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45%</a:t>
                      </a:r>
                    </a:p>
                  </a:txBody>
                  <a:tcPr>
                    <a:solidFill>
                      <a:srgbClr val="FE000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67%</a:t>
                      </a:r>
                    </a:p>
                  </a:txBody>
                  <a:tcPr>
                    <a:solidFill>
                      <a:srgbClr val="FFB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/>
                </a:tc>
              </a:tr>
              <a:tr h="1959">
                <a:tc>
                  <a:txBody>
                    <a:bodyPr/>
                    <a:lstStyle/>
                    <a:p/>
                  </a:txBody>
                  <a:tcPr>
                    <a:solidFill>
                      <a:srgbClr val="FFBF00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Servers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88%</a:t>
                      </a:r>
                    </a:p>
                  </a:txBody>
                  <a:tcPr>
                    <a:solidFill>
                      <a:srgbClr val="9ACD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35%</a:t>
                      </a:r>
                    </a:p>
                  </a:txBody>
                  <a:tcPr>
                    <a:solidFill>
                      <a:srgbClr val="FE0005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959">
                <a:tc>
                  <a:txBody>
                    <a:bodyPr/>
                    <a:lstStyle/>
                    <a:p/>
                  </a:txBody>
                  <a:tcPr>
                    <a:solidFill>
                      <a:srgbClr val="FFBF00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Endpoints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99%</a:t>
                      </a:r>
                    </a:p>
                  </a:txBody>
                  <a:tcPr>
                    <a:solidFill>
                      <a:srgbClr val="9ACD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23%</a:t>
                      </a:r>
                    </a:p>
                  </a:txBody>
                  <a:tcPr>
                    <a:solidFill>
                      <a:srgbClr val="FE0005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959">
                <a:tc>
                  <a:txBody>
                    <a:bodyPr/>
                    <a:lstStyle/>
                    <a:p/>
                  </a:txBody>
                  <a:tcPr>
                    <a:solidFill>
                      <a:srgbClr val="FFBF00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Database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67%</a:t>
                      </a:r>
                    </a:p>
                  </a:txBody>
                  <a:tcPr>
                    <a:solidFill>
                      <a:srgbClr val="FFB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12%</a:t>
                      </a:r>
                    </a:p>
                  </a:txBody>
                  <a:tcPr>
                    <a:solidFill>
                      <a:srgbClr val="FE0005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959">
                <a:tc>
                  <a:txBody>
                    <a:bodyPr/>
                    <a:lstStyle/>
                    <a:p>
                      <a:r>
                        <a:rPr b="1" sz="1000">
                          <a:solidFill>
                            <a:srgbClr val="000000"/>
                          </a:solidFill>
                        </a:rPr>
                        <a:t>Identity and Access Management</a:t>
                      </a:r>
                    </a:p>
                  </a:txBody>
                  <a:tcPr>
                    <a:solidFill>
                      <a:srgbClr val="FFB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b="1" sz="1000">
                          <a:solidFill>
                            <a:srgbClr val="000000"/>
                          </a:solidFill>
                        </a:rPr>
                        <a:t>Measure of Privileged accounts</a:t>
                      </a:r>
                    </a:p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Total # of Admin accounts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959">
                <a:tc>
                  <a:txBody>
                    <a:bodyPr/>
                    <a:lstStyle/>
                    <a:p/>
                  </a:txBody>
                  <a:tcPr>
                    <a:solidFill>
                      <a:srgbClr val="FFBF00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# of 2FA Admin accounts 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959">
                <a:tc>
                  <a:txBody>
                    <a:bodyPr/>
                    <a:lstStyle/>
                    <a:p/>
                  </a:txBody>
                  <a:tcPr>
                    <a:solidFill>
                      <a:srgbClr val="FFBF00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# of Generic Admin accounts without owner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959">
                <a:tc>
                  <a:txBody>
                    <a:bodyPr/>
                    <a:lstStyle/>
                    <a:p>
                      <a:r>
                        <a:rPr b="1" sz="1000">
                          <a:solidFill>
                            <a:srgbClr val="000000"/>
                          </a:solidFill>
                        </a:rPr>
                        <a:t>Vulnerability Landscape</a:t>
                      </a:r>
                    </a:p>
                  </a:txBody>
                  <a:tcPr>
                    <a:solidFill>
                      <a:srgbClr val="FFB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b="1" sz="1000">
                          <a:solidFill>
                            <a:srgbClr val="000000"/>
                          </a:solidFill>
                        </a:rPr>
                        <a:t>Measure of Vulnerabilities in infrastructure </a:t>
                      </a:r>
                    </a:p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% of assets with High and critical (4&amp;5) vulnerabilities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</a:tr>
              <a:tr h="1959">
                <a:tc>
                  <a:txBody>
                    <a:bodyPr/>
                    <a:lstStyle/>
                    <a:p/>
                  </a:txBody>
                  <a:tcPr>
                    <a:solidFill>
                      <a:srgbClr val="FFBF00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Networks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56%</a:t>
                      </a:r>
                    </a:p>
                  </a:txBody>
                  <a:tcPr>
                    <a:solidFill>
                      <a:srgbClr val="FE000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26%</a:t>
                      </a:r>
                    </a:p>
                  </a:txBody>
                  <a:tcPr>
                    <a:solidFill>
                      <a:srgbClr val="FE0005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959">
                <a:tc>
                  <a:txBody>
                    <a:bodyPr/>
                    <a:lstStyle/>
                    <a:p/>
                  </a:txBody>
                  <a:tcPr>
                    <a:solidFill>
                      <a:srgbClr val="FFBF00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Servers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89%</a:t>
                      </a:r>
                    </a:p>
                  </a:txBody>
                  <a:tcPr>
                    <a:solidFill>
                      <a:srgbClr val="FE000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85%</a:t>
                      </a:r>
                    </a:p>
                  </a:txBody>
                  <a:tcPr>
                    <a:solidFill>
                      <a:srgbClr val="FE0005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959">
                <a:tc>
                  <a:txBody>
                    <a:bodyPr/>
                    <a:lstStyle/>
                    <a:p/>
                  </a:txBody>
                  <a:tcPr>
                    <a:solidFill>
                      <a:srgbClr val="FFBF00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Endpoints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89%</a:t>
                      </a:r>
                    </a:p>
                  </a:txBody>
                  <a:tcPr>
                    <a:solidFill>
                      <a:srgbClr val="FE000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23%</a:t>
                      </a:r>
                    </a:p>
                  </a:txBody>
                  <a:tcPr>
                    <a:solidFill>
                      <a:srgbClr val="FE0005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959">
                <a:tc>
                  <a:txBody>
                    <a:bodyPr/>
                    <a:lstStyle/>
                    <a:p/>
                  </a:txBody>
                  <a:tcPr>
                    <a:solidFill>
                      <a:srgbClr val="FFBF00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Database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98%</a:t>
                      </a:r>
                    </a:p>
                  </a:txBody>
                  <a:tcPr>
                    <a:solidFill>
                      <a:srgbClr val="FE000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84%</a:t>
                      </a:r>
                    </a:p>
                  </a:txBody>
                  <a:tcPr>
                    <a:solidFill>
                      <a:srgbClr val="FE0005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965">
                <a:tc>
                  <a:txBody>
                    <a:bodyPr/>
                    <a:lstStyle/>
                    <a:p/>
                  </a:txBody>
                  <a:tcPr>
                    <a:solidFill>
                      <a:srgbClr val="FFBF00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Applications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34%</a:t>
                      </a:r>
                    </a:p>
                  </a:txBody>
                  <a:tcPr>
                    <a:solidFill>
                      <a:srgbClr val="FE000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25%</a:t>
                      </a:r>
                    </a:p>
                  </a:txBody>
                  <a:tcPr>
                    <a:solidFill>
                      <a:srgbClr val="FE0005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 b="1">
                <a:latin typeface="Verdana"/>
              </a:rPr>
              <a:t>Detailed Metrics - KRIs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005840"/>
          <a:ext cx="8229600" cy="27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2743200"/>
                <a:gridCol w="914400"/>
                <a:gridCol w="914400"/>
                <a:gridCol w="914400"/>
              </a:tblGrid>
              <a:tr h="1828">
                <a:tc>
                  <a:txBody>
                    <a:bodyPr/>
                    <a:lstStyle/>
                    <a:p>
                      <a:r>
                        <a:rPr b="1" sz="1000">
                          <a:solidFill>
                            <a:srgbClr val="000000"/>
                          </a:solidFill>
                        </a:rPr>
                        <a:t>Category of KRI 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Defintion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Measure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Previous Score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Current Score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Risk Trend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</a:tcPr>
                </a:tc>
              </a:tr>
              <a:tr h="1828">
                <a:tc>
                  <a:txBody>
                    <a:bodyPr/>
                    <a:lstStyle/>
                    <a:p>
                      <a:r>
                        <a:rPr b="1" sz="1000">
                          <a:solidFill>
                            <a:srgbClr val="000000"/>
                          </a:solidFill>
                        </a:rPr>
                        <a:t>Vulnerability Landscape</a:t>
                      </a:r>
                    </a:p>
                  </a:txBody>
                  <a:tcPr>
                    <a:solidFill>
                      <a:srgbClr val="FE000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b="1" sz="1000">
                          <a:solidFill>
                            <a:srgbClr val="000000"/>
                          </a:solidFill>
                        </a:rPr>
                        <a:t>Are we in Control ?</a:t>
                      </a:r>
                    </a:p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Average Time to Remediate last cycle (in # of days)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</a:tr>
              <a:tr h="1828">
                <a:tc>
                  <a:txBody>
                    <a:bodyPr/>
                    <a:lstStyle/>
                    <a:p/>
                  </a:txBody>
                  <a:tcPr>
                    <a:solidFill>
                      <a:srgbClr val="FE0005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Networks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45 days</a:t>
                      </a:r>
                    </a:p>
                  </a:txBody>
                  <a:tcPr>
                    <a:solidFill>
                      <a:srgbClr val="9ACD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54 days</a:t>
                      </a:r>
                    </a:p>
                  </a:txBody>
                  <a:tcPr>
                    <a:solidFill>
                      <a:srgbClr val="9ACD3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828">
                <a:tc>
                  <a:txBody>
                    <a:bodyPr/>
                    <a:lstStyle/>
                    <a:p/>
                  </a:txBody>
                  <a:tcPr>
                    <a:solidFill>
                      <a:srgbClr val="FE0005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Servers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56 days</a:t>
                      </a:r>
                    </a:p>
                  </a:txBody>
                  <a:tcPr>
                    <a:solidFill>
                      <a:srgbClr val="9ACD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25 days</a:t>
                      </a:r>
                    </a:p>
                  </a:txBody>
                  <a:tcPr>
                    <a:solidFill>
                      <a:srgbClr val="9ACD3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828">
                <a:tc>
                  <a:txBody>
                    <a:bodyPr/>
                    <a:lstStyle/>
                    <a:p/>
                  </a:txBody>
                  <a:tcPr>
                    <a:solidFill>
                      <a:srgbClr val="FE0005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Endpoints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76 days</a:t>
                      </a:r>
                    </a:p>
                  </a:txBody>
                  <a:tcPr>
                    <a:solidFill>
                      <a:srgbClr val="FFB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86 days</a:t>
                      </a:r>
                    </a:p>
                  </a:txBody>
                  <a:tcPr>
                    <a:solidFill>
                      <a:srgbClr val="FFBF00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828">
                <a:tc>
                  <a:txBody>
                    <a:bodyPr/>
                    <a:lstStyle/>
                    <a:p/>
                  </a:txBody>
                  <a:tcPr>
                    <a:solidFill>
                      <a:srgbClr val="FE0005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Database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65 days</a:t>
                      </a:r>
                    </a:p>
                  </a:txBody>
                  <a:tcPr>
                    <a:solidFill>
                      <a:srgbClr val="FFB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24 days</a:t>
                      </a:r>
                    </a:p>
                  </a:txBody>
                  <a:tcPr>
                    <a:solidFill>
                      <a:srgbClr val="9ACD3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828">
                <a:tc>
                  <a:txBody>
                    <a:bodyPr/>
                    <a:lstStyle/>
                    <a:p/>
                  </a:txBody>
                  <a:tcPr>
                    <a:solidFill>
                      <a:srgbClr val="FE0005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Applications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54 days</a:t>
                      </a:r>
                    </a:p>
                  </a:txBody>
                  <a:tcPr>
                    <a:solidFill>
                      <a:srgbClr val="9ACD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86 days</a:t>
                      </a:r>
                    </a:p>
                  </a:txBody>
                  <a:tcPr>
                    <a:solidFill>
                      <a:srgbClr val="FFBF00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828">
                <a:tc>
                  <a:txBody>
                    <a:bodyPr/>
                    <a:lstStyle/>
                    <a:p/>
                  </a:txBody>
                  <a:tcPr>
                    <a:solidFill>
                      <a:srgbClr val="FE000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b="1" sz="1000">
                          <a:solidFill>
                            <a:srgbClr val="000000"/>
                          </a:solidFill>
                        </a:rPr>
                        <a:t>What is our Risk ?</a:t>
                      </a:r>
                    </a:p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Average Age of Open Vulnerabilities (in # of days)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</a:tr>
              <a:tr h="1828">
                <a:tc>
                  <a:txBody>
                    <a:bodyPr/>
                    <a:lstStyle/>
                    <a:p/>
                  </a:txBody>
                  <a:tcPr>
                    <a:solidFill>
                      <a:srgbClr val="FE0005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Networks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89 days</a:t>
                      </a:r>
                    </a:p>
                  </a:txBody>
                  <a:tcPr>
                    <a:solidFill>
                      <a:srgbClr val="9ACD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24 days</a:t>
                      </a:r>
                    </a:p>
                  </a:txBody>
                  <a:tcPr>
                    <a:solidFill>
                      <a:srgbClr val="9ACD3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828">
                <a:tc>
                  <a:txBody>
                    <a:bodyPr/>
                    <a:lstStyle/>
                    <a:p/>
                  </a:txBody>
                  <a:tcPr>
                    <a:solidFill>
                      <a:srgbClr val="FE0005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Servers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77 days</a:t>
                      </a:r>
                    </a:p>
                  </a:txBody>
                  <a:tcPr>
                    <a:solidFill>
                      <a:srgbClr val="9ACD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98 days</a:t>
                      </a:r>
                    </a:p>
                  </a:txBody>
                  <a:tcPr>
                    <a:solidFill>
                      <a:srgbClr val="FFBF00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828">
                <a:tc>
                  <a:txBody>
                    <a:bodyPr/>
                    <a:lstStyle/>
                    <a:p/>
                  </a:txBody>
                  <a:tcPr>
                    <a:solidFill>
                      <a:srgbClr val="FE0005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Endpoints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45 days</a:t>
                      </a:r>
                    </a:p>
                  </a:txBody>
                  <a:tcPr>
                    <a:solidFill>
                      <a:srgbClr val="9ACD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86 days</a:t>
                      </a:r>
                    </a:p>
                  </a:txBody>
                  <a:tcPr>
                    <a:solidFill>
                      <a:srgbClr val="9ACD3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828">
                <a:tc>
                  <a:txBody>
                    <a:bodyPr/>
                    <a:lstStyle/>
                    <a:p/>
                  </a:txBody>
                  <a:tcPr>
                    <a:solidFill>
                      <a:srgbClr val="FE0005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Database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9E+1 days</a:t>
                      </a:r>
                    </a:p>
                  </a:txBody>
                  <a:tcPr>
                    <a:solidFill>
                      <a:srgbClr val="FFB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78 days</a:t>
                      </a:r>
                    </a:p>
                  </a:txBody>
                  <a:tcPr>
                    <a:solidFill>
                      <a:srgbClr val="9ACD3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828">
                <a:tc>
                  <a:txBody>
                    <a:bodyPr/>
                    <a:lstStyle/>
                    <a:p/>
                  </a:txBody>
                  <a:tcPr>
                    <a:solidFill>
                      <a:srgbClr val="FE0005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Applications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23 days</a:t>
                      </a:r>
                    </a:p>
                  </a:txBody>
                  <a:tcPr>
                    <a:solidFill>
                      <a:srgbClr val="9ACD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56 days</a:t>
                      </a:r>
                    </a:p>
                  </a:txBody>
                  <a:tcPr>
                    <a:solidFill>
                      <a:srgbClr val="9ACD3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828">
                <a:tc>
                  <a:txBody>
                    <a:bodyPr/>
                    <a:lstStyle/>
                    <a:p>
                      <a:r>
                        <a:rPr b="1" sz="1000">
                          <a:solidFill>
                            <a:srgbClr val="000000"/>
                          </a:solidFill>
                        </a:rPr>
                        <a:t>Monitoring</a:t>
                      </a:r>
                    </a:p>
                  </a:txBody>
                  <a:tcPr>
                    <a:solidFill>
                      <a:srgbClr val="FE000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b="1" sz="1000">
                          <a:solidFill>
                            <a:srgbClr val="000000"/>
                          </a:solidFill>
                        </a:rPr>
                        <a:t>Measure of assets not monitored</a:t>
                      </a:r>
                    </a:p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% of Assets not being monitored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DCDCDC"/>
                    </a:solidFill>
                  </a:tcPr>
                </a:tc>
              </a:tr>
              <a:tr h="1840">
                <a:tc>
                  <a:txBody>
                    <a:bodyPr/>
                    <a:lstStyle/>
                    <a:p/>
                  </a:txBody>
                  <a:tcPr>
                    <a:solidFill>
                      <a:srgbClr val="FE0005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Networks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34%</a:t>
                      </a:r>
                    </a:p>
                  </a:txBody>
                  <a:tcPr>
                    <a:solidFill>
                      <a:srgbClr val="FE000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56%</a:t>
                      </a:r>
                    </a:p>
                  </a:txBody>
                  <a:tcPr>
                    <a:solidFill>
                      <a:srgbClr val="FE0005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 b="1">
                <a:latin typeface="Verdana"/>
              </a:rPr>
              <a:t>Detailed Metrics - KRIs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005840"/>
          <a:ext cx="8229600" cy="27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2743200"/>
                <a:gridCol w="914400"/>
                <a:gridCol w="914400"/>
                <a:gridCol w="914400"/>
              </a:tblGrid>
              <a:tr h="5486">
                <a:tc>
                  <a:txBody>
                    <a:bodyPr/>
                    <a:lstStyle/>
                    <a:p>
                      <a:r>
                        <a:rPr b="1" sz="1000">
                          <a:solidFill>
                            <a:srgbClr val="000000"/>
                          </a:solidFill>
                        </a:rPr>
                        <a:t>Category of KRI 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Defintion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Measure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Previous Score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Current Score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Risk Trend</a:t>
                      </a:r>
                    </a:p>
                  </a:txBody>
                  <a:tcPr>
                    <a:lnL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L>
                    <a:lnR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R>
                    <a:lnT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T>
                    <a:lnB algn="ctr" cap="flat" cmpd="sng" w="12700">
                      <a:solidFill>
                        <a:srgbClr val="000000"/>
                      </a:solidFill>
                      <a:prstDash val="solid"/>
                      <a:round/>
                      <a:headEnd type="none" len="med" w="med"/>
                      <a:tailEnd type="none" len="med" w="med"/>
                    </a:lnB>
                    <a:solidFill>
                      <a:srgbClr val="FFFFFF"/>
                    </a:solidFill>
                  </a:tcPr>
                </a:tc>
              </a:tr>
              <a:tr h="5486">
                <a:tc>
                  <a:txBody>
                    <a:bodyPr/>
                    <a:lstStyle/>
                    <a:p>
                      <a:r>
                        <a:rPr b="1" sz="1000">
                          <a:solidFill>
                            <a:srgbClr val="000000"/>
                          </a:solidFill>
                        </a:rPr>
                        <a:t>Monitoring</a:t>
                      </a:r>
                    </a:p>
                  </a:txBody>
                  <a:tcPr>
                    <a:solidFill>
                      <a:srgbClr val="9ACD3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b="1" sz="1000">
                          <a:solidFill>
                            <a:srgbClr val="000000"/>
                          </a:solidFill>
                        </a:rPr>
                        <a:t>Measure of assets not monitored</a:t>
                      </a:r>
                    </a:p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Servers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87%</a:t>
                      </a:r>
                    </a:p>
                  </a:txBody>
                  <a:tcPr>
                    <a:solidFill>
                      <a:srgbClr val="FE000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25%</a:t>
                      </a:r>
                    </a:p>
                  </a:txBody>
                  <a:tcPr>
                    <a:solidFill>
                      <a:srgbClr val="FE0005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486">
                <a:tc>
                  <a:txBody>
                    <a:bodyPr/>
                    <a:lstStyle/>
                    <a:p/>
                  </a:txBody>
                  <a:tcPr>
                    <a:solidFill>
                      <a:srgbClr val="9ACD3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Endpoints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9E+1%</a:t>
                      </a:r>
                    </a:p>
                  </a:txBody>
                  <a:tcPr>
                    <a:solidFill>
                      <a:srgbClr val="FE000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12%</a:t>
                      </a:r>
                    </a:p>
                  </a:txBody>
                  <a:tcPr>
                    <a:solidFill>
                      <a:srgbClr val="FFBF00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486">
                <a:tc>
                  <a:txBody>
                    <a:bodyPr/>
                    <a:lstStyle/>
                    <a:p/>
                  </a:txBody>
                  <a:tcPr>
                    <a:solidFill>
                      <a:srgbClr val="9ACD3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Database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67%</a:t>
                      </a:r>
                    </a:p>
                  </a:txBody>
                  <a:tcPr>
                    <a:solidFill>
                      <a:srgbClr val="FE000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23%</a:t>
                      </a:r>
                    </a:p>
                  </a:txBody>
                  <a:tcPr>
                    <a:solidFill>
                      <a:srgbClr val="FE0005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488">
                <a:tc>
                  <a:txBody>
                    <a:bodyPr/>
                    <a:lstStyle/>
                    <a:p/>
                  </a:txBody>
                  <a:tcPr>
                    <a:solidFill>
                      <a:srgbClr val="9ACD32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Applications</a:t>
                      </a:r>
                    </a:p>
                  </a:txBody>
                  <a:tcPr>
                    <a:solidFill>
                      <a:srgbClr val="DCDC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23%</a:t>
                      </a:r>
                    </a:p>
                  </a:txBody>
                  <a:tcPr>
                    <a:solidFill>
                      <a:srgbClr val="FE000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000000"/>
                          </a:solidFill>
                        </a:rPr>
                        <a:t>32%</a:t>
                      </a:r>
                    </a:p>
                  </a:txBody>
                  <a:tcPr>
                    <a:solidFill>
                      <a:srgbClr val="FE0005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342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pic>
        <p:nvPicPr>
          <p:cNvPr id="3" name="Picture 2" descr="Cap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" y="68580"/>
            <a:ext cx="9144000" cy="686902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342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pic>
        <p:nvPicPr>
          <p:cNvPr id="3" name="Picture 2" descr="Captur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" y="68580"/>
            <a:ext cx="9144000" cy="6604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342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pic>
        <p:nvPicPr>
          <p:cNvPr id="3" name="Picture 2" descr="Capture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" y="68580"/>
            <a:ext cx="9144000" cy="68674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