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4"/>
  </p:notesMasterIdLst>
  <p:handoutMasterIdLst>
    <p:handoutMasterId r:id="rId25"/>
  </p:handoutMasterIdLst>
  <p:sldIdLst>
    <p:sldId id="350" r:id="rId5"/>
    <p:sldId id="352" r:id="rId6"/>
    <p:sldId id="361" r:id="rId7"/>
    <p:sldId id="371" r:id="rId8"/>
    <p:sldId id="372" r:id="rId9"/>
    <p:sldId id="367" r:id="rId10"/>
    <p:sldId id="373" r:id="rId11"/>
    <p:sldId id="368" r:id="rId12"/>
    <p:sldId id="374" r:id="rId13"/>
    <p:sldId id="357" r:id="rId14"/>
    <p:sldId id="369" r:id="rId15"/>
    <p:sldId id="375" r:id="rId16"/>
    <p:sldId id="370" r:id="rId17"/>
    <p:sldId id="377" r:id="rId18"/>
    <p:sldId id="376" r:id="rId19"/>
    <p:sldId id="343" r:id="rId20"/>
    <p:sldId id="380" r:id="rId21"/>
    <p:sldId id="379" r:id="rId22"/>
    <p:sldId id="3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F2D980-34B2-4624-B841-978CE851A04B}" v="21" dt="2021-09-21T03:59:50.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11/28/2021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1823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dirty="0"/>
          </a:p>
        </p:txBody>
      </p:sp>
    </p:spTree>
    <p:extLst>
      <p:ext uri="{BB962C8B-B14F-4D97-AF65-F5344CB8AC3E}">
        <p14:creationId xmlns:p14="http://schemas.microsoft.com/office/powerpoint/2010/main" val="1464523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18</a:t>
            </a:fld>
            <a:endParaRPr lang="en-US" dirty="0"/>
          </a:p>
        </p:txBody>
      </p:sp>
    </p:spTree>
    <p:extLst>
      <p:ext uri="{BB962C8B-B14F-4D97-AF65-F5344CB8AC3E}">
        <p14:creationId xmlns:p14="http://schemas.microsoft.com/office/powerpoint/2010/main" val="19694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19</a:t>
            </a:fld>
            <a:endParaRPr lang="en-US" dirty="0"/>
          </a:p>
        </p:txBody>
      </p:sp>
    </p:spTree>
    <p:extLst>
      <p:ext uri="{BB962C8B-B14F-4D97-AF65-F5344CB8AC3E}">
        <p14:creationId xmlns:p14="http://schemas.microsoft.com/office/powerpoint/2010/main" val="4129172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November 28, 2021</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November 28, 2021</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November 28, 2021</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November 28, 2021</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November 28, 2021</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November 28, 2021</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November 28, 2021</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November 28, 2021</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November 28, 2021</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November 28, 2021</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fi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14.png"/><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png"/><Relationship Id="rId2" Type="http://schemas.openxmlformats.org/officeDocument/2006/relationships/image" Target="../media/image6.jfif"/><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hyperlink" Target="https://youtu.be/j4el04bLvn4"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image" Target="../media/image25.jpe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mehtapriyanka123/internship/"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image" Target="../media/image25.jpeg"/></Relationships>
</file>

<file path=ppt/slides/_rels/slide18.xml.rels><?xml version="1.0" encoding="UTF-8" standalone="yes"?>
<Relationships xmlns="http://schemas.openxmlformats.org/package/2006/relationships"><Relationship Id="rId3" Type="http://schemas.openxmlformats.org/officeDocument/2006/relationships/hyperlink" Target="https://www.linkedin.com/posts/priyanka-mehta-617a281a8_opportunity-career-experience-activity-6870382172541399040-lA6Y"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image" Target="../media/image25.jpeg"/></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libreshot.com/programming/" TargetMode="External"/><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4.jfif"/><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fi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mailto:Sales@moveinsync.com" TargetMode="Externa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fi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fif"/><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a:lstStyle/>
          <a:p>
            <a:r>
              <a:rPr lang="en-US" dirty="0"/>
              <a:t>Internship</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a:t>Priyanka Mehta</a:t>
            </a:r>
          </a:p>
          <a:p>
            <a:r>
              <a:rPr lang="en-US" dirty="0"/>
              <a:t>E18CSE134</a:t>
            </a:r>
          </a:p>
          <a:p>
            <a:r>
              <a:rPr lang="en-US" dirty="0"/>
              <a:t>EB04</a:t>
            </a:r>
          </a:p>
          <a:p>
            <a:endParaRPr lang="en-US" dirty="0"/>
          </a:p>
          <a:p>
            <a:endParaRPr lang="en-US" dirty="0"/>
          </a:p>
        </p:txBody>
      </p:sp>
      <p:pic>
        <p:nvPicPr>
          <p:cNvPr id="4098" name="Picture 2" descr="CEREBRUM - Bennett University">
            <a:extLst>
              <a:ext uri="{FF2B5EF4-FFF2-40B4-BE49-F238E27FC236}">
                <a16:creationId xmlns:a16="http://schemas.microsoft.com/office/drawing/2014/main" id="{7F036B6B-8E94-4AB7-AF2A-B448808C0C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3625" y="0"/>
            <a:ext cx="2238375" cy="20478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0648F3D-1C64-4443-AA4C-E25452E2892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6049584"/>
            <a:ext cx="12192000" cy="808416"/>
          </a:xfrm>
          <a:prstGeom prst="rect">
            <a:avLst/>
          </a:prstGeom>
        </p:spPr>
      </p:pic>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9620-6CCC-A34D-9D45-D6B57F800708}"/>
              </a:ext>
            </a:extLst>
          </p:cNvPr>
          <p:cNvSpPr>
            <a:spLocks noGrp="1"/>
          </p:cNvSpPr>
          <p:nvPr>
            <p:ph type="title"/>
          </p:nvPr>
        </p:nvSpPr>
        <p:spPr>
          <a:xfrm>
            <a:off x="964023" y="879063"/>
            <a:ext cx="6290217" cy="610863"/>
          </a:xfrm>
        </p:spPr>
        <p:txBody>
          <a:bodyPr>
            <a:normAutofit/>
          </a:bodyPr>
          <a:lstStyle/>
          <a:p>
            <a:r>
              <a:rPr lang="en-US" dirty="0"/>
              <a:t>Timeline </a:t>
            </a:r>
          </a:p>
        </p:txBody>
      </p:sp>
      <p:sp>
        <p:nvSpPr>
          <p:cNvPr id="4" name="Text Placeholder 3">
            <a:extLst>
              <a:ext uri="{FF2B5EF4-FFF2-40B4-BE49-F238E27FC236}">
                <a16:creationId xmlns:a16="http://schemas.microsoft.com/office/drawing/2014/main" id="{86655189-E7B2-3A4A-99EE-997592791F7D}"/>
              </a:ext>
            </a:extLst>
          </p:cNvPr>
          <p:cNvSpPr>
            <a:spLocks noGrp="1"/>
          </p:cNvSpPr>
          <p:nvPr>
            <p:ph type="body" sz="quarter" idx="11"/>
          </p:nvPr>
        </p:nvSpPr>
        <p:spPr>
          <a:xfrm>
            <a:off x="1296954" y="2568686"/>
            <a:ext cx="2350485" cy="205837"/>
          </a:xfrm>
        </p:spPr>
        <p:txBody>
          <a:bodyPr/>
          <a:lstStyle/>
          <a:p>
            <a:r>
              <a:rPr lang="en-US" dirty="0"/>
              <a:t>Week 1 – Week 2</a:t>
            </a:r>
          </a:p>
        </p:txBody>
      </p:sp>
      <p:sp>
        <p:nvSpPr>
          <p:cNvPr id="3" name="Text Placeholder 2">
            <a:extLst>
              <a:ext uri="{FF2B5EF4-FFF2-40B4-BE49-F238E27FC236}">
                <a16:creationId xmlns:a16="http://schemas.microsoft.com/office/drawing/2014/main" id="{6873C602-BA59-1744-B258-B489E00A3E14}"/>
              </a:ext>
            </a:extLst>
          </p:cNvPr>
          <p:cNvSpPr>
            <a:spLocks noGrp="1"/>
          </p:cNvSpPr>
          <p:nvPr>
            <p:ph type="body" sz="quarter" idx="12"/>
          </p:nvPr>
        </p:nvSpPr>
        <p:spPr>
          <a:xfrm>
            <a:off x="1296954" y="2934855"/>
            <a:ext cx="3372700" cy="918428"/>
          </a:xfrm>
        </p:spPr>
        <p:txBody>
          <a:bodyPr/>
          <a:lstStyle/>
          <a:p>
            <a:r>
              <a:rPr lang="en-US" dirty="0">
                <a:latin typeface="Calibri" panose="020F0502020204030204" pitchFamily="34" charset="0"/>
                <a:cs typeface="Calibri" panose="020F0502020204030204" pitchFamily="34" charset="0"/>
              </a:rPr>
              <a:t>Knowledge Transfer from one of the employees. I was told about all the services, applications in use, walkthrough of the applications. I started doing API security testing</a:t>
            </a:r>
          </a:p>
        </p:txBody>
      </p:sp>
      <p:sp>
        <p:nvSpPr>
          <p:cNvPr id="6" name="Text Placeholder 5">
            <a:extLst>
              <a:ext uri="{FF2B5EF4-FFF2-40B4-BE49-F238E27FC236}">
                <a16:creationId xmlns:a16="http://schemas.microsoft.com/office/drawing/2014/main" id="{8D4284CF-DF13-E947-ADA5-0FD9AAC03C23}"/>
              </a:ext>
            </a:extLst>
          </p:cNvPr>
          <p:cNvSpPr>
            <a:spLocks noGrp="1"/>
          </p:cNvSpPr>
          <p:nvPr>
            <p:ph type="body" sz="quarter" idx="31"/>
          </p:nvPr>
        </p:nvSpPr>
        <p:spPr>
          <a:xfrm>
            <a:off x="3897799" y="4701908"/>
            <a:ext cx="2133600" cy="205837"/>
          </a:xfrm>
        </p:spPr>
        <p:txBody>
          <a:bodyPr/>
          <a:lstStyle/>
          <a:p>
            <a:r>
              <a:rPr lang="en-US" dirty="0"/>
              <a:t>Week 5 – Week 6</a:t>
            </a:r>
          </a:p>
        </p:txBody>
      </p:sp>
      <p:sp>
        <p:nvSpPr>
          <p:cNvPr id="5" name="Text Placeholder 4">
            <a:extLst>
              <a:ext uri="{FF2B5EF4-FFF2-40B4-BE49-F238E27FC236}">
                <a16:creationId xmlns:a16="http://schemas.microsoft.com/office/drawing/2014/main" id="{FA4FEC49-A0F0-FB4E-9A87-B2EF11364721}"/>
              </a:ext>
            </a:extLst>
          </p:cNvPr>
          <p:cNvSpPr>
            <a:spLocks noGrp="1"/>
          </p:cNvSpPr>
          <p:nvPr>
            <p:ph type="body" sz="quarter" idx="30"/>
          </p:nvPr>
        </p:nvSpPr>
        <p:spPr>
          <a:xfrm>
            <a:off x="3897798" y="5087328"/>
            <a:ext cx="4474677" cy="1244892"/>
          </a:xfrm>
        </p:spPr>
        <p:txBody>
          <a:bodyPr/>
          <a:lstStyle/>
          <a:p>
            <a:r>
              <a:rPr lang="en-US" dirty="0">
                <a:latin typeface="Calibri" panose="020F0502020204030204" pitchFamily="34" charset="0"/>
                <a:cs typeface="Calibri" panose="020F0502020204030204" pitchFamily="34" charset="0"/>
              </a:rPr>
              <a:t>There are two services that the company Moveinsync is focusing on – Moveinsync and Workinsync. My head again gave me a walkthrough of the Workinsync application again so that I can start of with the web application security testing.</a:t>
            </a:r>
          </a:p>
        </p:txBody>
      </p:sp>
      <p:sp>
        <p:nvSpPr>
          <p:cNvPr id="10" name="Text Placeholder 9">
            <a:extLst>
              <a:ext uri="{FF2B5EF4-FFF2-40B4-BE49-F238E27FC236}">
                <a16:creationId xmlns:a16="http://schemas.microsoft.com/office/drawing/2014/main" id="{9C396C20-F6DF-C940-BE16-6E008BFF9CB9}"/>
              </a:ext>
            </a:extLst>
          </p:cNvPr>
          <p:cNvSpPr>
            <a:spLocks noGrp="1"/>
          </p:cNvSpPr>
          <p:nvPr>
            <p:ph type="body" sz="quarter" idx="35"/>
          </p:nvPr>
        </p:nvSpPr>
        <p:spPr>
          <a:xfrm>
            <a:off x="6438143" y="2568686"/>
            <a:ext cx="2133600" cy="205837"/>
          </a:xfrm>
        </p:spPr>
        <p:txBody>
          <a:bodyPr/>
          <a:lstStyle/>
          <a:p>
            <a:r>
              <a:rPr lang="en-US" dirty="0"/>
              <a:t>Week 3 – Week 4</a:t>
            </a:r>
          </a:p>
        </p:txBody>
      </p:sp>
      <p:sp>
        <p:nvSpPr>
          <p:cNvPr id="9" name="Text Placeholder 8">
            <a:extLst>
              <a:ext uri="{FF2B5EF4-FFF2-40B4-BE49-F238E27FC236}">
                <a16:creationId xmlns:a16="http://schemas.microsoft.com/office/drawing/2014/main" id="{55F2A68F-70C1-7F46-9A1C-586701744F58}"/>
              </a:ext>
            </a:extLst>
          </p:cNvPr>
          <p:cNvSpPr>
            <a:spLocks noGrp="1"/>
          </p:cNvSpPr>
          <p:nvPr>
            <p:ph type="body" sz="quarter" idx="34"/>
          </p:nvPr>
        </p:nvSpPr>
        <p:spPr>
          <a:xfrm>
            <a:off x="6438142" y="2934855"/>
            <a:ext cx="2705857" cy="793766"/>
          </a:xfrm>
        </p:spPr>
        <p:txBody>
          <a:bodyPr/>
          <a:lstStyle/>
          <a:p>
            <a:r>
              <a:rPr lang="en-US" dirty="0">
                <a:latin typeface="Calibri" panose="020F0502020204030204" pitchFamily="34" charset="0"/>
                <a:cs typeface="Calibri" panose="020F0502020204030204" pitchFamily="34" charset="0"/>
              </a:rPr>
              <a:t>I made a security checklist for API testing, web application testing and mobile application testing. Handled some unfixed tickets on JIRA.</a:t>
            </a:r>
          </a:p>
        </p:txBody>
      </p:sp>
      <p:sp>
        <p:nvSpPr>
          <p:cNvPr id="8" name="Text Placeholder 7">
            <a:extLst>
              <a:ext uri="{FF2B5EF4-FFF2-40B4-BE49-F238E27FC236}">
                <a16:creationId xmlns:a16="http://schemas.microsoft.com/office/drawing/2014/main" id="{58554997-3B04-634C-A36E-69B03113315A}"/>
              </a:ext>
            </a:extLst>
          </p:cNvPr>
          <p:cNvSpPr>
            <a:spLocks noGrp="1"/>
          </p:cNvSpPr>
          <p:nvPr>
            <p:ph type="body" sz="quarter" idx="33"/>
          </p:nvPr>
        </p:nvSpPr>
        <p:spPr>
          <a:xfrm>
            <a:off x="9001711" y="4701908"/>
            <a:ext cx="2133600" cy="205837"/>
          </a:xfrm>
        </p:spPr>
        <p:txBody>
          <a:bodyPr/>
          <a:lstStyle/>
          <a:p>
            <a:r>
              <a:rPr lang="en-US" dirty="0"/>
              <a:t>Week 7 – Week 8	</a:t>
            </a:r>
          </a:p>
        </p:txBody>
      </p:sp>
      <p:sp>
        <p:nvSpPr>
          <p:cNvPr id="7" name="Text Placeholder 6">
            <a:extLst>
              <a:ext uri="{FF2B5EF4-FFF2-40B4-BE49-F238E27FC236}">
                <a16:creationId xmlns:a16="http://schemas.microsoft.com/office/drawing/2014/main" id="{4E355B93-F7B4-8649-8BBF-819B529D7EC7}"/>
              </a:ext>
            </a:extLst>
          </p:cNvPr>
          <p:cNvSpPr>
            <a:spLocks noGrp="1"/>
          </p:cNvSpPr>
          <p:nvPr>
            <p:ph type="body" sz="quarter" idx="32"/>
          </p:nvPr>
        </p:nvSpPr>
        <p:spPr>
          <a:xfrm>
            <a:off x="8994259" y="4962666"/>
            <a:ext cx="3197742" cy="1146458"/>
          </a:xfrm>
        </p:spPr>
        <p:txBody>
          <a:bodyPr/>
          <a:lstStyle/>
          <a:p>
            <a:r>
              <a:rPr lang="en-US" dirty="0">
                <a:latin typeface="Calibri" panose="020F0502020204030204" pitchFamily="34" charset="0"/>
                <a:cs typeface="Calibri" panose="020F0502020204030204" pitchFamily="34" charset="0"/>
              </a:rPr>
              <a:t>The company also get an external VAPT done. Week 7 and Week 8 were fully focused on re-validating the external report and getting the issues fixed. I also started exploring about mobile application security testing.</a:t>
            </a:r>
          </a:p>
        </p:txBody>
      </p:sp>
      <p:sp>
        <p:nvSpPr>
          <p:cNvPr id="13" name="Slide Number Placeholder 12">
            <a:extLst>
              <a:ext uri="{FF2B5EF4-FFF2-40B4-BE49-F238E27FC236}">
                <a16:creationId xmlns:a16="http://schemas.microsoft.com/office/drawing/2014/main" id="{B2B0E625-26CC-9744-9B92-56905E797B65}"/>
              </a:ext>
            </a:extLst>
          </p:cNvPr>
          <p:cNvSpPr>
            <a:spLocks noGrp="1"/>
          </p:cNvSpPr>
          <p:nvPr>
            <p:ph type="sldNum" sz="quarter" idx="38"/>
          </p:nvPr>
        </p:nvSpPr>
        <p:spPr>
          <a:xfrm>
            <a:off x="971550" y="6332220"/>
            <a:ext cx="523240" cy="247651"/>
          </a:xfrm>
        </p:spPr>
        <p:txBody>
          <a:bodyPr/>
          <a:lstStyle/>
          <a:p>
            <a:fld id="{294A09A9-5501-47C1-A89A-A340965A2BE2}" type="slidenum">
              <a:rPr lang="en-US" smtClean="0"/>
              <a:pPr/>
              <a:t>10</a:t>
            </a:fld>
            <a:endParaRPr lang="en-US" dirty="0"/>
          </a:p>
        </p:txBody>
      </p:sp>
      <p:sp>
        <p:nvSpPr>
          <p:cNvPr id="11" name="Date Placeholder 10">
            <a:extLst>
              <a:ext uri="{FF2B5EF4-FFF2-40B4-BE49-F238E27FC236}">
                <a16:creationId xmlns:a16="http://schemas.microsoft.com/office/drawing/2014/main" id="{188C120B-6FFA-9C42-80DF-9F19DE9503F4}"/>
              </a:ext>
            </a:extLst>
          </p:cNvPr>
          <p:cNvSpPr>
            <a:spLocks noGrp="1"/>
          </p:cNvSpPr>
          <p:nvPr>
            <p:ph type="dt" sz="half" idx="36"/>
          </p:nvPr>
        </p:nvSpPr>
        <p:spPr>
          <a:xfrm>
            <a:off x="2992120" y="6332220"/>
            <a:ext cx="1313180" cy="247651"/>
          </a:xfrm>
        </p:spPr>
        <p:txBody>
          <a:bodyPr/>
          <a:lstStyle/>
          <a:p>
            <a:endParaRPr lang="en-US" dirty="0"/>
          </a:p>
        </p:txBody>
      </p:sp>
      <p:pic>
        <p:nvPicPr>
          <p:cNvPr id="14" name="Picture 2" descr="MoveInSync | WorkInSync: Enabling Hybrid Workplace - Apps on Google Play">
            <a:extLst>
              <a:ext uri="{FF2B5EF4-FFF2-40B4-BE49-F238E27FC236}">
                <a16:creationId xmlns:a16="http://schemas.microsoft.com/office/drawing/2014/main" id="{ADEF5649-C0F1-44B2-B3C7-EA1274A5FB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6043" y="0"/>
            <a:ext cx="1265957" cy="12659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68B651E1-39FB-4791-ACE9-5456258799D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6141790"/>
            <a:ext cx="12192000" cy="716210"/>
          </a:xfrm>
          <a:prstGeom prst="rect">
            <a:avLst/>
          </a:prstGeom>
        </p:spPr>
      </p:pic>
    </p:spTree>
    <p:extLst>
      <p:ext uri="{BB962C8B-B14F-4D97-AF65-F5344CB8AC3E}">
        <p14:creationId xmlns:p14="http://schemas.microsoft.com/office/powerpoint/2010/main" val="2509101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9620-6CCC-A34D-9D45-D6B57F800708}"/>
              </a:ext>
            </a:extLst>
          </p:cNvPr>
          <p:cNvSpPr>
            <a:spLocks noGrp="1"/>
          </p:cNvSpPr>
          <p:nvPr>
            <p:ph type="title"/>
          </p:nvPr>
        </p:nvSpPr>
        <p:spPr>
          <a:xfrm>
            <a:off x="964023" y="879063"/>
            <a:ext cx="6686457" cy="610863"/>
          </a:xfrm>
        </p:spPr>
        <p:txBody>
          <a:bodyPr>
            <a:normAutofit/>
          </a:bodyPr>
          <a:lstStyle/>
          <a:p>
            <a:r>
              <a:rPr lang="en-US" dirty="0"/>
              <a:t>Timeline</a:t>
            </a:r>
          </a:p>
        </p:txBody>
      </p:sp>
      <p:sp>
        <p:nvSpPr>
          <p:cNvPr id="4" name="Text Placeholder 3">
            <a:extLst>
              <a:ext uri="{FF2B5EF4-FFF2-40B4-BE49-F238E27FC236}">
                <a16:creationId xmlns:a16="http://schemas.microsoft.com/office/drawing/2014/main" id="{86655189-E7B2-3A4A-99EE-997592791F7D}"/>
              </a:ext>
            </a:extLst>
          </p:cNvPr>
          <p:cNvSpPr>
            <a:spLocks noGrp="1"/>
          </p:cNvSpPr>
          <p:nvPr>
            <p:ph type="body" sz="quarter" idx="11"/>
          </p:nvPr>
        </p:nvSpPr>
        <p:spPr>
          <a:xfrm>
            <a:off x="1296954" y="2568686"/>
            <a:ext cx="2350485" cy="205837"/>
          </a:xfrm>
        </p:spPr>
        <p:txBody>
          <a:bodyPr/>
          <a:lstStyle/>
          <a:p>
            <a:r>
              <a:rPr lang="en-IN" sz="1800" b="1" dirty="0">
                <a:latin typeface="Times New Roman" panose="02020603050405020304" pitchFamily="18" charset="0"/>
                <a:cs typeface="Times New Roman" panose="02020603050405020304" pitchFamily="18" charset="0"/>
              </a:rPr>
              <a:t>Week 9</a:t>
            </a: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System Hacking</a:t>
            </a:r>
          </a:p>
          <a:p>
            <a:pPr marL="342900" indent="-342900">
              <a:buFont typeface="Wingdings" panose="05000000000000000000" pitchFamily="2" charset="2"/>
              <a:buChar char="Ø"/>
            </a:pP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Malware Threats</a:t>
            </a:r>
          </a:p>
          <a:p>
            <a:pPr marL="342900" indent="-342900">
              <a:buFont typeface="Wingdings" panose="05000000000000000000" pitchFamily="2" charset="2"/>
              <a:buChar char="Ø"/>
            </a:pP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Sniffing</a:t>
            </a:r>
          </a:p>
        </p:txBody>
      </p:sp>
      <p:sp>
        <p:nvSpPr>
          <p:cNvPr id="3" name="Text Placeholder 2">
            <a:extLst>
              <a:ext uri="{FF2B5EF4-FFF2-40B4-BE49-F238E27FC236}">
                <a16:creationId xmlns:a16="http://schemas.microsoft.com/office/drawing/2014/main" id="{6873C602-BA59-1744-B258-B489E00A3E14}"/>
              </a:ext>
            </a:extLst>
          </p:cNvPr>
          <p:cNvSpPr>
            <a:spLocks noGrp="1"/>
          </p:cNvSpPr>
          <p:nvPr>
            <p:ph type="body" sz="quarter" idx="12"/>
          </p:nvPr>
        </p:nvSpPr>
        <p:spPr>
          <a:xfrm>
            <a:off x="1296955" y="2934855"/>
            <a:ext cx="4456903" cy="918428"/>
          </a:xfrm>
        </p:spPr>
        <p:txBody>
          <a:bodyPr/>
          <a:lstStyle/>
          <a:p>
            <a:r>
              <a:rPr lang="en-US" dirty="0">
                <a:latin typeface="Calibri" panose="020F0502020204030204" pitchFamily="34" charset="0"/>
                <a:cs typeface="Calibri" panose="020F0502020204030204" pitchFamily="34" charset="0"/>
              </a:rPr>
              <a:t>Week 9 was totally focused on finishing the set up for mobile application testing as it was the requirement of the company. I explored various methods – Android Emulator + Burp suite, GenY Motion + Burp suite, Testing from physical device, etc.</a:t>
            </a:r>
          </a:p>
        </p:txBody>
      </p:sp>
      <p:sp>
        <p:nvSpPr>
          <p:cNvPr id="6" name="Text Placeholder 5">
            <a:extLst>
              <a:ext uri="{FF2B5EF4-FFF2-40B4-BE49-F238E27FC236}">
                <a16:creationId xmlns:a16="http://schemas.microsoft.com/office/drawing/2014/main" id="{8D4284CF-DF13-E947-ADA5-0FD9AAC03C23}"/>
              </a:ext>
            </a:extLst>
          </p:cNvPr>
          <p:cNvSpPr>
            <a:spLocks noGrp="1"/>
          </p:cNvSpPr>
          <p:nvPr>
            <p:ph type="body" sz="quarter" idx="31"/>
          </p:nvPr>
        </p:nvSpPr>
        <p:spPr>
          <a:xfrm>
            <a:off x="3897799" y="4701908"/>
            <a:ext cx="2133600" cy="205837"/>
          </a:xfrm>
        </p:spPr>
        <p:txBody>
          <a:bodyPr/>
          <a:lstStyle/>
          <a:p>
            <a:r>
              <a:rPr lang="en-US" dirty="0"/>
              <a:t>Week 11	</a:t>
            </a:r>
          </a:p>
        </p:txBody>
      </p:sp>
      <p:sp>
        <p:nvSpPr>
          <p:cNvPr id="5" name="Text Placeholder 4">
            <a:extLst>
              <a:ext uri="{FF2B5EF4-FFF2-40B4-BE49-F238E27FC236}">
                <a16:creationId xmlns:a16="http://schemas.microsoft.com/office/drawing/2014/main" id="{FA4FEC49-A0F0-FB4E-9A87-B2EF11364721}"/>
              </a:ext>
            </a:extLst>
          </p:cNvPr>
          <p:cNvSpPr>
            <a:spLocks noGrp="1"/>
          </p:cNvSpPr>
          <p:nvPr>
            <p:ph type="body" sz="quarter" idx="30"/>
          </p:nvPr>
        </p:nvSpPr>
        <p:spPr>
          <a:xfrm>
            <a:off x="3897799" y="5087327"/>
            <a:ext cx="3665976" cy="1011632"/>
          </a:xfrm>
        </p:spPr>
        <p:txBody>
          <a:bodyPr/>
          <a:lstStyle/>
          <a:p>
            <a:r>
              <a:rPr lang="en-US" dirty="0">
                <a:latin typeface="Calibri" panose="020F0502020204030204" pitchFamily="34" charset="0"/>
                <a:cs typeface="Calibri" panose="020F0502020204030204" pitchFamily="34" charset="0"/>
              </a:rPr>
              <a:t>This week a new intern joined and so I did the Knowledge transfer to him. I introduced him to all the services, tools used, setup, etc. I also did a walkthrough for him for all the application.</a:t>
            </a:r>
          </a:p>
        </p:txBody>
      </p:sp>
      <p:sp>
        <p:nvSpPr>
          <p:cNvPr id="10" name="Text Placeholder 9">
            <a:extLst>
              <a:ext uri="{FF2B5EF4-FFF2-40B4-BE49-F238E27FC236}">
                <a16:creationId xmlns:a16="http://schemas.microsoft.com/office/drawing/2014/main" id="{9C396C20-F6DF-C940-BE16-6E008BFF9CB9}"/>
              </a:ext>
            </a:extLst>
          </p:cNvPr>
          <p:cNvSpPr>
            <a:spLocks noGrp="1"/>
          </p:cNvSpPr>
          <p:nvPr>
            <p:ph type="body" sz="quarter" idx="35"/>
          </p:nvPr>
        </p:nvSpPr>
        <p:spPr>
          <a:xfrm>
            <a:off x="6438143" y="2568686"/>
            <a:ext cx="2133600" cy="205837"/>
          </a:xfrm>
        </p:spPr>
        <p:txBody>
          <a:bodyPr/>
          <a:lstStyle/>
          <a:p>
            <a:r>
              <a:rPr lang="en-US" dirty="0"/>
              <a:t>Week 10</a:t>
            </a:r>
          </a:p>
        </p:txBody>
      </p:sp>
      <p:sp>
        <p:nvSpPr>
          <p:cNvPr id="9" name="Text Placeholder 8">
            <a:extLst>
              <a:ext uri="{FF2B5EF4-FFF2-40B4-BE49-F238E27FC236}">
                <a16:creationId xmlns:a16="http://schemas.microsoft.com/office/drawing/2014/main" id="{55F2A68F-70C1-7F46-9A1C-586701744F58}"/>
              </a:ext>
            </a:extLst>
          </p:cNvPr>
          <p:cNvSpPr>
            <a:spLocks noGrp="1"/>
          </p:cNvSpPr>
          <p:nvPr>
            <p:ph type="body" sz="quarter" idx="34"/>
          </p:nvPr>
        </p:nvSpPr>
        <p:spPr>
          <a:xfrm>
            <a:off x="6438143" y="2934855"/>
            <a:ext cx="4605678" cy="829277"/>
          </a:xfrm>
        </p:spPr>
        <p:txBody>
          <a:bodyPr/>
          <a:lstStyle/>
          <a:p>
            <a:r>
              <a:rPr lang="en-US" dirty="0">
                <a:latin typeface="Calibri" panose="020F0502020204030204" pitchFamily="34" charset="0"/>
                <a:cs typeface="Calibri" panose="020F0502020204030204" pitchFamily="34" charset="0"/>
              </a:rPr>
              <a:t>Validated the mobile application related tickets. This week I did internal mobile application testing also and raised tickets on JIRA. This week I also validated the report that one of the company's client gave and assigned the issues to the developer.</a:t>
            </a:r>
          </a:p>
        </p:txBody>
      </p:sp>
      <p:sp>
        <p:nvSpPr>
          <p:cNvPr id="8" name="Text Placeholder 7">
            <a:extLst>
              <a:ext uri="{FF2B5EF4-FFF2-40B4-BE49-F238E27FC236}">
                <a16:creationId xmlns:a16="http://schemas.microsoft.com/office/drawing/2014/main" id="{58554997-3B04-634C-A36E-69B03113315A}"/>
              </a:ext>
            </a:extLst>
          </p:cNvPr>
          <p:cNvSpPr>
            <a:spLocks noGrp="1"/>
          </p:cNvSpPr>
          <p:nvPr>
            <p:ph type="body" sz="quarter" idx="33"/>
          </p:nvPr>
        </p:nvSpPr>
        <p:spPr>
          <a:xfrm>
            <a:off x="9001711" y="4701908"/>
            <a:ext cx="2133600" cy="205837"/>
          </a:xfrm>
        </p:spPr>
        <p:txBody>
          <a:bodyPr/>
          <a:lstStyle/>
          <a:p>
            <a:r>
              <a:rPr lang="en-US" dirty="0"/>
              <a:t>Week 12	</a:t>
            </a:r>
          </a:p>
        </p:txBody>
      </p:sp>
      <p:sp>
        <p:nvSpPr>
          <p:cNvPr id="7" name="Text Placeholder 6">
            <a:extLst>
              <a:ext uri="{FF2B5EF4-FFF2-40B4-BE49-F238E27FC236}">
                <a16:creationId xmlns:a16="http://schemas.microsoft.com/office/drawing/2014/main" id="{4E355B93-F7B4-8649-8BBF-819B529D7EC7}"/>
              </a:ext>
            </a:extLst>
          </p:cNvPr>
          <p:cNvSpPr>
            <a:spLocks noGrp="1"/>
          </p:cNvSpPr>
          <p:nvPr>
            <p:ph type="body" sz="quarter" idx="32"/>
          </p:nvPr>
        </p:nvSpPr>
        <p:spPr>
          <a:xfrm>
            <a:off x="9001710" y="5087327"/>
            <a:ext cx="2725691" cy="1011632"/>
          </a:xfrm>
        </p:spPr>
        <p:txBody>
          <a:bodyPr/>
          <a:lstStyle/>
          <a:p>
            <a:r>
              <a:rPr lang="en-US" dirty="0">
                <a:latin typeface="Calibri" panose="020F0502020204030204" pitchFamily="34" charset="0"/>
                <a:cs typeface="Calibri" panose="020F0502020204030204" pitchFamily="34" charset="0"/>
              </a:rPr>
              <a:t>This was my last working week at Moveinsync and so this week I was fully focused on completing all my tasks that were pending.</a:t>
            </a:r>
          </a:p>
        </p:txBody>
      </p:sp>
      <p:sp>
        <p:nvSpPr>
          <p:cNvPr id="13" name="Slide Number Placeholder 12">
            <a:extLst>
              <a:ext uri="{FF2B5EF4-FFF2-40B4-BE49-F238E27FC236}">
                <a16:creationId xmlns:a16="http://schemas.microsoft.com/office/drawing/2014/main" id="{B2B0E625-26CC-9744-9B92-56905E797B65}"/>
              </a:ext>
            </a:extLst>
          </p:cNvPr>
          <p:cNvSpPr>
            <a:spLocks noGrp="1"/>
          </p:cNvSpPr>
          <p:nvPr>
            <p:ph type="sldNum" sz="quarter" idx="38"/>
          </p:nvPr>
        </p:nvSpPr>
        <p:spPr>
          <a:xfrm>
            <a:off x="971550" y="6332220"/>
            <a:ext cx="523240" cy="247651"/>
          </a:xfrm>
        </p:spPr>
        <p:txBody>
          <a:bodyPr/>
          <a:lstStyle/>
          <a:p>
            <a:fld id="{294A09A9-5501-47C1-A89A-A340965A2BE2}" type="slidenum">
              <a:rPr lang="en-US" smtClean="0"/>
              <a:pPr/>
              <a:t>11</a:t>
            </a:fld>
            <a:endParaRPr lang="en-US" dirty="0"/>
          </a:p>
        </p:txBody>
      </p:sp>
      <p:sp>
        <p:nvSpPr>
          <p:cNvPr id="12" name="Footer Placeholder 11">
            <a:extLst>
              <a:ext uri="{FF2B5EF4-FFF2-40B4-BE49-F238E27FC236}">
                <a16:creationId xmlns:a16="http://schemas.microsoft.com/office/drawing/2014/main" id="{6F29C953-E914-EE4E-B001-1E1EAD7BFD8A}"/>
              </a:ext>
            </a:extLst>
          </p:cNvPr>
          <p:cNvSpPr>
            <a:spLocks noGrp="1"/>
          </p:cNvSpPr>
          <p:nvPr>
            <p:ph type="ftr" sz="quarter" idx="37"/>
          </p:nvPr>
        </p:nvSpPr>
        <p:spPr>
          <a:xfrm>
            <a:off x="1494790" y="6332220"/>
            <a:ext cx="1497330" cy="247651"/>
          </a:xfrm>
        </p:spPr>
        <p:txBody>
          <a:bodyPr/>
          <a:lstStyle/>
          <a:p>
            <a:r>
              <a:rPr lang="en-US" dirty="0"/>
              <a:t>Annual Review</a:t>
            </a:r>
          </a:p>
        </p:txBody>
      </p:sp>
      <p:sp>
        <p:nvSpPr>
          <p:cNvPr id="11" name="Date Placeholder 10">
            <a:extLst>
              <a:ext uri="{FF2B5EF4-FFF2-40B4-BE49-F238E27FC236}">
                <a16:creationId xmlns:a16="http://schemas.microsoft.com/office/drawing/2014/main" id="{188C120B-6FFA-9C42-80DF-9F19DE9503F4}"/>
              </a:ext>
            </a:extLst>
          </p:cNvPr>
          <p:cNvSpPr>
            <a:spLocks noGrp="1"/>
          </p:cNvSpPr>
          <p:nvPr>
            <p:ph type="dt" sz="half" idx="36"/>
          </p:nvPr>
        </p:nvSpPr>
        <p:spPr>
          <a:xfrm>
            <a:off x="2992120" y="6332220"/>
            <a:ext cx="1313180" cy="247651"/>
          </a:xfrm>
        </p:spPr>
        <p:txBody>
          <a:bodyPr/>
          <a:lstStyle/>
          <a:p>
            <a:fld id="{6FCA8E82-58CD-E045-8B98-B7A85B79B752}" type="datetime4">
              <a:rPr lang="en-US" smtClean="0"/>
              <a:pPr/>
              <a:t>November 28, 2021</a:t>
            </a:fld>
            <a:endParaRPr lang="en-US" dirty="0"/>
          </a:p>
        </p:txBody>
      </p:sp>
      <p:pic>
        <p:nvPicPr>
          <p:cNvPr id="14" name="Picture 2" descr="MoveInSync | WorkInSync: Enabling Hybrid Workplace - Apps on Google Play">
            <a:extLst>
              <a:ext uri="{FF2B5EF4-FFF2-40B4-BE49-F238E27FC236}">
                <a16:creationId xmlns:a16="http://schemas.microsoft.com/office/drawing/2014/main" id="{FDE2FC2B-87F4-4B46-97B1-5F57F55EBB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6043" y="0"/>
            <a:ext cx="1265957" cy="12659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02697C1E-5C5D-4B02-9E4B-FD18AE54AEF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6098958"/>
            <a:ext cx="12192000" cy="759041"/>
          </a:xfrm>
          <a:prstGeom prst="rect">
            <a:avLst/>
          </a:prstGeom>
        </p:spPr>
      </p:pic>
    </p:spTree>
    <p:extLst>
      <p:ext uri="{BB962C8B-B14F-4D97-AF65-F5344CB8AC3E}">
        <p14:creationId xmlns:p14="http://schemas.microsoft.com/office/powerpoint/2010/main" val="2725746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1056640" y="879063"/>
            <a:ext cx="4848860" cy="610863"/>
          </a:xfrm>
        </p:spPr>
        <p:txBody>
          <a:bodyPr/>
          <a:lstStyle/>
          <a:p>
            <a:r>
              <a:rPr lang="en-US" dirty="0"/>
              <a:t>Timeline</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857250" y="2289363"/>
            <a:ext cx="10915650" cy="3311337"/>
          </a:xfrm>
        </p:spPr>
        <p:txBody>
          <a:bodyPr/>
          <a:lstStyle/>
          <a:p>
            <a:pPr lvl="0">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Week 1:</a:t>
            </a:r>
          </a:p>
          <a:p>
            <a:pPr lvl="0">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The first week inclu</a:t>
            </a:r>
            <a:r>
              <a:rPr lang="en-IN" dirty="0">
                <a:latin typeface="Calibri" panose="020F0502020204030204" pitchFamily="34" charset="0"/>
                <a:ea typeface="Calibri" panose="020F0502020204030204" pitchFamily="34" charset="0"/>
                <a:cs typeface="Times New Roman" panose="02020603050405020304" pitchFamily="18" charset="0"/>
              </a:rPr>
              <a:t>ded the knowledge transfer, overview of how things are done at DRDO. I was told about the guidelines/rules to be followed. In the first week I became a part of the web shell development project. I learnt how web shells are created and what all techniques are done to make the web shell undetectable.</a:t>
            </a:r>
          </a:p>
          <a:p>
            <a:pPr lvl="0">
              <a:lnSpc>
                <a:spcPct val="107000"/>
              </a:lnSpc>
              <a:spcAft>
                <a:spcPts val="800"/>
              </a:spcAft>
            </a:pPr>
            <a:r>
              <a:rPr lang="en-IN" sz="1800" b="1" dirty="0">
                <a:latin typeface="Calibri" panose="020F0502020204030204" pitchFamily="34" charset="0"/>
                <a:ea typeface="Calibri" panose="020F0502020204030204" pitchFamily="34" charset="0"/>
                <a:cs typeface="Times New Roman" panose="02020603050405020304" pitchFamily="18" charset="0"/>
              </a:rPr>
              <a:t>Week 2: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In week 2 I became a part of the bulk mailing project. We initially started off this project by writing our own PHP code fo</a:t>
            </a:r>
            <a:r>
              <a:rPr lang="en-IN" dirty="0">
                <a:latin typeface="Calibri" panose="020F0502020204030204" pitchFamily="34" charset="0"/>
                <a:ea typeface="Calibri" panose="020F0502020204030204" pitchFamily="34" charset="0"/>
                <a:cs typeface="Times New Roman" panose="02020603050405020304" pitchFamily="18" charset="0"/>
              </a:rPr>
              <a:t>r bulk-mailing. Then we switched to phpList because of all the functionalities we had. We then made modifications to the source code of the phpList according to our requirements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12</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endParaRPr lang="en-US" dirty="0"/>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November 28, 2021</a:t>
            </a:fld>
            <a:endParaRPr lang="en-US" dirty="0"/>
          </a:p>
        </p:txBody>
      </p:sp>
      <p:pic>
        <p:nvPicPr>
          <p:cNvPr id="11" name="Picture 10" descr="Logo&#10;&#10;Description automatically generated">
            <a:extLst>
              <a:ext uri="{FF2B5EF4-FFF2-40B4-BE49-F238E27FC236}">
                <a16:creationId xmlns:a16="http://schemas.microsoft.com/office/drawing/2014/main" id="{68686301-E829-4724-99A2-B26F05431C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3051" y="0"/>
            <a:ext cx="1393794" cy="1393794"/>
          </a:xfrm>
          <a:prstGeom prst="rect">
            <a:avLst/>
          </a:prstGeom>
          <a:noFill/>
        </p:spPr>
      </p:pic>
      <p:pic>
        <p:nvPicPr>
          <p:cNvPr id="12" name="Picture 11">
            <a:extLst>
              <a:ext uri="{FF2B5EF4-FFF2-40B4-BE49-F238E27FC236}">
                <a16:creationId xmlns:a16="http://schemas.microsoft.com/office/drawing/2014/main" id="{7F2CFB06-FD14-493A-929F-FC8BC2E964C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6049584"/>
            <a:ext cx="12192000" cy="808416"/>
          </a:xfrm>
          <a:prstGeom prst="rect">
            <a:avLst/>
          </a:prstGeom>
        </p:spPr>
      </p:pic>
    </p:spTree>
    <p:extLst>
      <p:ext uri="{BB962C8B-B14F-4D97-AF65-F5344CB8AC3E}">
        <p14:creationId xmlns:p14="http://schemas.microsoft.com/office/powerpoint/2010/main" val="360503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F984A69-9EC2-45F2-A577-AD2FE2755D01}"/>
              </a:ext>
            </a:extLst>
          </p:cNvPr>
          <p:cNvSpPr>
            <a:spLocks noGrp="1"/>
          </p:cNvSpPr>
          <p:nvPr>
            <p:ph type="title"/>
          </p:nvPr>
        </p:nvSpPr>
        <p:spPr>
          <a:xfrm>
            <a:off x="1036320" y="879063"/>
            <a:ext cx="6350000" cy="610863"/>
          </a:xfrm>
        </p:spPr>
        <p:txBody>
          <a:bodyPr>
            <a:normAutofit/>
          </a:bodyPr>
          <a:lstStyle/>
          <a:p>
            <a:r>
              <a:rPr lang="en-US" sz="4400" b="1" dirty="0">
                <a:latin typeface="+mj-lt"/>
              </a:rPr>
              <a:t>Learnings</a:t>
            </a:r>
            <a:endParaRPr lang="en-IN" dirty="0"/>
          </a:p>
        </p:txBody>
      </p:sp>
      <p:sp>
        <p:nvSpPr>
          <p:cNvPr id="8" name="Text Placeholder 7">
            <a:extLst>
              <a:ext uri="{FF2B5EF4-FFF2-40B4-BE49-F238E27FC236}">
                <a16:creationId xmlns:a16="http://schemas.microsoft.com/office/drawing/2014/main" id="{31BE1B31-7D65-44A9-B07D-2657C2D1D54E}"/>
              </a:ext>
            </a:extLst>
          </p:cNvPr>
          <p:cNvSpPr>
            <a:spLocks noGrp="1"/>
          </p:cNvSpPr>
          <p:nvPr>
            <p:ph type="body" sz="quarter" idx="11"/>
          </p:nvPr>
        </p:nvSpPr>
        <p:spPr>
          <a:xfrm>
            <a:off x="1036320" y="2289363"/>
            <a:ext cx="11033760" cy="3781744"/>
          </a:xfrm>
        </p:spPr>
        <p:txBody>
          <a:bodyPr/>
          <a:lstStyle/>
          <a:p>
            <a:br>
              <a:rPr lang="en-US" sz="2000" dirty="0"/>
            </a:br>
            <a:endParaRPr lang="en-IN" sz="2000" dirty="0"/>
          </a:p>
        </p:txBody>
      </p:sp>
      <p:sp>
        <p:nvSpPr>
          <p:cNvPr id="5" name="TextBox 4">
            <a:extLst>
              <a:ext uri="{FF2B5EF4-FFF2-40B4-BE49-F238E27FC236}">
                <a16:creationId xmlns:a16="http://schemas.microsoft.com/office/drawing/2014/main" id="{FA44F5A1-70C5-428B-9632-E0A6E422B491}"/>
              </a:ext>
            </a:extLst>
          </p:cNvPr>
          <p:cNvSpPr txBox="1"/>
          <p:nvPr/>
        </p:nvSpPr>
        <p:spPr>
          <a:xfrm>
            <a:off x="852256" y="2100789"/>
            <a:ext cx="6662969" cy="3293209"/>
          </a:xfrm>
          <a:prstGeom prst="rect">
            <a:avLst/>
          </a:prstGeom>
          <a:noFill/>
        </p:spPr>
        <p:txBody>
          <a:bodyPr wrap="square" numCol="1">
            <a:spAutoFit/>
          </a:bodyPr>
          <a:lstStyle/>
          <a:p>
            <a:pPr marL="285750" indent="-285750">
              <a:buFont typeface="Wingdings" panose="05000000000000000000" pitchFamily="2" charset="2"/>
              <a:buChar char="v"/>
            </a:pPr>
            <a:r>
              <a:rPr lang="en-IN" sz="1600" dirty="0">
                <a:solidFill>
                  <a:schemeClr val="bg1"/>
                </a:solidFill>
                <a:latin typeface="Calibri" panose="020F0502020204030204" pitchFamily="34" charset="0"/>
                <a:cs typeface="Calibri" panose="020F0502020204030204" pitchFamily="34" charset="0"/>
              </a:rPr>
              <a:t>API Security Testing: </a:t>
            </a:r>
            <a:r>
              <a:rPr lang="en-US" sz="1600" dirty="0">
                <a:solidFill>
                  <a:schemeClr val="bg1"/>
                </a:solidFill>
                <a:latin typeface="Calibri" panose="020F0502020204030204" pitchFamily="34" charset="0"/>
                <a:cs typeface="Calibri" panose="020F0502020204030204" pitchFamily="34" charset="0"/>
              </a:rPr>
              <a:t>API security testing is the process of examining APIs for vulnerabilities, with the goal of exposing any possible security flaws for the technical team to address. I learnt about the tool named Postman.</a:t>
            </a:r>
          </a:p>
          <a:p>
            <a:pPr marL="285750" indent="-285750">
              <a:buFont typeface="Wingdings" panose="05000000000000000000" pitchFamily="2" charset="2"/>
              <a:buChar char="v"/>
            </a:pPr>
            <a:r>
              <a:rPr lang="en-US" sz="1600" dirty="0">
                <a:solidFill>
                  <a:schemeClr val="bg1"/>
                </a:solidFill>
                <a:latin typeface="Calibri" panose="020F0502020204030204" pitchFamily="34" charset="0"/>
                <a:cs typeface="Calibri" panose="020F0502020204030204" pitchFamily="34" charset="0"/>
              </a:rPr>
              <a:t>Web Application Security testing: Web application security testing is the process of evaluating, assessing, and reporting on a Web application's security level. I expanded my knowledge on both automated testing using Burp suite and manual testing.</a:t>
            </a:r>
          </a:p>
          <a:p>
            <a:pPr marL="285750" indent="-285750">
              <a:buFont typeface="Wingdings" panose="05000000000000000000" pitchFamily="2" charset="2"/>
              <a:buChar char="v"/>
            </a:pPr>
            <a:r>
              <a:rPr lang="en-US" sz="1600" dirty="0">
                <a:solidFill>
                  <a:schemeClr val="bg1"/>
                </a:solidFill>
                <a:latin typeface="Calibri" panose="020F0502020204030204" pitchFamily="34" charset="0"/>
                <a:cs typeface="Calibri" panose="020F0502020204030204" pitchFamily="34" charset="0"/>
              </a:rPr>
              <a:t>Mobile Application Security Testing: Mobile Application Security Testing is the process of evaluating, assessing, and reporting on a Mobile application's security level. It entails putting a mobile app through its paces as though it were being attacked by a rogue user. I covered Android application testing. For the same I explored many tools like Android Emulator, GenY Motion, etc. </a:t>
            </a:r>
            <a:endParaRPr lang="en-IN" sz="1600" dirty="0">
              <a:solidFill>
                <a:schemeClr val="bg1"/>
              </a:solidFill>
              <a:latin typeface="Calibri" panose="020F0502020204030204" pitchFamily="34" charset="0"/>
              <a:cs typeface="Calibri" panose="020F0502020204030204" pitchFamily="34" charset="0"/>
            </a:endParaRPr>
          </a:p>
        </p:txBody>
      </p:sp>
      <p:pic>
        <p:nvPicPr>
          <p:cNvPr id="10" name="Picture 2" descr="MoveInSync | WorkInSync: Enabling Hybrid Workplace - Apps on Google Play">
            <a:extLst>
              <a:ext uri="{FF2B5EF4-FFF2-40B4-BE49-F238E27FC236}">
                <a16:creationId xmlns:a16="http://schemas.microsoft.com/office/drawing/2014/main" id="{A4924B92-90BF-4DC5-ADF4-F9C2412AD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75" y="0"/>
            <a:ext cx="1190625" cy="1190625"/>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AST: Application Security Testing | WhiteSource">
            <a:extLst>
              <a:ext uri="{FF2B5EF4-FFF2-40B4-BE49-F238E27FC236}">
                <a16:creationId xmlns:a16="http://schemas.microsoft.com/office/drawing/2014/main" id="{21E4B657-F33B-4FE7-8B38-F6715457E6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7790" y="1489926"/>
            <a:ext cx="3491251" cy="1911064"/>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Study reveals the state of mobile application security | 2021-03-26 |  Security Magazine">
            <a:extLst>
              <a:ext uri="{FF2B5EF4-FFF2-40B4-BE49-F238E27FC236}">
                <a16:creationId xmlns:a16="http://schemas.microsoft.com/office/drawing/2014/main" id="{CD3E555D-060A-455F-9603-29729A6A63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7791" y="3647972"/>
            <a:ext cx="3565544" cy="2087583"/>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descr="API Penetration Testing with OWASP 2017 Test Cases - Penetration Testing  and CyberSecurity Solution - SecureLayer7">
            <a:extLst>
              <a:ext uri="{FF2B5EF4-FFF2-40B4-BE49-F238E27FC236}">
                <a16:creationId xmlns:a16="http://schemas.microsoft.com/office/drawing/2014/main" id="{F29608F1-78E9-4D8B-9AAF-18BD6BCF78E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101" r="4352" b="13619"/>
          <a:stretch/>
        </p:blipFill>
        <p:spPr bwMode="auto">
          <a:xfrm>
            <a:off x="4294251" y="350760"/>
            <a:ext cx="3419475" cy="161327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E905A95A-5E3D-40E0-A269-116ED5F97E7A}"/>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0" y="6049584"/>
            <a:ext cx="12192000" cy="808416"/>
          </a:xfrm>
          <a:prstGeom prst="rect">
            <a:avLst/>
          </a:prstGeom>
        </p:spPr>
      </p:pic>
    </p:spTree>
    <p:extLst>
      <p:ext uri="{BB962C8B-B14F-4D97-AF65-F5344CB8AC3E}">
        <p14:creationId xmlns:p14="http://schemas.microsoft.com/office/powerpoint/2010/main" val="148470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F984A69-9EC2-45F2-A577-AD2FE2755D01}"/>
              </a:ext>
            </a:extLst>
          </p:cNvPr>
          <p:cNvSpPr>
            <a:spLocks noGrp="1"/>
          </p:cNvSpPr>
          <p:nvPr>
            <p:ph type="title"/>
          </p:nvPr>
        </p:nvSpPr>
        <p:spPr>
          <a:xfrm>
            <a:off x="1036320" y="879063"/>
            <a:ext cx="6350000" cy="610863"/>
          </a:xfrm>
        </p:spPr>
        <p:txBody>
          <a:bodyPr>
            <a:normAutofit/>
          </a:bodyPr>
          <a:lstStyle/>
          <a:p>
            <a:r>
              <a:rPr lang="en-US" sz="4400" b="1" dirty="0">
                <a:latin typeface="+mj-lt"/>
              </a:rPr>
              <a:t>Learnings</a:t>
            </a:r>
            <a:endParaRPr lang="en-IN" dirty="0"/>
          </a:p>
        </p:txBody>
      </p:sp>
      <p:sp>
        <p:nvSpPr>
          <p:cNvPr id="8" name="Text Placeholder 7">
            <a:extLst>
              <a:ext uri="{FF2B5EF4-FFF2-40B4-BE49-F238E27FC236}">
                <a16:creationId xmlns:a16="http://schemas.microsoft.com/office/drawing/2014/main" id="{31BE1B31-7D65-44A9-B07D-2657C2D1D54E}"/>
              </a:ext>
            </a:extLst>
          </p:cNvPr>
          <p:cNvSpPr>
            <a:spLocks noGrp="1"/>
          </p:cNvSpPr>
          <p:nvPr>
            <p:ph type="body" sz="quarter" idx="11"/>
          </p:nvPr>
        </p:nvSpPr>
        <p:spPr>
          <a:xfrm>
            <a:off x="1036320" y="2289363"/>
            <a:ext cx="11033760" cy="3781744"/>
          </a:xfrm>
        </p:spPr>
        <p:txBody>
          <a:bodyPr/>
          <a:lstStyle/>
          <a:p>
            <a:br>
              <a:rPr lang="en-US" sz="2000" dirty="0"/>
            </a:br>
            <a:endParaRPr lang="en-IN" sz="2000" dirty="0"/>
          </a:p>
        </p:txBody>
      </p:sp>
      <p:sp>
        <p:nvSpPr>
          <p:cNvPr id="5" name="TextBox 4">
            <a:extLst>
              <a:ext uri="{FF2B5EF4-FFF2-40B4-BE49-F238E27FC236}">
                <a16:creationId xmlns:a16="http://schemas.microsoft.com/office/drawing/2014/main" id="{FA44F5A1-70C5-428B-9632-E0A6E422B491}"/>
              </a:ext>
            </a:extLst>
          </p:cNvPr>
          <p:cNvSpPr txBox="1"/>
          <p:nvPr/>
        </p:nvSpPr>
        <p:spPr>
          <a:xfrm>
            <a:off x="695324" y="2100789"/>
            <a:ext cx="8915401" cy="4384726"/>
          </a:xfrm>
          <a:prstGeom prst="rect">
            <a:avLst/>
          </a:prstGeom>
          <a:noFill/>
        </p:spPr>
        <p:txBody>
          <a:bodyPr wrap="square" numCol="1">
            <a:spAutoFit/>
          </a:bodyPr>
          <a:lstStyle/>
          <a:p>
            <a:pPr marL="285750" indent="-285750">
              <a:lnSpc>
                <a:spcPct val="107000"/>
              </a:lnSpc>
              <a:spcAft>
                <a:spcPts val="800"/>
              </a:spcAft>
              <a:buFont typeface="Wingdings" panose="05000000000000000000" pitchFamily="2" charset="2"/>
              <a:buChar char="v"/>
            </a:pPr>
            <a:r>
              <a:rPr lang="en-IN"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Burp suite Pro: Burp Suite </a:t>
            </a:r>
            <a:r>
              <a:rPr lang="en-US"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is a proxy-based tool for evaluating web-based application security and doing hands-on testing. The professional version of burp suite has a variety of tools and more options than the community version.</a:t>
            </a:r>
          </a:p>
          <a:p>
            <a:pPr marL="285750" indent="-285750">
              <a:lnSpc>
                <a:spcPct val="107000"/>
              </a:lnSpc>
              <a:spcAft>
                <a:spcPts val="800"/>
              </a:spcAft>
              <a:buFont typeface="Wingdings" panose="05000000000000000000" pitchFamily="2" charset="2"/>
              <a:buChar char="v"/>
            </a:pPr>
            <a:r>
              <a:rPr lang="en-IN"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Postman: </a:t>
            </a:r>
            <a:r>
              <a:rPr lang="en-US"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Postman is a tool for developers/programmers that makes it simple to create, distribute, test(be it functional level testing or security level), and document APIs.</a:t>
            </a:r>
            <a:endPar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v"/>
            </a:pPr>
            <a:r>
              <a:rPr lang="en-IN"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GenY Motion: </a:t>
            </a:r>
            <a:r>
              <a:rPr lang="en-US"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Genymotion is a popular Android emulator that uses VirtualBox as its foundation. It was used </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in the mobile application testing process</a:t>
            </a:r>
            <a:endParaRPr lang="en-IN" sz="16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v"/>
            </a:pPr>
            <a:r>
              <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rPr>
              <a:t>W</a:t>
            </a:r>
            <a:r>
              <a:rPr lang="en-IN"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appalyzer: </a:t>
            </a:r>
            <a:r>
              <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rPr>
              <a:t>W</a:t>
            </a:r>
            <a:r>
              <a:rPr lang="en-IN"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appalyzer is a browser extension that can be used to know about the technologies used in any website.</a:t>
            </a:r>
            <a:endPar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v"/>
            </a:pPr>
            <a:r>
              <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rPr>
              <a:t>C</a:t>
            </a:r>
            <a:r>
              <a:rPr lang="en-IN"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ookie-Editor: Cookie-Editor is a browser extension that allows us to do the common cookie operations – create, delete, modify.</a:t>
            </a:r>
            <a:endPar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v"/>
            </a:pPr>
            <a:r>
              <a:rPr lang="en-IN"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Retire.js: Retire.js is a browser extension that allows to know about if the website is using any vulnerable library</a:t>
            </a:r>
            <a:r>
              <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v"/>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2" descr="MoveInSync | WorkInSync: Enabling Hybrid Workplace - Apps on Google Play">
            <a:extLst>
              <a:ext uri="{FF2B5EF4-FFF2-40B4-BE49-F238E27FC236}">
                <a16:creationId xmlns:a16="http://schemas.microsoft.com/office/drawing/2014/main" id="{A4924B92-90BF-4DC5-ADF4-F9C2412AD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75" y="0"/>
            <a:ext cx="1190625" cy="1190625"/>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Burp Suite - Jacob Riggs | Tools">
            <a:extLst>
              <a:ext uri="{FF2B5EF4-FFF2-40B4-BE49-F238E27FC236}">
                <a16:creationId xmlns:a16="http://schemas.microsoft.com/office/drawing/2014/main" id="{94B22E8C-0B9A-4B6B-8237-E024D8B638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5709" y="560681"/>
            <a:ext cx="1754474" cy="1117619"/>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Postman Closes $225 Million Series D Round at a $5.6 Billion Valuation to  Power the API-First World | Business Wire">
            <a:extLst>
              <a:ext uri="{FF2B5EF4-FFF2-40B4-BE49-F238E27FC236}">
                <a16:creationId xmlns:a16="http://schemas.microsoft.com/office/drawing/2014/main" id="{B9A7C45C-E748-446A-ADD7-D2328C4893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3205" y="461850"/>
            <a:ext cx="2218244" cy="115548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8A9DCC1F-B717-4CB5-8108-1EC5251480C5}"/>
              </a:ext>
            </a:extLst>
          </p:cNvPr>
          <p:cNvPicPr>
            <a:picLocks noChangeAspect="1"/>
          </p:cNvPicPr>
          <p:nvPr/>
        </p:nvPicPr>
        <p:blipFill>
          <a:blip r:embed="rId5"/>
          <a:stretch>
            <a:fillRect/>
          </a:stretch>
        </p:blipFill>
        <p:spPr>
          <a:xfrm>
            <a:off x="9102874" y="843627"/>
            <a:ext cx="1439287" cy="1439287"/>
          </a:xfrm>
          <a:prstGeom prst="rect">
            <a:avLst/>
          </a:prstGeom>
        </p:spPr>
      </p:pic>
      <p:pic>
        <p:nvPicPr>
          <p:cNvPr id="9222" name="Picture 6" descr="Wappalyzer (@Wappalyzer) / Twitter">
            <a:extLst>
              <a:ext uri="{FF2B5EF4-FFF2-40B4-BE49-F238E27FC236}">
                <a16:creationId xmlns:a16="http://schemas.microsoft.com/office/drawing/2014/main" id="{53C8502A-2F76-4481-95CB-C4BFD822E7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0324" y="2171143"/>
            <a:ext cx="1439287" cy="14392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3F4B4BE-EDDF-425D-869E-54DD37F44578}"/>
              </a:ext>
            </a:extLst>
          </p:cNvPr>
          <p:cNvPicPr>
            <a:picLocks noChangeAspect="1"/>
          </p:cNvPicPr>
          <p:nvPr/>
        </p:nvPicPr>
        <p:blipFill>
          <a:blip r:embed="rId7"/>
          <a:stretch>
            <a:fillRect/>
          </a:stretch>
        </p:blipFill>
        <p:spPr>
          <a:xfrm>
            <a:off x="9610725" y="3640244"/>
            <a:ext cx="1162097" cy="1162097"/>
          </a:xfrm>
          <a:prstGeom prst="rect">
            <a:avLst/>
          </a:prstGeom>
        </p:spPr>
      </p:pic>
      <p:pic>
        <p:nvPicPr>
          <p:cNvPr id="9228" name="Picture 12" descr="Retire.js - Software UI Kit - Webflow Ecommerce Website Template">
            <a:extLst>
              <a:ext uri="{FF2B5EF4-FFF2-40B4-BE49-F238E27FC236}">
                <a16:creationId xmlns:a16="http://schemas.microsoft.com/office/drawing/2014/main" id="{614EA5F5-7C63-4FDF-BDEC-2F47112FE09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07039" y="4738982"/>
            <a:ext cx="1162097" cy="116209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8E6FAC5F-92FE-4C72-B253-18ABC8256488}"/>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0" y="6071107"/>
            <a:ext cx="12192000" cy="786892"/>
          </a:xfrm>
          <a:prstGeom prst="rect">
            <a:avLst/>
          </a:prstGeom>
        </p:spPr>
      </p:pic>
    </p:spTree>
    <p:extLst>
      <p:ext uri="{BB962C8B-B14F-4D97-AF65-F5344CB8AC3E}">
        <p14:creationId xmlns:p14="http://schemas.microsoft.com/office/powerpoint/2010/main" val="1551450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F984A69-9EC2-45F2-A577-AD2FE2755D01}"/>
              </a:ext>
            </a:extLst>
          </p:cNvPr>
          <p:cNvSpPr>
            <a:spLocks noGrp="1"/>
          </p:cNvSpPr>
          <p:nvPr>
            <p:ph type="title"/>
          </p:nvPr>
        </p:nvSpPr>
        <p:spPr>
          <a:xfrm>
            <a:off x="1036320" y="879063"/>
            <a:ext cx="6350000" cy="610863"/>
          </a:xfrm>
        </p:spPr>
        <p:txBody>
          <a:bodyPr>
            <a:normAutofit/>
          </a:bodyPr>
          <a:lstStyle/>
          <a:p>
            <a:r>
              <a:rPr lang="en-US" sz="4400" b="1" dirty="0">
                <a:latin typeface="+mj-lt"/>
              </a:rPr>
              <a:t>Learnings</a:t>
            </a:r>
            <a:endParaRPr lang="en-IN" dirty="0"/>
          </a:p>
        </p:txBody>
      </p:sp>
      <p:sp>
        <p:nvSpPr>
          <p:cNvPr id="8" name="Text Placeholder 7">
            <a:extLst>
              <a:ext uri="{FF2B5EF4-FFF2-40B4-BE49-F238E27FC236}">
                <a16:creationId xmlns:a16="http://schemas.microsoft.com/office/drawing/2014/main" id="{31BE1B31-7D65-44A9-B07D-2657C2D1D54E}"/>
              </a:ext>
            </a:extLst>
          </p:cNvPr>
          <p:cNvSpPr>
            <a:spLocks noGrp="1"/>
          </p:cNvSpPr>
          <p:nvPr>
            <p:ph type="body" sz="quarter" idx="11"/>
          </p:nvPr>
        </p:nvSpPr>
        <p:spPr>
          <a:xfrm>
            <a:off x="852256" y="2100789"/>
            <a:ext cx="7989903" cy="2983806"/>
          </a:xfrm>
        </p:spPr>
        <p:txBody>
          <a:bodyPr/>
          <a:lstStyle/>
          <a:p>
            <a:br>
              <a:rPr lang="en-US" sz="2000" dirty="0"/>
            </a:br>
            <a:endParaRPr lang="en-IN" sz="2000" dirty="0"/>
          </a:p>
        </p:txBody>
      </p:sp>
      <p:sp>
        <p:nvSpPr>
          <p:cNvPr id="5" name="TextBox 4">
            <a:extLst>
              <a:ext uri="{FF2B5EF4-FFF2-40B4-BE49-F238E27FC236}">
                <a16:creationId xmlns:a16="http://schemas.microsoft.com/office/drawing/2014/main" id="{FA44F5A1-70C5-428B-9632-E0A6E422B491}"/>
              </a:ext>
            </a:extLst>
          </p:cNvPr>
          <p:cNvSpPr txBox="1"/>
          <p:nvPr/>
        </p:nvSpPr>
        <p:spPr>
          <a:xfrm>
            <a:off x="852256" y="2100789"/>
            <a:ext cx="8087558" cy="3662541"/>
          </a:xfrm>
          <a:prstGeom prst="rect">
            <a:avLst/>
          </a:prstGeom>
          <a:noFill/>
        </p:spPr>
        <p:txBody>
          <a:bodyPr wrap="square" numCol="1">
            <a:spAutoFit/>
          </a:bodyPr>
          <a:lstStyle/>
          <a:p>
            <a:pPr marL="285750" indent="-285750">
              <a:lnSpc>
                <a:spcPct val="150000"/>
              </a:lnSpc>
              <a:buFont typeface="Wingdings" panose="05000000000000000000" pitchFamily="2" charset="2"/>
              <a:buChar char="v"/>
            </a:pPr>
            <a:r>
              <a:rPr lang="en-US" sz="1600" dirty="0">
                <a:solidFill>
                  <a:schemeClr val="bg1"/>
                </a:solidFill>
                <a:latin typeface="Calibri" panose="020F0502020204030204" pitchFamily="34" charset="0"/>
                <a:cs typeface="Calibri" panose="020F0502020204030204" pitchFamily="34" charset="0"/>
              </a:rPr>
              <a:t>Creation of web shells: How to create web shell that have a wide variety of capabilities and is also undetectable. </a:t>
            </a:r>
          </a:p>
          <a:p>
            <a:pPr marL="285750" indent="-285750">
              <a:lnSpc>
                <a:spcPct val="150000"/>
              </a:lnSpc>
              <a:buFont typeface="Wingdings" panose="05000000000000000000" pitchFamily="2" charset="2"/>
              <a:buChar char="v"/>
            </a:pPr>
            <a:r>
              <a:rPr lang="en-US" sz="1600" dirty="0">
                <a:solidFill>
                  <a:schemeClr val="bg1"/>
                </a:solidFill>
                <a:latin typeface="Calibri" panose="020F0502020204030204" pitchFamily="34" charset="0"/>
                <a:cs typeface="Calibri" panose="020F0502020204030204" pitchFamily="34" charset="0"/>
              </a:rPr>
              <a:t>How to make a web shell undetectable: Code Obfuscation, use of shellshock, encryption.</a:t>
            </a:r>
          </a:p>
          <a:p>
            <a:pPr marL="285750" indent="-285750">
              <a:lnSpc>
                <a:spcPct val="150000"/>
              </a:lnSpc>
              <a:buFont typeface="Wingdings" panose="05000000000000000000" pitchFamily="2" charset="2"/>
              <a:buChar char="v"/>
            </a:pPr>
            <a:r>
              <a:rPr lang="en-US" sz="1600" dirty="0">
                <a:solidFill>
                  <a:schemeClr val="bg1"/>
                </a:solidFill>
                <a:latin typeface="Calibri" panose="020F0502020204030204" pitchFamily="34" charset="0"/>
                <a:cs typeface="Calibri" panose="020F0502020204030204" pitchFamily="34" charset="0"/>
              </a:rPr>
              <a:t>How to incorporate file manager into a web shell.</a:t>
            </a:r>
          </a:p>
          <a:p>
            <a:pPr marL="285750" indent="-285750">
              <a:lnSpc>
                <a:spcPct val="150000"/>
              </a:lnSpc>
              <a:buFont typeface="Wingdings" panose="05000000000000000000" pitchFamily="2" charset="2"/>
              <a:buChar char="v"/>
            </a:pPr>
            <a:r>
              <a:rPr lang="en-US" sz="1600" dirty="0">
                <a:solidFill>
                  <a:schemeClr val="bg1"/>
                </a:solidFill>
                <a:latin typeface="Calibri" panose="020F0502020204030204" pitchFamily="34" charset="0"/>
                <a:cs typeface="Calibri" panose="020F0502020204030204" pitchFamily="34" charset="0"/>
              </a:rPr>
              <a:t>How to create bulk mailer using php.</a:t>
            </a:r>
          </a:p>
          <a:p>
            <a:pPr marL="285750" indent="-285750">
              <a:lnSpc>
                <a:spcPct val="150000"/>
              </a:lnSpc>
              <a:buFont typeface="Wingdings" panose="05000000000000000000" pitchFamily="2" charset="2"/>
              <a:buChar char="v"/>
            </a:pPr>
            <a:r>
              <a:rPr lang="en-US" sz="1600" dirty="0" err="1">
                <a:solidFill>
                  <a:schemeClr val="bg1"/>
                </a:solidFill>
                <a:latin typeface="Calibri" panose="020F0502020204030204" pitchFamily="34" charset="0"/>
                <a:cs typeface="Calibri" panose="020F0502020204030204" pitchFamily="34" charset="0"/>
              </a:rPr>
              <a:t>phpList</a:t>
            </a:r>
            <a:r>
              <a:rPr lang="en-US" sz="1600" dirty="0">
                <a:solidFill>
                  <a:schemeClr val="bg1"/>
                </a:solidFill>
                <a:latin typeface="Calibri" panose="020F0502020204030204" pitchFamily="34" charset="0"/>
                <a:cs typeface="Calibri" panose="020F0502020204030204" pitchFamily="34" charset="0"/>
              </a:rPr>
              <a:t>: </a:t>
            </a:r>
            <a:r>
              <a:rPr lang="en-US" sz="1600" dirty="0" err="1">
                <a:solidFill>
                  <a:schemeClr val="bg1"/>
                </a:solidFill>
                <a:latin typeface="Calibri" panose="020F0502020204030204" pitchFamily="34" charset="0"/>
                <a:cs typeface="Calibri" panose="020F0502020204030204" pitchFamily="34" charset="0"/>
              </a:rPr>
              <a:t>phpList</a:t>
            </a:r>
            <a:r>
              <a:rPr lang="en-US" sz="1600" dirty="0">
                <a:solidFill>
                  <a:schemeClr val="bg1"/>
                </a:solidFill>
                <a:latin typeface="Calibri" panose="020F0502020204030204" pitchFamily="34" charset="0"/>
                <a:cs typeface="Calibri" panose="020F0502020204030204" pitchFamily="34" charset="0"/>
              </a:rPr>
              <a:t> is an open-source mailing list management program. It is intended for the distribution of information to a group of recipients, such as newsletters, news, and advertisements. It's written in PHP, and the data is stored in a MySQL database.</a:t>
            </a:r>
          </a:p>
          <a:p>
            <a:pPr marL="285750" indent="-285750">
              <a:lnSpc>
                <a:spcPct val="150000"/>
              </a:lnSpc>
              <a:buFont typeface="Wingdings" panose="05000000000000000000" pitchFamily="2" charset="2"/>
              <a:buChar char="v"/>
            </a:pPr>
            <a:r>
              <a:rPr lang="en-US" sz="1600" dirty="0">
                <a:solidFill>
                  <a:schemeClr val="bg1"/>
                </a:solidFill>
                <a:latin typeface="Calibri" panose="020F0502020204030204" pitchFamily="34" charset="0"/>
                <a:cs typeface="Calibri" panose="020F0502020204030204" pitchFamily="34" charset="0"/>
              </a:rPr>
              <a:t>How to avoid the emails from landing into spam.</a:t>
            </a:r>
          </a:p>
          <a:p>
            <a:pPr marL="285750" indent="-285750">
              <a:buFont typeface="Wingdings" panose="05000000000000000000" pitchFamily="2" charset="2"/>
              <a:buChar char="v"/>
            </a:pPr>
            <a:endParaRPr lang="en-US" sz="1600" dirty="0">
              <a:solidFill>
                <a:schemeClr val="bg1"/>
              </a:solidFill>
            </a:endParaRPr>
          </a:p>
        </p:txBody>
      </p:sp>
      <p:pic>
        <p:nvPicPr>
          <p:cNvPr id="6" name="Picture 5" descr="Logo&#10;&#10;Description automatically generated">
            <a:extLst>
              <a:ext uri="{FF2B5EF4-FFF2-40B4-BE49-F238E27FC236}">
                <a16:creationId xmlns:a16="http://schemas.microsoft.com/office/drawing/2014/main" id="{41294FA4-67C1-487D-9896-4908716A6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8206" y="0"/>
            <a:ext cx="1393794" cy="1393794"/>
          </a:xfrm>
          <a:prstGeom prst="rect">
            <a:avLst/>
          </a:prstGeom>
          <a:noFill/>
        </p:spPr>
      </p:pic>
      <p:pic>
        <p:nvPicPr>
          <p:cNvPr id="10242" name="Picture 2" descr="Shellshock (software bug) - Wikipedia">
            <a:extLst>
              <a:ext uri="{FF2B5EF4-FFF2-40B4-BE49-F238E27FC236}">
                <a16:creationId xmlns:a16="http://schemas.microsoft.com/office/drawing/2014/main" id="{6DD3C037-6FF6-43C7-ADF9-A6BCA60E3E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9131" y="1313895"/>
            <a:ext cx="1556885" cy="165944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WSO Shell: The Hack Is Coming From Inside The House!">
            <a:extLst>
              <a:ext uri="{FF2B5EF4-FFF2-40B4-BE49-F238E27FC236}">
                <a16:creationId xmlns:a16="http://schemas.microsoft.com/office/drawing/2014/main" id="{CD27FEDF-9B63-486B-B828-4BE4813780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5110" y="228506"/>
            <a:ext cx="3604704" cy="1777996"/>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descr="phpList (@phpList) / Twitter">
            <a:extLst>
              <a:ext uri="{FF2B5EF4-FFF2-40B4-BE49-F238E27FC236}">
                <a16:creationId xmlns:a16="http://schemas.microsoft.com/office/drawing/2014/main" id="{D5C0B03E-EE8C-4C31-93D6-11D3B69A07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39815" y="4638681"/>
            <a:ext cx="1335992" cy="1335992"/>
          </a:xfrm>
          <a:prstGeom prst="rect">
            <a:avLst/>
          </a:prstGeom>
          <a:noFill/>
          <a:extLst>
            <a:ext uri="{909E8E84-426E-40DD-AFC4-6F175D3DCCD1}">
              <a14:hiddenFill xmlns:a14="http://schemas.microsoft.com/office/drawing/2010/main">
                <a:solidFill>
                  <a:srgbClr val="FFFFFF"/>
                </a:solidFill>
              </a14:hiddenFill>
            </a:ext>
          </a:extLst>
        </p:spPr>
      </p:pic>
      <p:pic>
        <p:nvPicPr>
          <p:cNvPr id="10252" name="Picture 12" descr="PHP - Wikipedia">
            <a:extLst>
              <a:ext uri="{FF2B5EF4-FFF2-40B4-BE49-F238E27FC236}">
                <a16:creationId xmlns:a16="http://schemas.microsoft.com/office/drawing/2014/main" id="{4E4C03A4-29F8-4639-9F72-AC3DD245F86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48295" y="3309715"/>
            <a:ext cx="1899822" cy="114988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FF6BFD2D-C484-4C9A-9E3E-969E1EC7222B}"/>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0" y="6049584"/>
            <a:ext cx="12192000" cy="808416"/>
          </a:xfrm>
          <a:prstGeom prst="rect">
            <a:avLst/>
          </a:prstGeom>
        </p:spPr>
      </p:pic>
    </p:spTree>
    <p:extLst>
      <p:ext uri="{BB962C8B-B14F-4D97-AF65-F5344CB8AC3E}">
        <p14:creationId xmlns:p14="http://schemas.microsoft.com/office/powerpoint/2010/main" val="193839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normAutofit fontScale="90000"/>
          </a:bodyPr>
          <a:lstStyle/>
          <a:p>
            <a:r>
              <a:rPr lang="en-US" dirty="0"/>
              <a:t>YouTube Video Link:</a:t>
            </a:r>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p:txBody>
          <a:bodyPr/>
          <a:lstStyle/>
          <a:p>
            <a:r>
              <a:rPr lang="en-US" dirty="0">
                <a:hlinkClick r:id="rId3"/>
              </a:rPr>
              <a:t>https://youtu.be/j4el04bLvn4</a:t>
            </a:r>
            <a:endParaRPr lang="en-US" dirty="0"/>
          </a:p>
          <a:p>
            <a:endParaRPr lang="en-US" dirty="0"/>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p:txBody>
          <a:bodyPr/>
          <a:lstStyle/>
          <a:p>
            <a:endParaRPr lang="en-US" dirty="0"/>
          </a:p>
        </p:txBody>
      </p:sp>
      <p:pic>
        <p:nvPicPr>
          <p:cNvPr id="6" name="Picture 5">
            <a:extLst>
              <a:ext uri="{FF2B5EF4-FFF2-40B4-BE49-F238E27FC236}">
                <a16:creationId xmlns:a16="http://schemas.microsoft.com/office/drawing/2014/main" id="{2E3E6D99-EF00-4938-B0F4-B9AFB680C9A5}"/>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0" y="6049584"/>
            <a:ext cx="12192000" cy="808416"/>
          </a:xfrm>
          <a:prstGeom prst="rect">
            <a:avLst/>
          </a:prstGeom>
        </p:spPr>
      </p:pic>
    </p:spTree>
    <p:extLst>
      <p:ext uri="{BB962C8B-B14F-4D97-AF65-F5344CB8AC3E}">
        <p14:creationId xmlns:p14="http://schemas.microsoft.com/office/powerpoint/2010/main" val="2336677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907623" y="1726732"/>
            <a:ext cx="4903377" cy="1057790"/>
          </a:xfrm>
        </p:spPr>
        <p:txBody>
          <a:bodyPr>
            <a:normAutofit fontScale="90000"/>
          </a:bodyPr>
          <a:lstStyle/>
          <a:p>
            <a:r>
              <a:rPr lang="en-US" dirty="0"/>
              <a:t>GitHub Repository Link:</a:t>
            </a:r>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p:txBody>
          <a:bodyPr/>
          <a:lstStyle/>
          <a:p>
            <a:r>
              <a:rPr lang="en-US" dirty="0">
                <a:hlinkClick r:id="rId3"/>
              </a:rPr>
              <a:t>https://github.com/mehtapriyanka123/internship/</a:t>
            </a:r>
            <a:endParaRPr lang="en-US" dirty="0"/>
          </a:p>
          <a:p>
            <a:endParaRPr lang="en-US" dirty="0"/>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p:txBody>
          <a:bodyPr/>
          <a:lstStyle/>
          <a:p>
            <a:endParaRPr lang="en-US" dirty="0"/>
          </a:p>
        </p:txBody>
      </p:sp>
      <p:pic>
        <p:nvPicPr>
          <p:cNvPr id="6" name="Picture 5">
            <a:extLst>
              <a:ext uri="{FF2B5EF4-FFF2-40B4-BE49-F238E27FC236}">
                <a16:creationId xmlns:a16="http://schemas.microsoft.com/office/drawing/2014/main" id="{2E3E6D99-EF00-4938-B0F4-B9AFB680C9A5}"/>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0" y="6049584"/>
            <a:ext cx="12192000" cy="808416"/>
          </a:xfrm>
          <a:prstGeom prst="rect">
            <a:avLst/>
          </a:prstGeom>
        </p:spPr>
      </p:pic>
    </p:spTree>
    <p:extLst>
      <p:ext uri="{BB962C8B-B14F-4D97-AF65-F5344CB8AC3E}">
        <p14:creationId xmlns:p14="http://schemas.microsoft.com/office/powerpoint/2010/main" val="1362617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normAutofit fontScale="90000"/>
          </a:bodyPr>
          <a:lstStyle/>
          <a:p>
            <a:r>
              <a:rPr lang="en-US"/>
              <a:t>LinkedIn Post Link</a:t>
            </a:r>
            <a:r>
              <a:rPr lang="en-US" dirty="0"/>
              <a:t>:</a:t>
            </a:r>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p:txBody>
          <a:bodyPr/>
          <a:lstStyle/>
          <a:p>
            <a:r>
              <a:rPr lang="en-US" dirty="0">
                <a:hlinkClick r:id="rId3"/>
              </a:rPr>
              <a:t>https://www.linkedin.com/posts/priyanka-mehta-617a281a8_opportunity-career-experience-activity-6870382172541399040-lA6Y</a:t>
            </a:r>
            <a:endParaRPr lang="en-US" dirty="0"/>
          </a:p>
          <a:p>
            <a:endParaRPr lang="en-US" dirty="0"/>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p:txBody>
          <a:bodyPr/>
          <a:lstStyle/>
          <a:p>
            <a:endParaRPr lang="en-US" dirty="0"/>
          </a:p>
        </p:txBody>
      </p:sp>
      <p:pic>
        <p:nvPicPr>
          <p:cNvPr id="6" name="Picture 5">
            <a:extLst>
              <a:ext uri="{FF2B5EF4-FFF2-40B4-BE49-F238E27FC236}">
                <a16:creationId xmlns:a16="http://schemas.microsoft.com/office/drawing/2014/main" id="{2E3E6D99-EF00-4938-B0F4-B9AFB680C9A5}"/>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0" y="6049584"/>
            <a:ext cx="12192000" cy="808416"/>
          </a:xfrm>
          <a:prstGeom prst="rect">
            <a:avLst/>
          </a:prstGeom>
        </p:spPr>
      </p:pic>
    </p:spTree>
    <p:extLst>
      <p:ext uri="{BB962C8B-B14F-4D97-AF65-F5344CB8AC3E}">
        <p14:creationId xmlns:p14="http://schemas.microsoft.com/office/powerpoint/2010/main" val="1379753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dirty="0"/>
              <a:t>Thank you</a:t>
            </a:r>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p:txBody>
          <a:bodyPr/>
          <a:lstStyle/>
          <a:p>
            <a:endParaRPr lang="en-US" dirty="0"/>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p:txBody>
          <a:bodyPr/>
          <a:lstStyle/>
          <a:p>
            <a:endParaRPr lang="en-US" dirty="0"/>
          </a:p>
        </p:txBody>
      </p:sp>
      <p:pic>
        <p:nvPicPr>
          <p:cNvPr id="6" name="Picture 5">
            <a:extLst>
              <a:ext uri="{FF2B5EF4-FFF2-40B4-BE49-F238E27FC236}">
                <a16:creationId xmlns:a16="http://schemas.microsoft.com/office/drawing/2014/main" id="{2E3E6D99-EF00-4938-B0F4-B9AFB680C9A5}"/>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6049584"/>
            <a:ext cx="12192000" cy="808416"/>
          </a:xfrm>
          <a:prstGeom prst="rect">
            <a:avLst/>
          </a:prstGeom>
        </p:spPr>
      </p:pic>
    </p:spTree>
    <p:extLst>
      <p:ext uri="{BB962C8B-B14F-4D97-AF65-F5344CB8AC3E}">
        <p14:creationId xmlns:p14="http://schemas.microsoft.com/office/powerpoint/2010/main" val="2662946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Contents</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dirty="0"/>
              <a:t>01. Introduction</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818296"/>
            <a:ext cx="2133600" cy="610704"/>
          </a:xfrm>
        </p:spPr>
        <p:txBody>
          <a:bodyPr/>
          <a:lstStyle/>
          <a:p>
            <a:r>
              <a:rPr lang="en-US" dirty="0">
                <a:latin typeface="Calibri" panose="020F0502020204030204" pitchFamily="34" charset="0"/>
                <a:cs typeface="Calibri" panose="020F0502020204030204" pitchFamily="34" charset="0"/>
              </a:rPr>
              <a:t>Summary about what and where I spend my two months of the Internship.</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a:lstStyle/>
          <a:p>
            <a:r>
              <a:rPr lang="en-US" dirty="0"/>
              <a:t>02. About the organization</a:t>
            </a:r>
          </a:p>
          <a:p>
            <a:endParaRPr lang="en-US" dirty="0"/>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6"/>
            <a:ext cx="2128157" cy="475320"/>
          </a:xfrm>
        </p:spPr>
        <p:txBody>
          <a:bodyPr/>
          <a:lstStyle/>
          <a:p>
            <a:r>
              <a:rPr lang="en-US" dirty="0">
                <a:latin typeface="Calibri" panose="020F0502020204030204" pitchFamily="34" charset="0"/>
                <a:cs typeface="Calibri" panose="020F0502020204030204" pitchFamily="34" charset="0"/>
              </a:rPr>
              <a:t>Information about the organization.</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a:lstStyle/>
          <a:p>
            <a:r>
              <a:rPr lang="en-US" dirty="0"/>
              <a:t>03. About my Work</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499" y="5131299"/>
            <a:ext cx="2527548" cy="932516"/>
          </a:xfrm>
        </p:spPr>
        <p:txBody>
          <a:bodyPr/>
          <a:lstStyle/>
          <a:p>
            <a:r>
              <a:rPr lang="en-US" dirty="0">
                <a:latin typeface="Calibri" panose="020F0502020204030204" pitchFamily="34" charset="0"/>
                <a:cs typeface="Calibri" panose="020F0502020204030204" pitchFamily="34" charset="0"/>
              </a:rPr>
              <a:t>A description about what I did in the training and  the internship, basically what project I was working on.</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a:lstStyle/>
          <a:p>
            <a:r>
              <a:rPr lang="en-US" dirty="0"/>
              <a:t>04. Timeline</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8"/>
            <a:ext cx="2403259" cy="932516"/>
          </a:xfrm>
        </p:spPr>
        <p:txBody>
          <a:bodyPr/>
          <a:lstStyle/>
          <a:p>
            <a:r>
              <a:rPr lang="en-US" dirty="0">
                <a:latin typeface="Calibri" panose="020F0502020204030204" pitchFamily="34" charset="0"/>
                <a:cs typeface="Calibri" panose="020F0502020204030204" pitchFamily="34" charset="0"/>
              </a:rPr>
              <a:t>Contains week-wise information about what I did in my project and how I completed it.</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205837"/>
          </a:xfrm>
        </p:spPr>
        <p:txBody>
          <a:bodyPr/>
          <a:lstStyle/>
          <a:p>
            <a:r>
              <a:rPr lang="en-US" dirty="0"/>
              <a:t>05. </a:t>
            </a:r>
            <a:r>
              <a:rPr lang="en-IN" dirty="0"/>
              <a:t>Learnings</a:t>
            </a:r>
            <a:endParaRPr lang="en-US" dirty="0"/>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5131298"/>
            <a:ext cx="2262041" cy="674697"/>
          </a:xfrm>
        </p:spPr>
        <p:txBody>
          <a:bodyPr/>
          <a:lstStyle/>
          <a:p>
            <a:r>
              <a:rPr lang="en-US" dirty="0">
                <a:latin typeface="Calibri" panose="020F0502020204030204" pitchFamily="34" charset="0"/>
                <a:cs typeface="Calibri" panose="020F0502020204030204" pitchFamily="34" charset="0"/>
              </a:rPr>
              <a:t>Description about the technologies I used and learnt.</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dirty="0"/>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1494790" y="6332220"/>
            <a:ext cx="1497330" cy="247651"/>
          </a:xfrm>
        </p:spPr>
        <p:txBody>
          <a:bodyPr/>
          <a:lstStyle/>
          <a:p>
            <a:endParaRPr lang="en-US" dirty="0"/>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5"/>
          </p:nvPr>
        </p:nvSpPr>
        <p:spPr>
          <a:xfrm>
            <a:off x="2992120" y="6332220"/>
            <a:ext cx="1313180" cy="247651"/>
          </a:xfrm>
        </p:spPr>
        <p:txBody>
          <a:bodyPr/>
          <a:lstStyle/>
          <a:p>
            <a:endParaRPr lang="en-US" dirty="0"/>
          </a:p>
        </p:txBody>
      </p:sp>
      <p:pic>
        <p:nvPicPr>
          <p:cNvPr id="16" name="Picture 15">
            <a:extLst>
              <a:ext uri="{FF2B5EF4-FFF2-40B4-BE49-F238E27FC236}">
                <a16:creationId xmlns:a16="http://schemas.microsoft.com/office/drawing/2014/main" id="{0349A795-2F38-41D2-8C15-7968DCBAA71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6063814"/>
            <a:ext cx="12192000" cy="794186"/>
          </a:xfrm>
          <a:prstGeom prst="rect">
            <a:avLst/>
          </a:prstGeom>
        </p:spPr>
      </p:pic>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1056640" y="879063"/>
            <a:ext cx="4848860" cy="610863"/>
          </a:xfrm>
        </p:spPr>
        <p:txBody>
          <a:bodyPr/>
          <a:lstStyle/>
          <a:p>
            <a:r>
              <a:rPr lang="en-US"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71550" y="2289362"/>
            <a:ext cx="4922426" cy="3347958"/>
          </a:xfrm>
        </p:spPr>
        <p:txBody>
          <a:bodyPr/>
          <a:lstStyle/>
          <a:p>
            <a:pPr>
              <a:lnSpc>
                <a:spcPct val="107000"/>
              </a:lnSpc>
              <a:spcAft>
                <a:spcPts val="800"/>
              </a:spcAft>
            </a:pPr>
            <a:r>
              <a:rPr lang="en-IN" dirty="0">
                <a:effectLst/>
                <a:latin typeface="Calibri" panose="020F0502020204030204" pitchFamily="34" charset="0"/>
                <a:ea typeface="Calibri" panose="020F0502020204030204" pitchFamily="34" charset="0"/>
                <a:cs typeface="Calibri" panose="020F0502020204030204" pitchFamily="34" charset="0"/>
              </a:rPr>
              <a:t>This semester I have done two internships: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dirty="0">
                <a:effectLst/>
                <a:latin typeface="Calibri" panose="020F0502020204030204" pitchFamily="34" charset="0"/>
                <a:ea typeface="Calibri" panose="020F0502020204030204" pitchFamily="34" charset="0"/>
                <a:cs typeface="Calibri" panose="020F0502020204030204" pitchFamily="34" charset="0"/>
              </a:rPr>
              <a:t>Application Security Intern at MoveInSync (11</a:t>
            </a:r>
            <a:r>
              <a:rPr lang="en-IN" baseline="30000" dirty="0">
                <a:effectLst/>
                <a:latin typeface="Calibri" panose="020F0502020204030204" pitchFamily="34" charset="0"/>
                <a:ea typeface="Calibri" panose="020F0502020204030204" pitchFamily="34" charset="0"/>
                <a:cs typeface="Calibri" panose="020F0502020204030204" pitchFamily="34" charset="0"/>
              </a:rPr>
              <a:t>th</a:t>
            </a:r>
            <a:r>
              <a:rPr lang="en-IN" dirty="0">
                <a:effectLst/>
                <a:latin typeface="Calibri" panose="020F0502020204030204" pitchFamily="34" charset="0"/>
                <a:ea typeface="Calibri" panose="020F0502020204030204" pitchFamily="34" charset="0"/>
                <a:cs typeface="Calibri" panose="020F0502020204030204" pitchFamily="34" charset="0"/>
              </a:rPr>
              <a:t> August to 15</a:t>
            </a:r>
            <a:r>
              <a:rPr lang="en-IN" baseline="30000" dirty="0">
                <a:effectLst/>
                <a:latin typeface="Calibri" panose="020F0502020204030204" pitchFamily="34" charset="0"/>
                <a:ea typeface="Calibri" panose="020F0502020204030204" pitchFamily="34" charset="0"/>
                <a:cs typeface="Calibri" panose="020F0502020204030204" pitchFamily="34" charset="0"/>
              </a:rPr>
              <a:t>th</a:t>
            </a:r>
            <a:r>
              <a:rPr lang="en-IN" dirty="0">
                <a:effectLst/>
                <a:latin typeface="Calibri" panose="020F0502020204030204" pitchFamily="34" charset="0"/>
                <a:ea typeface="Calibri" panose="020F0502020204030204" pitchFamily="34" charset="0"/>
                <a:cs typeface="Calibri" panose="020F0502020204030204" pitchFamily="34" charset="0"/>
              </a:rPr>
              <a:t> November)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dirty="0">
                <a:effectLst/>
                <a:latin typeface="Calibri" panose="020F0502020204030204" pitchFamily="34" charset="0"/>
                <a:ea typeface="Calibri" panose="020F0502020204030204" pitchFamily="34" charset="0"/>
                <a:cs typeface="Calibri" panose="020F0502020204030204" pitchFamily="34" charset="0"/>
              </a:rPr>
              <a:t>Application Security Intern at DRDO (15</a:t>
            </a:r>
            <a:r>
              <a:rPr lang="en-IN" baseline="30000" dirty="0">
                <a:effectLst/>
                <a:latin typeface="Calibri" panose="020F0502020204030204" pitchFamily="34" charset="0"/>
                <a:ea typeface="Calibri" panose="020F0502020204030204" pitchFamily="34" charset="0"/>
                <a:cs typeface="Calibri" panose="020F0502020204030204" pitchFamily="34" charset="0"/>
              </a:rPr>
              <a:t>th</a:t>
            </a:r>
            <a:r>
              <a:rPr lang="en-IN" dirty="0">
                <a:effectLst/>
                <a:latin typeface="Calibri" panose="020F0502020204030204" pitchFamily="34" charset="0"/>
                <a:ea typeface="Calibri" panose="020F0502020204030204" pitchFamily="34" charset="0"/>
                <a:cs typeface="Calibri" panose="020F0502020204030204" pitchFamily="34" charset="0"/>
              </a:rPr>
              <a:t> November onwards)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3</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endParaRPr lang="en-US" dirty="0"/>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November 28, 2021</a:t>
            </a:fld>
            <a:endParaRPr lang="en-US" dirty="0"/>
          </a:p>
        </p:txBody>
      </p:sp>
      <p:pic>
        <p:nvPicPr>
          <p:cNvPr id="8" name="Picture 7" descr="Text, chat or text message&#10;&#10;Description automatically generated">
            <a:extLst>
              <a:ext uri="{FF2B5EF4-FFF2-40B4-BE49-F238E27FC236}">
                <a16:creationId xmlns:a16="http://schemas.microsoft.com/office/drawing/2014/main" id="{8F859E74-F7FA-4CBC-9DEA-1D37546A5209}"/>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6644" r="4711"/>
          <a:stretch/>
        </p:blipFill>
        <p:spPr>
          <a:xfrm>
            <a:off x="6115620" y="22543"/>
            <a:ext cx="6084000" cy="6835457"/>
          </a:xfrm>
          <a:prstGeom prst="rect">
            <a:avLst/>
          </a:prstGeom>
          <a:effectLst>
            <a:glow rad="38100">
              <a:schemeClr val="accent1">
                <a:alpha val="71000"/>
              </a:schemeClr>
            </a:glow>
            <a:reflection stA="0" endPos="65000" dist="50800" dir="5400000" sy="-100000" algn="bl" rotWithShape="0"/>
          </a:effectLst>
        </p:spPr>
      </p:pic>
      <p:pic>
        <p:nvPicPr>
          <p:cNvPr id="9" name="Picture 8">
            <a:extLst>
              <a:ext uri="{FF2B5EF4-FFF2-40B4-BE49-F238E27FC236}">
                <a16:creationId xmlns:a16="http://schemas.microsoft.com/office/drawing/2014/main" id="{585D9FEF-CEE2-433D-9C02-75FE7C9E7A05}"/>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6049584"/>
            <a:ext cx="12192000" cy="808416"/>
          </a:xfrm>
          <a:prstGeom prst="rect">
            <a:avLst/>
          </a:prstGeom>
        </p:spPr>
      </p:pic>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71549" y="97655"/>
            <a:ext cx="5189553" cy="1605336"/>
          </a:xfrm>
        </p:spPr>
        <p:txBody>
          <a:bodyPr>
            <a:normAutofit fontScale="90000"/>
          </a:bodyPr>
          <a:lstStyle/>
          <a:p>
            <a:r>
              <a:rPr lang="en-IN" sz="4400" dirty="0">
                <a:effectLst/>
                <a:ea typeface="Calibri" panose="020F0502020204030204" pitchFamily="34" charset="0"/>
                <a:cs typeface="Calibri" panose="020F0502020204030204" pitchFamily="34" charset="0"/>
              </a:rPr>
              <a:t>Application Security Intern at MoveInSync</a:t>
            </a:r>
            <a:endParaRPr lang="en-US" dirty="0"/>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71550" y="2200585"/>
            <a:ext cx="5124450" cy="4042858"/>
          </a:xfrm>
        </p:spPr>
        <p:txBody>
          <a:bodyPr/>
          <a:lstStyle/>
          <a:p>
            <a:pPr marL="285750" indent="-285750">
              <a:lnSpc>
                <a:spcPct val="107000"/>
              </a:lnSpc>
              <a:spcAft>
                <a:spcPts val="800"/>
              </a:spcAft>
              <a:buFont typeface="Wingdings" panose="05000000000000000000" pitchFamily="2" charset="2"/>
              <a:buChar char="§"/>
            </a:pPr>
            <a:r>
              <a:rPr lang="en-IN"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 worked at MoveInSync for a period of 3 months as an Application Security Intern. During the duration of my work, I expanded my knowledge in various things like API Testing, Web Application Testing and Mobile Application Testing. </a:t>
            </a:r>
          </a:p>
          <a:p>
            <a:pPr marL="285750" indent="-285750">
              <a:lnSpc>
                <a:spcPct val="107000"/>
              </a:lnSpc>
              <a:spcAft>
                <a:spcPts val="800"/>
              </a:spcAft>
              <a:buFont typeface="Arial" panose="020B0604020202020204" pitchFamily="34" charset="0"/>
              <a:buChar char="•"/>
            </a:pPr>
            <a:r>
              <a:rPr lang="en-IN"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 also got the experience to use professional tools like Burp suite Pro, Postman, GenY Motion, Android Emulator, etc. The security team of the company was new so majorly I was handling the work, because of which I learnt how to multi task, manage time, take responsibility, etc in a company.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4</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endParaRPr lang="en-US" dirty="0"/>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November 28, 2021</a:t>
            </a:fld>
            <a:endParaRPr lang="en-US" dirty="0"/>
          </a:p>
        </p:txBody>
      </p:sp>
      <p:pic>
        <p:nvPicPr>
          <p:cNvPr id="9" name="Picture 8" descr="Diagram&#10;&#10;Description automatically generated">
            <a:extLst>
              <a:ext uri="{FF2B5EF4-FFF2-40B4-BE49-F238E27FC236}">
                <a16:creationId xmlns:a16="http://schemas.microsoft.com/office/drawing/2014/main" id="{F2ED8E55-63D3-4847-B693-F456EFD785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6052" y="1151464"/>
            <a:ext cx="4290036" cy="2098242"/>
          </a:xfrm>
          <a:prstGeom prst="rect">
            <a:avLst/>
          </a:prstGeom>
        </p:spPr>
      </p:pic>
      <p:pic>
        <p:nvPicPr>
          <p:cNvPr id="11" name="Picture 10" descr="Logo, company name&#10;&#10;Description automatically generated">
            <a:extLst>
              <a:ext uri="{FF2B5EF4-FFF2-40B4-BE49-F238E27FC236}">
                <a16:creationId xmlns:a16="http://schemas.microsoft.com/office/drawing/2014/main" id="{35C5D6E1-EBD9-4611-9231-4D0EEDFD78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0611" y="3429000"/>
            <a:ext cx="2803216" cy="2162175"/>
          </a:xfrm>
          <a:prstGeom prst="rect">
            <a:avLst/>
          </a:prstGeom>
        </p:spPr>
      </p:pic>
      <p:pic>
        <p:nvPicPr>
          <p:cNvPr id="12" name="Picture 11">
            <a:extLst>
              <a:ext uri="{FF2B5EF4-FFF2-40B4-BE49-F238E27FC236}">
                <a16:creationId xmlns:a16="http://schemas.microsoft.com/office/drawing/2014/main" id="{12237F54-3254-42F9-8465-C3E5CE0BEF3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6049584"/>
            <a:ext cx="12192000" cy="808416"/>
          </a:xfrm>
          <a:prstGeom prst="rect">
            <a:avLst/>
          </a:prstGeom>
        </p:spPr>
      </p:pic>
    </p:spTree>
    <p:extLst>
      <p:ext uri="{BB962C8B-B14F-4D97-AF65-F5344CB8AC3E}">
        <p14:creationId xmlns:p14="http://schemas.microsoft.com/office/powerpoint/2010/main" val="431000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Logo&#10;&#10;Description automatically generated">
            <a:extLst>
              <a:ext uri="{FF2B5EF4-FFF2-40B4-BE49-F238E27FC236}">
                <a16:creationId xmlns:a16="http://schemas.microsoft.com/office/drawing/2014/main" id="{8060F461-BAF6-4C6A-BBDE-C07C8384C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71487"/>
            <a:ext cx="5476875" cy="5224463"/>
          </a:xfrm>
          <a:prstGeom prst="rect">
            <a:avLst/>
          </a:prstGeom>
          <a:noFill/>
        </p:spPr>
      </p:pic>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278129"/>
            <a:ext cx="4941477" cy="1211797"/>
          </a:xfrm>
        </p:spPr>
        <p:txBody>
          <a:bodyPr anchor="b">
            <a:normAutofit/>
          </a:bodyPr>
          <a:lstStyle/>
          <a:p>
            <a:r>
              <a:rPr lang="en-IN" sz="4000" dirty="0">
                <a:effectLst/>
                <a:cs typeface="Calibri" panose="020F0502020204030204" pitchFamily="34" charset="0"/>
              </a:rPr>
              <a:t>Application Security Intern at DRDO</a:t>
            </a:r>
            <a:endParaRPr lang="en-US" sz="4000" dirty="0">
              <a:cs typeface="Calibri" panose="020F0502020204030204" pitchFamily="34" charset="0"/>
            </a:endParaRP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3"/>
            <a:ext cx="4572001" cy="2795232"/>
          </a:xfrm>
        </p:spPr>
        <p:txBody>
          <a:bodyPr>
            <a:normAutofit lnSpcReduction="10000"/>
          </a:bodyPr>
          <a:lstStyle/>
          <a:p>
            <a:pPr marL="285750" indent="-285750">
              <a:lnSpc>
                <a:spcPct val="90000"/>
              </a:lnSpc>
              <a:spcAft>
                <a:spcPts val="800"/>
              </a:spcAft>
              <a:buFont typeface="Arial" panose="020B0604020202020204" pitchFamily="34" charset="0"/>
              <a:buChar char="•"/>
            </a:pPr>
            <a:r>
              <a:rPr lang="en-IN" dirty="0">
                <a:effectLst/>
                <a:latin typeface="Calibri" panose="020F0502020204030204" pitchFamily="34" charset="0"/>
                <a:cs typeface="Calibri" panose="020F0502020204030204" pitchFamily="34" charset="0"/>
              </a:rPr>
              <a:t>It has been 2 weeks since the starting of my internship at DRDO. </a:t>
            </a:r>
          </a:p>
          <a:p>
            <a:pPr marL="285750" indent="-285750">
              <a:lnSpc>
                <a:spcPct val="90000"/>
              </a:lnSpc>
              <a:spcAft>
                <a:spcPts val="800"/>
              </a:spcAft>
              <a:buFont typeface="Arial" panose="020B0604020202020204" pitchFamily="34" charset="0"/>
              <a:buChar char="•"/>
            </a:pPr>
            <a:r>
              <a:rPr lang="en-IN" dirty="0">
                <a:effectLst/>
                <a:latin typeface="Calibri" panose="020F0502020204030204" pitchFamily="34" charset="0"/>
                <a:cs typeface="Calibri" panose="020F0502020204030204" pitchFamily="34" charset="0"/>
              </a:rPr>
              <a:t>In these two weeks I was a part of one project which was related to Bulk Mailing. I have learnt about various things like phpList, local hosting, web development using php. </a:t>
            </a:r>
          </a:p>
          <a:p>
            <a:pPr marL="285750" indent="-285750">
              <a:lnSpc>
                <a:spcPct val="90000"/>
              </a:lnSpc>
              <a:spcAft>
                <a:spcPts val="800"/>
              </a:spcAft>
              <a:buFont typeface="Arial" panose="020B0604020202020204" pitchFamily="34" charset="0"/>
              <a:buChar char="•"/>
            </a:pPr>
            <a:r>
              <a:rPr lang="en-IN" dirty="0">
                <a:effectLst/>
                <a:latin typeface="Calibri" panose="020F0502020204030204" pitchFamily="34" charset="0"/>
                <a:cs typeface="Calibri" panose="020F0502020204030204" pitchFamily="34" charset="0"/>
              </a:rPr>
              <a:t>I also got to learn to create web shells that includes all possible capabilities and stealth techniques. There are many experienced people in my department, and they have helped to expand my knowledge me as well. </a:t>
            </a:r>
          </a:p>
          <a:p>
            <a:pPr>
              <a:lnSpc>
                <a:spcPct val="90000"/>
              </a:lnSpc>
              <a:spcAft>
                <a:spcPts val="800"/>
              </a:spcAft>
            </a:pPr>
            <a:endParaRPr lang="en-IN" dirty="0">
              <a:effectLst/>
            </a:endParaRPr>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anchor="t">
            <a:normAutofit/>
          </a:bodyPr>
          <a:lstStyle/>
          <a:p>
            <a:pPr>
              <a:spcAft>
                <a:spcPts val="600"/>
              </a:spcAft>
            </a:pPr>
            <a:fld id="{6FCA8E82-58CD-E045-8B98-B7A85B79B752}" type="datetime4">
              <a:rPr lang="en-US" smtClean="0"/>
              <a:pPr>
                <a:spcAft>
                  <a:spcPts val="600"/>
                </a:spcAft>
              </a:pPr>
              <a:t>November 28, 2021</a:t>
            </a:fld>
            <a:endParaRPr lang="en-US"/>
          </a:p>
        </p:txBody>
      </p:sp>
      <p:sp>
        <p:nvSpPr>
          <p:cNvPr id="14" name="Footer Placeholder 5">
            <a:extLst>
              <a:ext uri="{FF2B5EF4-FFF2-40B4-BE49-F238E27FC236}">
                <a16:creationId xmlns:a16="http://schemas.microsoft.com/office/drawing/2014/main" id="{24842684-0F23-40CD-9C2F-4F3B2547373D}"/>
              </a:ext>
            </a:extLst>
          </p:cNvPr>
          <p:cNvSpPr>
            <a:spLocks noGrp="1"/>
          </p:cNvSpPr>
          <p:nvPr>
            <p:ph type="ftr" sz="quarter" idx="15"/>
          </p:nvPr>
        </p:nvSpPr>
        <p:spPr>
          <a:xfrm>
            <a:off x="1494790" y="6332220"/>
            <a:ext cx="1497330" cy="247651"/>
          </a:xfrm>
        </p:spPr>
        <p:txBody>
          <a:bodyPr/>
          <a:lstStyle/>
          <a:p>
            <a:pPr>
              <a:spcAft>
                <a:spcPts val="600"/>
              </a:spcAft>
            </a:pPr>
            <a:r>
              <a:rPr lang="en-US"/>
              <a:t>Annual Review</a:t>
            </a:r>
            <a:endParaRPr lang="en-US" b="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5</a:t>
            </a:fld>
            <a:endParaRPr lang="en-US"/>
          </a:p>
        </p:txBody>
      </p:sp>
      <p:pic>
        <p:nvPicPr>
          <p:cNvPr id="11" name="Picture 10">
            <a:extLst>
              <a:ext uri="{FF2B5EF4-FFF2-40B4-BE49-F238E27FC236}">
                <a16:creationId xmlns:a16="http://schemas.microsoft.com/office/drawing/2014/main" id="{AA49AAE6-5573-4D3E-BD32-E40CD85F10D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6049584"/>
            <a:ext cx="12192000" cy="808416"/>
          </a:xfrm>
          <a:prstGeom prst="rect">
            <a:avLst/>
          </a:prstGeom>
        </p:spPr>
      </p:pic>
    </p:spTree>
    <p:extLst>
      <p:ext uri="{BB962C8B-B14F-4D97-AF65-F5344CB8AC3E}">
        <p14:creationId xmlns:p14="http://schemas.microsoft.com/office/powerpoint/2010/main" val="2178857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F984A69-9EC2-45F2-A577-AD2FE2755D01}"/>
              </a:ext>
            </a:extLst>
          </p:cNvPr>
          <p:cNvSpPr>
            <a:spLocks noGrp="1"/>
          </p:cNvSpPr>
          <p:nvPr>
            <p:ph type="title"/>
          </p:nvPr>
        </p:nvSpPr>
        <p:spPr>
          <a:xfrm>
            <a:off x="1036320" y="879063"/>
            <a:ext cx="6350000" cy="610863"/>
          </a:xfrm>
        </p:spPr>
        <p:txBody>
          <a:bodyPr>
            <a:normAutofit/>
          </a:bodyPr>
          <a:lstStyle/>
          <a:p>
            <a:r>
              <a:rPr lang="en-US" sz="4400" b="1" dirty="0"/>
              <a:t>ABOUT THE COMPANY</a:t>
            </a:r>
            <a:endParaRPr lang="en-IN" dirty="0"/>
          </a:p>
        </p:txBody>
      </p:sp>
      <p:sp>
        <p:nvSpPr>
          <p:cNvPr id="8" name="Text Placeholder 7">
            <a:extLst>
              <a:ext uri="{FF2B5EF4-FFF2-40B4-BE49-F238E27FC236}">
                <a16:creationId xmlns:a16="http://schemas.microsoft.com/office/drawing/2014/main" id="{31BE1B31-7D65-44A9-B07D-2657C2D1D54E}"/>
              </a:ext>
            </a:extLst>
          </p:cNvPr>
          <p:cNvSpPr>
            <a:spLocks noGrp="1"/>
          </p:cNvSpPr>
          <p:nvPr>
            <p:ph type="body" sz="quarter" idx="11"/>
          </p:nvPr>
        </p:nvSpPr>
        <p:spPr>
          <a:xfrm>
            <a:off x="885399" y="2289363"/>
            <a:ext cx="10158422" cy="3689574"/>
          </a:xfrm>
        </p:spPr>
        <p:txBody>
          <a:bodyPr/>
          <a:lstStyle/>
          <a:p>
            <a:pPr lvl="0">
              <a:lnSpc>
                <a:spcPct val="107000"/>
              </a:lnSpc>
            </a:pPr>
            <a:r>
              <a:rPr lang="en-IN" dirty="0">
                <a:effectLst/>
                <a:latin typeface="Calibri" panose="020F0502020204030204" pitchFamily="34" charset="0"/>
                <a:ea typeface="Calibri" panose="020F0502020204030204" pitchFamily="34" charset="0"/>
                <a:cs typeface="Calibri" panose="020F0502020204030204" pitchFamily="34" charset="0"/>
              </a:rPr>
              <a:t>MoveInSync is a product-based company that has two products (applications) as of now MoveInSync and </a:t>
            </a:r>
            <a:r>
              <a:rPr lang="en-IN" dirty="0" err="1">
                <a:effectLst/>
                <a:latin typeface="Calibri" panose="020F0502020204030204" pitchFamily="34" charset="0"/>
                <a:ea typeface="Calibri" panose="020F0502020204030204" pitchFamily="34" charset="0"/>
                <a:cs typeface="Calibri" panose="020F0502020204030204" pitchFamily="34" charset="0"/>
              </a:rPr>
              <a:t>WorkInsync</a:t>
            </a:r>
            <a:r>
              <a:rPr lang="en-IN" dirty="0">
                <a:effectLst/>
                <a:latin typeface="Calibri" panose="020F0502020204030204" pitchFamily="34" charset="0"/>
                <a:ea typeface="Calibri" panose="020F0502020204030204" pitchFamily="34" charset="0"/>
                <a:cs typeface="Calibri" panose="020F0502020204030204" pitchFamily="34" charset="0"/>
              </a:rPr>
              <a:t>. Recently they have clubbed the two applications and named it as MoveInSync | </a:t>
            </a:r>
            <a:r>
              <a:rPr lang="en-IN" dirty="0" err="1">
                <a:effectLst/>
                <a:latin typeface="Calibri" panose="020F0502020204030204" pitchFamily="34" charset="0"/>
                <a:ea typeface="Calibri" panose="020F0502020204030204" pitchFamily="34" charset="0"/>
                <a:cs typeface="Calibri" panose="020F0502020204030204" pitchFamily="34" charset="0"/>
              </a:rPr>
              <a:t>WorkInSync</a:t>
            </a:r>
            <a:r>
              <a:rPr lang="en-IN" dirty="0">
                <a:effectLst/>
                <a:latin typeface="Calibri" panose="020F0502020204030204" pitchFamily="34" charset="0"/>
                <a:ea typeface="Calibri" panose="020F0502020204030204" pitchFamily="34" charset="0"/>
                <a:cs typeface="Calibri" panose="020F0502020204030204" pitchFamily="34" charset="0"/>
              </a:rPr>
              <a:t>. Their application provides one-app solution that allows employees to work from anywhere in the new hybrid work environment. It also allows employees to gain additional flexibility of choosing when and where to work from. Their application has many features for employees like cab booking, desk booking, etc </a:t>
            </a:r>
            <a:endParaRPr lang="en-IN"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IN" dirty="0">
                <a:effectLst/>
                <a:latin typeface="Calibri" panose="020F0502020204030204" pitchFamily="34" charset="0"/>
                <a:ea typeface="Calibri" panose="020F0502020204030204" pitchFamily="34" charset="0"/>
                <a:cs typeface="Calibri" panose="020F0502020204030204" pitchFamily="34" charset="0"/>
              </a:rPr>
              <a:t>Address: No. 439, 17th Cross Road, Sector 4, HSR Layout, Bengaluru, Karnataka 560102</a:t>
            </a:r>
            <a:endParaRPr lang="en-IN"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IN" dirty="0">
                <a:effectLst/>
                <a:latin typeface="Calibri" panose="020F0502020204030204" pitchFamily="34" charset="0"/>
                <a:ea typeface="Calibri" panose="020F0502020204030204" pitchFamily="34" charset="0"/>
                <a:cs typeface="Calibri" panose="020F0502020204030204" pitchFamily="34" charset="0"/>
              </a:rPr>
              <a:t>Working Hours: Flexible</a:t>
            </a:r>
            <a:endParaRPr lang="en-IN"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IN" dirty="0">
                <a:effectLst/>
                <a:latin typeface="Calibri" panose="020F0502020204030204" pitchFamily="34" charset="0"/>
                <a:ea typeface="Calibri" panose="020F0502020204030204" pitchFamily="34" charset="0"/>
                <a:cs typeface="Calibri" panose="020F0502020204030204" pitchFamily="34" charset="0"/>
              </a:rPr>
              <a:t>Email: </a:t>
            </a:r>
            <a:r>
              <a:rPr lang="en-IN" dirty="0">
                <a:effectLst/>
                <a:latin typeface="Calibri" panose="020F0502020204030204" pitchFamily="34" charset="0"/>
                <a:ea typeface="Calibri" panose="020F0502020204030204" pitchFamily="34" charset="0"/>
                <a:cs typeface="Calibri" panose="020F0502020204030204" pitchFamily="34" charset="0"/>
                <a:hlinkClick r:id="rId2"/>
              </a:rPr>
              <a:t>Sales@moveinsync.com</a:t>
            </a:r>
            <a:endParaRPr lang="en-IN"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IN" dirty="0">
                <a:effectLst/>
                <a:latin typeface="Calibri" panose="020F0502020204030204" pitchFamily="34" charset="0"/>
                <a:ea typeface="Calibri" panose="020F0502020204030204" pitchFamily="34" charset="0"/>
                <a:cs typeface="Calibri" panose="020F0502020204030204" pitchFamily="34" charset="0"/>
              </a:rPr>
              <a:t>Phone Number: 08061937937</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br>
              <a:rPr lang="en-US" dirty="0"/>
            </a:br>
            <a:endParaRPr lang="en-IN" dirty="0"/>
          </a:p>
        </p:txBody>
      </p:sp>
      <p:pic>
        <p:nvPicPr>
          <p:cNvPr id="1026" name="Picture 2" descr="MoveInSync | WorkInSync: Enabling Hybrid Workplace - Apps on Google Play">
            <a:extLst>
              <a:ext uri="{FF2B5EF4-FFF2-40B4-BE49-F238E27FC236}">
                <a16:creationId xmlns:a16="http://schemas.microsoft.com/office/drawing/2014/main" id="{689EB25A-A075-41FB-833F-14B2943D1C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6043" y="0"/>
            <a:ext cx="1265957" cy="12659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3F38EB9-3F4C-42B1-9043-E47184ECDA20}"/>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6049584"/>
            <a:ext cx="12192000" cy="808416"/>
          </a:xfrm>
          <a:prstGeom prst="rect">
            <a:avLst/>
          </a:prstGeom>
        </p:spPr>
      </p:pic>
    </p:spTree>
    <p:extLst>
      <p:ext uri="{BB962C8B-B14F-4D97-AF65-F5344CB8AC3E}">
        <p14:creationId xmlns:p14="http://schemas.microsoft.com/office/powerpoint/2010/main" val="1057113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F984A69-9EC2-45F2-A577-AD2FE2755D01}"/>
              </a:ext>
            </a:extLst>
          </p:cNvPr>
          <p:cNvSpPr>
            <a:spLocks noGrp="1"/>
          </p:cNvSpPr>
          <p:nvPr>
            <p:ph type="title"/>
          </p:nvPr>
        </p:nvSpPr>
        <p:spPr>
          <a:xfrm>
            <a:off x="1036320" y="879063"/>
            <a:ext cx="6350000" cy="610863"/>
          </a:xfrm>
        </p:spPr>
        <p:txBody>
          <a:bodyPr>
            <a:normAutofit/>
          </a:bodyPr>
          <a:lstStyle/>
          <a:p>
            <a:r>
              <a:rPr lang="en-US" sz="4400" b="1" dirty="0">
                <a:latin typeface="+mj-lt"/>
              </a:rPr>
              <a:t>ABOUT THE COMPANY</a:t>
            </a:r>
            <a:endParaRPr lang="en-IN" dirty="0"/>
          </a:p>
        </p:txBody>
      </p:sp>
      <p:sp>
        <p:nvSpPr>
          <p:cNvPr id="8" name="Text Placeholder 7">
            <a:extLst>
              <a:ext uri="{FF2B5EF4-FFF2-40B4-BE49-F238E27FC236}">
                <a16:creationId xmlns:a16="http://schemas.microsoft.com/office/drawing/2014/main" id="{31BE1B31-7D65-44A9-B07D-2657C2D1D54E}"/>
              </a:ext>
            </a:extLst>
          </p:cNvPr>
          <p:cNvSpPr>
            <a:spLocks noGrp="1"/>
          </p:cNvSpPr>
          <p:nvPr>
            <p:ph type="body" sz="quarter" idx="11"/>
          </p:nvPr>
        </p:nvSpPr>
        <p:spPr>
          <a:xfrm>
            <a:off x="920910" y="2251990"/>
            <a:ext cx="10096278" cy="3689574"/>
          </a:xfrm>
        </p:spPr>
        <p:txBody>
          <a:bodyPr/>
          <a:lstStyle/>
          <a:p>
            <a:pPr lvl="0">
              <a:lnSpc>
                <a:spcPct val="107000"/>
              </a:lnSpc>
            </a:pPr>
            <a:r>
              <a:rPr lang="en-IN" dirty="0">
                <a:effectLst/>
                <a:latin typeface="Calibri" panose="020F0502020204030204" pitchFamily="34" charset="0"/>
                <a:ea typeface="Calibri" panose="020F0502020204030204" pitchFamily="34" charset="0"/>
                <a:cs typeface="Calibri" panose="020F0502020204030204" pitchFamily="34" charset="0"/>
              </a:rPr>
              <a:t>The Defence Research and Development Organisation (DRDO) is an Indian government body responsible for the development of military technologies. It is based in New Delhi. There are various centres/labs of DRDO across India. At a time, various projects are undertaken and handled.</a:t>
            </a:r>
          </a:p>
          <a:p>
            <a:pPr lvl="0">
              <a:lnSpc>
                <a:spcPct val="107000"/>
              </a:lnSpc>
            </a:pPr>
            <a:r>
              <a:rPr lang="en-IN" dirty="0">
                <a:effectLst/>
                <a:latin typeface="Calibri" panose="020F0502020204030204" pitchFamily="34" charset="0"/>
                <a:ea typeface="Calibri" panose="020F0502020204030204" pitchFamily="34" charset="0"/>
                <a:cs typeface="Calibri" panose="020F0502020204030204" pitchFamily="34" charset="0"/>
              </a:rPr>
              <a:t>Address: Rajaji Marg, Vijay Chowk Area, Central Secretariat, New Delhi, Delhi 110004</a:t>
            </a:r>
          </a:p>
          <a:p>
            <a:pPr lvl="0">
              <a:lnSpc>
                <a:spcPct val="107000"/>
              </a:lnSpc>
            </a:pPr>
            <a:r>
              <a:rPr lang="en-IN" dirty="0">
                <a:effectLst/>
                <a:latin typeface="Calibri" panose="020F0502020204030204" pitchFamily="34" charset="0"/>
                <a:ea typeface="Calibri" panose="020F0502020204030204" pitchFamily="34" charset="0"/>
                <a:cs typeface="Calibri" panose="020F0502020204030204" pitchFamily="34" charset="0"/>
              </a:rPr>
              <a:t>Working Hours: Depends on Work Requirement</a:t>
            </a:r>
            <a:endParaRPr lang="en-IN"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IN" dirty="0">
                <a:effectLst/>
                <a:latin typeface="Calibri" panose="020F0502020204030204" pitchFamily="34" charset="0"/>
                <a:ea typeface="Calibri" panose="020F0502020204030204" pitchFamily="34" charset="0"/>
                <a:cs typeface="Calibri" panose="020F0502020204030204" pitchFamily="34" charset="0"/>
              </a:rPr>
              <a:t>Phone: 011 2300 7002</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br>
              <a:rPr lang="en-US" dirty="0"/>
            </a:br>
            <a:endParaRPr lang="en-IN" dirty="0"/>
          </a:p>
        </p:txBody>
      </p:sp>
      <p:pic>
        <p:nvPicPr>
          <p:cNvPr id="5" name="Picture 4" descr="Logo&#10;&#10;Description automatically generated">
            <a:extLst>
              <a:ext uri="{FF2B5EF4-FFF2-40B4-BE49-F238E27FC236}">
                <a16:creationId xmlns:a16="http://schemas.microsoft.com/office/drawing/2014/main" id="{56836275-03F1-4BF5-B82A-94B33F5C82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2082" y="68028"/>
            <a:ext cx="1529918" cy="1529918"/>
          </a:xfrm>
          <a:prstGeom prst="rect">
            <a:avLst/>
          </a:prstGeom>
          <a:noFill/>
        </p:spPr>
      </p:pic>
      <p:pic>
        <p:nvPicPr>
          <p:cNvPr id="6" name="Picture 5">
            <a:extLst>
              <a:ext uri="{FF2B5EF4-FFF2-40B4-BE49-F238E27FC236}">
                <a16:creationId xmlns:a16="http://schemas.microsoft.com/office/drawing/2014/main" id="{AA9BE7AD-F9C7-4AF9-9AA2-5839B71D5C4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6049584"/>
            <a:ext cx="12192000" cy="808416"/>
          </a:xfrm>
          <a:prstGeom prst="rect">
            <a:avLst/>
          </a:prstGeom>
        </p:spPr>
      </p:pic>
    </p:spTree>
    <p:extLst>
      <p:ext uri="{BB962C8B-B14F-4D97-AF65-F5344CB8AC3E}">
        <p14:creationId xmlns:p14="http://schemas.microsoft.com/office/powerpoint/2010/main" val="1876290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1056640" y="879063"/>
            <a:ext cx="4848860" cy="610863"/>
          </a:xfrm>
        </p:spPr>
        <p:txBody>
          <a:bodyPr/>
          <a:lstStyle/>
          <a:p>
            <a:r>
              <a:rPr lang="en-US" dirty="0"/>
              <a:t>About My Work</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602403" y="2111619"/>
            <a:ext cx="6384323" cy="3916128"/>
          </a:xfrm>
        </p:spPr>
        <p:txBody>
          <a:bodyPr/>
          <a:lstStyle/>
          <a:p>
            <a:pPr marL="285750" lvl="0" indent="-285750">
              <a:lnSpc>
                <a:spcPct val="107000"/>
              </a:lnSpc>
              <a:spcAft>
                <a:spcPts val="800"/>
              </a:spcAft>
              <a:buFont typeface="Arial" panose="020B0604020202020204" pitchFamily="34" charset="0"/>
              <a:buChar char="•"/>
            </a:pPr>
            <a:r>
              <a:rPr lang="en-IN" dirty="0">
                <a:effectLst/>
                <a:latin typeface="Calibri" panose="020F0502020204030204" pitchFamily="34" charset="0"/>
                <a:ea typeface="Calibri" panose="020F0502020204030204" pitchFamily="34" charset="0"/>
                <a:cs typeface="Calibri" panose="020F0502020204030204" pitchFamily="34" charset="0"/>
              </a:rPr>
              <a:t>At MoveInSync my work was to handle Vulnerability Assessment and (Grey Box) Penetration Testing of Web Application, APIs, Mobile Application (Android) . </a:t>
            </a:r>
          </a:p>
          <a:p>
            <a:pPr marL="285750" lvl="0" indent="-285750">
              <a:lnSpc>
                <a:spcPct val="107000"/>
              </a:lnSpc>
              <a:spcAft>
                <a:spcPts val="800"/>
              </a:spcAft>
              <a:buFont typeface="Arial" panose="020B0604020202020204" pitchFamily="34" charset="0"/>
              <a:buChar char="•"/>
            </a:pPr>
            <a:r>
              <a:rPr lang="en-IN" dirty="0">
                <a:effectLst/>
                <a:latin typeface="Calibri" panose="020F0502020204030204" pitchFamily="34" charset="0"/>
                <a:ea typeface="Calibri" panose="020F0502020204030204" pitchFamily="34" charset="0"/>
                <a:cs typeface="Calibri" panose="020F0502020204030204" pitchFamily="34" charset="0"/>
              </a:rPr>
              <a:t>For doing the complete testing of the applications I used tools like Burp suite, Postmen, GenY Motion. I also used various browser extensions while testing like </a:t>
            </a:r>
            <a:r>
              <a:rPr lang="en-IN" dirty="0" err="1">
                <a:effectLst/>
                <a:latin typeface="Calibri" panose="020F0502020204030204" pitchFamily="34" charset="0"/>
                <a:ea typeface="Calibri" panose="020F0502020204030204" pitchFamily="34" charset="0"/>
                <a:cs typeface="Calibri" panose="020F0502020204030204" pitchFamily="34" charset="0"/>
              </a:rPr>
              <a:t>wappalyzer</a:t>
            </a:r>
            <a:r>
              <a:rPr lang="en-IN" dirty="0">
                <a:effectLst/>
                <a:latin typeface="Calibri" panose="020F0502020204030204" pitchFamily="34" charset="0"/>
                <a:ea typeface="Calibri" panose="020F0502020204030204" pitchFamily="34" charset="0"/>
                <a:cs typeface="Calibri" panose="020F0502020204030204" pitchFamily="34" charset="0"/>
              </a:rPr>
              <a:t>, cookie-editor, Retire.js. </a:t>
            </a:r>
          </a:p>
          <a:p>
            <a:pPr marL="285750" lvl="0" indent="-285750">
              <a:lnSpc>
                <a:spcPct val="107000"/>
              </a:lnSpc>
              <a:spcAft>
                <a:spcPts val="800"/>
              </a:spcAft>
              <a:buFont typeface="Arial" panose="020B0604020202020204" pitchFamily="34" charset="0"/>
              <a:buChar char="•"/>
            </a:pPr>
            <a:r>
              <a:rPr lang="en-IN" dirty="0">
                <a:effectLst/>
                <a:latin typeface="Calibri" panose="020F0502020204030204" pitchFamily="34" charset="0"/>
                <a:ea typeface="Calibri" panose="020F0502020204030204" pitchFamily="34" charset="0"/>
                <a:cs typeface="Calibri" panose="020F0502020204030204" pitchFamily="34" charset="0"/>
              </a:rPr>
              <a:t>My approach of doing the testing was to first do a walkthrough of the application, understand the application flow and then start checking for all the issues listed in the OWASP Top 10 standards. After finding all the security related issues my task was to update about the same on JIRA and assign the tickets to the developers. I also revalidated the reports given by the external VAPT team.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8</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endParaRPr lang="en-US" dirty="0"/>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November 28, 2021</a:t>
            </a:fld>
            <a:endParaRPr lang="en-US" dirty="0"/>
          </a:p>
        </p:txBody>
      </p:sp>
      <p:pic>
        <p:nvPicPr>
          <p:cNvPr id="2" name="Picture 1">
            <a:extLst>
              <a:ext uri="{FF2B5EF4-FFF2-40B4-BE49-F238E27FC236}">
                <a16:creationId xmlns:a16="http://schemas.microsoft.com/office/drawing/2014/main" id="{01C46F3A-2522-4881-A6A0-3138B8FB4A3A}"/>
              </a:ext>
            </a:extLst>
          </p:cNvPr>
          <p:cNvPicPr>
            <a:picLocks noChangeAspect="1"/>
          </p:cNvPicPr>
          <p:nvPr/>
        </p:nvPicPr>
        <p:blipFill>
          <a:blip r:embed="rId2"/>
          <a:stretch>
            <a:fillRect/>
          </a:stretch>
        </p:blipFill>
        <p:spPr>
          <a:xfrm>
            <a:off x="7066625" y="1602708"/>
            <a:ext cx="4373385" cy="2466975"/>
          </a:xfrm>
          <a:prstGeom prst="rect">
            <a:avLst/>
          </a:prstGeom>
        </p:spPr>
      </p:pic>
      <p:pic>
        <p:nvPicPr>
          <p:cNvPr id="9" name="Picture 8">
            <a:extLst>
              <a:ext uri="{FF2B5EF4-FFF2-40B4-BE49-F238E27FC236}">
                <a16:creationId xmlns:a16="http://schemas.microsoft.com/office/drawing/2014/main" id="{9123C418-2AE5-4996-9BCF-EAC449FEE459}"/>
              </a:ext>
            </a:extLst>
          </p:cNvPr>
          <p:cNvPicPr>
            <a:picLocks noChangeAspect="1"/>
          </p:cNvPicPr>
          <p:nvPr/>
        </p:nvPicPr>
        <p:blipFill rotWithShape="1">
          <a:blip r:embed="rId3"/>
          <a:srcRect t="7906"/>
          <a:stretch/>
        </p:blipFill>
        <p:spPr>
          <a:xfrm>
            <a:off x="7216212" y="4372304"/>
            <a:ext cx="4373385" cy="1959916"/>
          </a:xfrm>
          <a:prstGeom prst="rect">
            <a:avLst/>
          </a:prstGeom>
        </p:spPr>
      </p:pic>
      <p:pic>
        <p:nvPicPr>
          <p:cNvPr id="10" name="Picture 2" descr="MoveInSync | WorkInSync: Enabling Hybrid Workplace - Apps on Google Play">
            <a:extLst>
              <a:ext uri="{FF2B5EF4-FFF2-40B4-BE49-F238E27FC236}">
                <a16:creationId xmlns:a16="http://schemas.microsoft.com/office/drawing/2014/main" id="{4879EAA9-D573-4DE3-91E5-C6E63669B7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88235" y="0"/>
            <a:ext cx="1202723" cy="120272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B7DA84DB-7D43-44C0-89A3-91E5AF0E2141}"/>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0" y="6049584"/>
            <a:ext cx="12192000" cy="808416"/>
          </a:xfrm>
          <a:prstGeom prst="rect">
            <a:avLst/>
          </a:prstGeom>
        </p:spPr>
      </p:pic>
    </p:spTree>
    <p:extLst>
      <p:ext uri="{BB962C8B-B14F-4D97-AF65-F5344CB8AC3E}">
        <p14:creationId xmlns:p14="http://schemas.microsoft.com/office/powerpoint/2010/main" val="3685420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1056640" y="879063"/>
            <a:ext cx="4848860" cy="610863"/>
          </a:xfrm>
        </p:spPr>
        <p:txBody>
          <a:bodyPr/>
          <a:lstStyle/>
          <a:p>
            <a:r>
              <a:rPr lang="en-US" dirty="0"/>
              <a:t>About My Work</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1056640" y="2289362"/>
            <a:ext cx="5406304" cy="4042857"/>
          </a:xfrm>
        </p:spPr>
        <p:txBody>
          <a:bodyPr/>
          <a:lstStyle/>
          <a:p>
            <a:pPr marL="285750" lvl="0" indent="-285750">
              <a:lnSpc>
                <a:spcPct val="107000"/>
              </a:lnSpc>
              <a:spcAft>
                <a:spcPts val="800"/>
              </a:spcAft>
              <a:buFont typeface="Arial" panose="020B0604020202020204" pitchFamily="34" charset="0"/>
              <a:buChar char="•"/>
            </a:pPr>
            <a:r>
              <a:rPr lang="en-IN" dirty="0">
                <a:effectLst/>
                <a:latin typeface="Calibri" panose="020F0502020204030204" pitchFamily="34" charset="0"/>
                <a:ea typeface="Calibri" panose="020F0502020204030204" pitchFamily="34" charset="0"/>
                <a:cs typeface="Calibri" panose="020F0502020204030204" pitchFamily="34" charset="0"/>
              </a:rPr>
              <a:t>At DRDO there are various projects one can choose to be a part of. I chose to be a part of the web shell development project and bulk mailing project. </a:t>
            </a:r>
          </a:p>
          <a:p>
            <a:pPr marL="285750" lvl="0" indent="-285750">
              <a:lnSpc>
                <a:spcPct val="107000"/>
              </a:lnSpc>
              <a:spcAft>
                <a:spcPts val="800"/>
              </a:spcAft>
              <a:buFont typeface="Arial" panose="020B0604020202020204" pitchFamily="34" charset="0"/>
              <a:buChar char="•"/>
            </a:pPr>
            <a:r>
              <a:rPr lang="en-IN" dirty="0">
                <a:effectLst/>
                <a:latin typeface="Calibri" panose="020F0502020204030204" pitchFamily="34" charset="0"/>
                <a:ea typeface="Calibri" panose="020F0502020204030204" pitchFamily="34" charset="0"/>
                <a:cs typeface="Calibri" panose="020F0502020204030204" pitchFamily="34" charset="0"/>
              </a:rPr>
              <a:t>In the web shell project, we </a:t>
            </a:r>
            <a:r>
              <a:rPr lang="en-IN"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developed various web shells as per recent security standards.</a:t>
            </a:r>
            <a:r>
              <a:rPr lang="en-IN" dirty="0">
                <a:effectLst/>
                <a:latin typeface="Calibri" panose="020F0502020204030204" pitchFamily="34" charset="0"/>
                <a:ea typeface="Calibri" panose="020F0502020204030204" pitchFamily="34" charset="0"/>
                <a:cs typeface="Times New Roman" panose="02020603050405020304" pitchFamily="18" charset="0"/>
              </a:rPr>
              <a:t> </a:t>
            </a:r>
            <a:r>
              <a:rPr lang="en-IN"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Web shells generated included all possible capabilities and stealth techniques. A management console was also made for managing various web shells with varying functionalities. </a:t>
            </a:r>
          </a:p>
          <a:p>
            <a:pPr marL="285750" lvl="0" indent="-285750">
              <a:lnSpc>
                <a:spcPct val="107000"/>
              </a:lnSpc>
              <a:spcAft>
                <a:spcPts val="800"/>
              </a:spcAft>
              <a:buFont typeface="Arial" panose="020B0604020202020204" pitchFamily="34" charset="0"/>
              <a:buChar char="•"/>
            </a:pPr>
            <a:r>
              <a:rPr lang="en-IN"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For the bulk mailing project, we used the phpList and made modifications according to requirements.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9</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endParaRPr lang="en-US" dirty="0"/>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November 28, 2021</a:t>
            </a:fld>
            <a:endParaRPr lang="en-US" dirty="0"/>
          </a:p>
        </p:txBody>
      </p:sp>
      <p:pic>
        <p:nvPicPr>
          <p:cNvPr id="11" name="Picture 10" descr="Logo&#10;&#10;Description automatically generated">
            <a:extLst>
              <a:ext uri="{FF2B5EF4-FFF2-40B4-BE49-F238E27FC236}">
                <a16:creationId xmlns:a16="http://schemas.microsoft.com/office/drawing/2014/main" id="{9C917072-4293-4B60-8AE9-806FA47247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3051" y="0"/>
            <a:ext cx="1393794" cy="1393794"/>
          </a:xfrm>
          <a:prstGeom prst="rect">
            <a:avLst/>
          </a:prstGeom>
          <a:noFill/>
        </p:spPr>
      </p:pic>
      <p:pic>
        <p:nvPicPr>
          <p:cNvPr id="2054" name="Picture 6" descr="Analyzing and detecting web shells | by Tstillz | Medium">
            <a:extLst>
              <a:ext uri="{FF2B5EF4-FFF2-40B4-BE49-F238E27FC236}">
                <a16:creationId xmlns:a16="http://schemas.microsoft.com/office/drawing/2014/main" id="{F1090FDC-DBAD-408F-8E49-412F13820C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6252" y="3264171"/>
            <a:ext cx="4554426" cy="259842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ulk Mailing - Web Design Development Company, ERP Software Development  India">
            <a:extLst>
              <a:ext uri="{FF2B5EF4-FFF2-40B4-BE49-F238E27FC236}">
                <a16:creationId xmlns:a16="http://schemas.microsoft.com/office/drawing/2014/main" id="{FE0DCA9D-2FBE-4908-8755-809756DBB3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6252" y="583643"/>
            <a:ext cx="3186112" cy="212407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7998F51E-BCBC-4DAA-85D2-867AFD53E016}"/>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0" y="6049584"/>
            <a:ext cx="12192000" cy="808416"/>
          </a:xfrm>
          <a:prstGeom prst="rect">
            <a:avLst/>
          </a:prstGeom>
        </p:spPr>
      </p:pic>
    </p:spTree>
    <p:extLst>
      <p:ext uri="{BB962C8B-B14F-4D97-AF65-F5344CB8AC3E}">
        <p14:creationId xmlns:p14="http://schemas.microsoft.com/office/powerpoint/2010/main" val="2601506626"/>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09EC1AB0-9704-404D-B6D3-819D938AC55B}">
  <ds:schemaRefs>
    <ds:schemaRef ds:uri="http://schemas.microsoft.com/office/2006/documentManagement/types"/>
    <ds:schemaRef ds:uri="71af3243-3dd4-4a8d-8c0d-dd76da1f02a5"/>
    <ds:schemaRef ds:uri="http://www.w3.org/XML/1998/namespace"/>
    <ds:schemaRef ds:uri="http://schemas.microsoft.com/office/infopath/2007/PartnerControls"/>
    <ds:schemaRef ds:uri="http://purl.org/dc/terms/"/>
    <ds:schemaRef ds:uri="http://schemas.openxmlformats.org/package/2006/metadata/core-properties"/>
    <ds:schemaRef ds:uri="http://schemas.microsoft.com/office/2006/metadata/properties"/>
    <ds:schemaRef ds:uri="16c05727-aa75-4e4a-9b5f-8a80a1165891"/>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4201</TotalTime>
  <Words>1729</Words>
  <Application>Microsoft Office PowerPoint</Application>
  <PresentationFormat>Widescreen</PresentationFormat>
  <Paragraphs>122</Paragraphs>
  <Slides>19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Franklin Gothic Book</vt:lpstr>
      <vt:lpstr>Franklin Gothic Demi</vt:lpstr>
      <vt:lpstr>Times New Roman</vt:lpstr>
      <vt:lpstr>Wingdings</vt:lpstr>
      <vt:lpstr>Theme1</vt:lpstr>
      <vt:lpstr>Internship</vt:lpstr>
      <vt:lpstr>Contents</vt:lpstr>
      <vt:lpstr>Introduction</vt:lpstr>
      <vt:lpstr>Application Security Intern at MoveInSync</vt:lpstr>
      <vt:lpstr>Application Security Intern at DRDO</vt:lpstr>
      <vt:lpstr>ABOUT THE COMPANY</vt:lpstr>
      <vt:lpstr>ABOUT THE COMPANY</vt:lpstr>
      <vt:lpstr>About My Work</vt:lpstr>
      <vt:lpstr>About My Work</vt:lpstr>
      <vt:lpstr>Timeline </vt:lpstr>
      <vt:lpstr>Timeline</vt:lpstr>
      <vt:lpstr>Timeline</vt:lpstr>
      <vt:lpstr>Learnings</vt:lpstr>
      <vt:lpstr>Learnings</vt:lpstr>
      <vt:lpstr>Learnings</vt:lpstr>
      <vt:lpstr>YouTube Video Link:</vt:lpstr>
      <vt:lpstr>GitHub Repository Link:</vt:lpstr>
      <vt:lpstr>LinkedIn Post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Internship Report</dc:title>
  <dc:creator>yatin19csu360</dc:creator>
  <cp:lastModifiedBy>PRIYANKA MEHTA</cp:lastModifiedBy>
  <cp:revision>177</cp:revision>
  <dcterms:created xsi:type="dcterms:W3CDTF">2021-09-16T11:15:41Z</dcterms:created>
  <dcterms:modified xsi:type="dcterms:W3CDTF">2021-11-28T16:00:21Z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