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3"/>
  </p:notesMasterIdLst>
  <p:sldIdLst>
    <p:sldId id="270" r:id="rId5"/>
    <p:sldId id="271" r:id="rId6"/>
    <p:sldId id="272" r:id="rId7"/>
    <p:sldId id="273" r:id="rId8"/>
    <p:sldId id="279" r:id="rId9"/>
    <p:sldId id="280" r:id="rId10"/>
    <p:sldId id="281" r:id="rId11"/>
    <p:sldId id="282" r:id="rId12"/>
    <p:sldId id="283" r:id="rId13"/>
    <p:sldId id="284" r:id="rId14"/>
    <p:sldId id="285" r:id="rId15"/>
    <p:sldId id="286" r:id="rId16"/>
    <p:sldId id="287" r:id="rId17"/>
    <p:sldId id="274" r:id="rId18"/>
    <p:sldId id="288" r:id="rId19"/>
    <p:sldId id="289" r:id="rId20"/>
    <p:sldId id="290" r:id="rId21"/>
    <p:sldId id="307" r:id="rId22"/>
    <p:sldId id="308" r:id="rId23"/>
    <p:sldId id="309" r:id="rId24"/>
    <p:sldId id="310" r:id="rId25"/>
    <p:sldId id="311" r:id="rId26"/>
    <p:sldId id="312" r:id="rId27"/>
    <p:sldId id="313" r:id="rId28"/>
    <p:sldId id="314" r:id="rId29"/>
    <p:sldId id="275"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276" r:id="rId46"/>
    <p:sldId id="277" r:id="rId47"/>
    <p:sldId id="315" r:id="rId48"/>
    <p:sldId id="316" r:id="rId49"/>
    <p:sldId id="278" r:id="rId50"/>
    <p:sldId id="291" r:id="rId51"/>
    <p:sldId id="317"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83" autoAdjust="0"/>
    <p:restoredTop sz="86410"/>
  </p:normalViewPr>
  <p:slideViewPr>
    <p:cSldViewPr>
      <p:cViewPr>
        <p:scale>
          <a:sx n="69" d="100"/>
          <a:sy n="69" d="100"/>
        </p:scale>
        <p:origin x="-540" y="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C5521-6ED6-48B0-8AA8-E7779A0DEDB4}" type="datetimeFigureOut">
              <a:rPr lang="en-IN" smtClean="0"/>
              <a:pPr/>
              <a:t>05-05-2021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49A8B-2988-4AC6-B8E5-EB2DD7C52201}" type="slidenum">
              <a:rPr lang="en-IN" smtClean="0"/>
              <a:pPr/>
              <a:t>‹#›</a:t>
            </a:fld>
            <a:endParaRPr lang="en-IN"/>
          </a:p>
        </p:txBody>
      </p:sp>
    </p:spTree>
    <p:extLst>
      <p:ext uri="{BB962C8B-B14F-4D97-AF65-F5344CB8AC3E}">
        <p14:creationId xmlns:p14="http://schemas.microsoft.com/office/powerpoint/2010/main" xmlns="" val="3382181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61CA89B-73E9-4634-906A-372D7DAAEC88}" type="datetime3">
              <a:rPr lang="en-US" smtClean="0"/>
              <a:pPr/>
              <a:t>5 May 2021</a:t>
            </a:fld>
            <a:endParaRPr lang="en-US"/>
          </a:p>
        </p:txBody>
      </p:sp>
      <p:sp>
        <p:nvSpPr>
          <p:cNvPr id="5" name="Footer Placeholder 4"/>
          <p:cNvSpPr>
            <a:spLocks noGrp="1"/>
          </p:cNvSpPr>
          <p:nvPr>
            <p:ph type="ftr" sz="quarter" idx="11"/>
          </p:nvPr>
        </p:nvSpPr>
        <p:spPr/>
        <p:txBody>
          <a:bodyPr/>
          <a:lstStyle/>
          <a:p>
            <a:r>
              <a:rPr lang="en-IN"/>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3ED50A-77A2-4209-A1D7-0C22C65C2A87}" type="datetime3">
              <a:rPr lang="en-US" smtClean="0"/>
              <a:pPr/>
              <a:t>5 May 2021</a:t>
            </a:fld>
            <a:endParaRPr lang="en-US"/>
          </a:p>
        </p:txBody>
      </p:sp>
      <p:sp>
        <p:nvSpPr>
          <p:cNvPr id="5" name="Footer Placeholder 4"/>
          <p:cNvSpPr>
            <a:spLocks noGrp="1"/>
          </p:cNvSpPr>
          <p:nvPr>
            <p:ph type="ftr" sz="quarter" idx="11"/>
          </p:nvPr>
        </p:nvSpPr>
        <p:spPr/>
        <p:txBody>
          <a:bodyPr/>
          <a:lstStyle/>
          <a:p>
            <a:r>
              <a:rPr lang="en-IN"/>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D08FB2-9FE4-487D-965B-D0DA0A1DC7DD}" type="datetime3">
              <a:rPr lang="en-US" smtClean="0"/>
              <a:pPr/>
              <a:t>5 May 2021</a:t>
            </a:fld>
            <a:endParaRPr lang="en-US"/>
          </a:p>
        </p:txBody>
      </p:sp>
      <p:sp>
        <p:nvSpPr>
          <p:cNvPr id="5" name="Footer Placeholder 4"/>
          <p:cNvSpPr>
            <a:spLocks noGrp="1"/>
          </p:cNvSpPr>
          <p:nvPr>
            <p:ph type="ftr" sz="quarter" idx="11"/>
          </p:nvPr>
        </p:nvSpPr>
        <p:spPr/>
        <p:txBody>
          <a:bodyPr/>
          <a:lstStyle/>
          <a:p>
            <a:r>
              <a:rPr lang="en-IN"/>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p:txBody>
          <a:bodyPr/>
          <a:lstStyle/>
          <a:p>
            <a:r>
              <a:rPr lang="en-IN"/>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889CC6-BD01-4423-8B7B-6785AC6E038A}" type="datetime3">
              <a:rPr lang="en-US" smtClean="0"/>
              <a:pPr/>
              <a:t>5 May 2021</a:t>
            </a:fld>
            <a:endParaRPr lang="en-US"/>
          </a:p>
        </p:txBody>
      </p:sp>
      <p:sp>
        <p:nvSpPr>
          <p:cNvPr id="5" name="Footer Placeholder 4"/>
          <p:cNvSpPr>
            <a:spLocks noGrp="1"/>
          </p:cNvSpPr>
          <p:nvPr>
            <p:ph type="ftr" sz="quarter" idx="11"/>
          </p:nvPr>
        </p:nvSpPr>
        <p:spPr/>
        <p:txBody>
          <a:bodyPr/>
          <a:lstStyle/>
          <a:p>
            <a:r>
              <a:rPr lang="en-IN"/>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0E605F-490B-452B-8B05-14314302746A}" type="datetime3">
              <a:rPr lang="en-US" smtClean="0"/>
              <a:pPr/>
              <a:t>5 May 2021</a:t>
            </a:fld>
            <a:endParaRPr lang="en-US"/>
          </a:p>
        </p:txBody>
      </p:sp>
      <p:sp>
        <p:nvSpPr>
          <p:cNvPr id="6" name="Footer Placeholder 5"/>
          <p:cNvSpPr>
            <a:spLocks noGrp="1"/>
          </p:cNvSpPr>
          <p:nvPr>
            <p:ph type="ftr" sz="quarter" idx="11"/>
          </p:nvPr>
        </p:nvSpPr>
        <p:spPr/>
        <p:txBody>
          <a:bodyPr/>
          <a:lstStyle/>
          <a:p>
            <a:r>
              <a:rPr lang="en-IN"/>
              <a:t>Computer Engineering Dept. MPSTME, Mumbai Campus </a:t>
            </a:r>
            <a:endParaRPr lang="en-US"/>
          </a:p>
        </p:txBody>
      </p:sp>
      <p:sp>
        <p:nvSpPr>
          <p:cNvPr id="7" name="Slide Number Placeholder 6"/>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198B09-D047-4D3B-9154-76668E802024}" type="datetime3">
              <a:rPr lang="en-US" smtClean="0"/>
              <a:pPr/>
              <a:t>5 May 2021</a:t>
            </a:fld>
            <a:endParaRPr lang="en-US"/>
          </a:p>
        </p:txBody>
      </p:sp>
      <p:sp>
        <p:nvSpPr>
          <p:cNvPr id="8" name="Footer Placeholder 7"/>
          <p:cNvSpPr>
            <a:spLocks noGrp="1"/>
          </p:cNvSpPr>
          <p:nvPr>
            <p:ph type="ftr" sz="quarter" idx="11"/>
          </p:nvPr>
        </p:nvSpPr>
        <p:spPr/>
        <p:txBody>
          <a:bodyPr/>
          <a:lstStyle/>
          <a:p>
            <a:r>
              <a:rPr lang="en-IN"/>
              <a:t>Computer Engineering Dept. MPSTME, Mumbai Campus </a:t>
            </a:r>
            <a:endParaRPr lang="en-US"/>
          </a:p>
        </p:txBody>
      </p:sp>
      <p:sp>
        <p:nvSpPr>
          <p:cNvPr id="9" name="Slide Number Placeholder 8"/>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19AB13-D051-4954-9051-64825C74F75A}" type="datetime3">
              <a:rPr lang="en-US" smtClean="0"/>
              <a:pPr/>
              <a:t>5 May 2021</a:t>
            </a:fld>
            <a:endParaRPr lang="en-US"/>
          </a:p>
        </p:txBody>
      </p:sp>
      <p:sp>
        <p:nvSpPr>
          <p:cNvPr id="4" name="Footer Placeholder 3"/>
          <p:cNvSpPr>
            <a:spLocks noGrp="1"/>
          </p:cNvSpPr>
          <p:nvPr>
            <p:ph type="ftr" sz="quarter" idx="11"/>
          </p:nvPr>
        </p:nvSpPr>
        <p:spPr/>
        <p:txBody>
          <a:bodyPr/>
          <a:lstStyle/>
          <a:p>
            <a:r>
              <a:rPr lang="en-IN"/>
              <a:t>Computer Engineering Dept. MPSTME, Mumbai Campus </a:t>
            </a:r>
            <a:endParaRPr lang="en-US"/>
          </a:p>
        </p:txBody>
      </p:sp>
      <p:sp>
        <p:nvSpPr>
          <p:cNvPr id="5" name="Slide Number Placeholder 4"/>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637D31-5CC0-4E67-88E7-00FF86610318}" type="datetime3">
              <a:rPr lang="en-US" smtClean="0"/>
              <a:pPr/>
              <a:t>5 May 2021</a:t>
            </a:fld>
            <a:endParaRPr lang="en-US"/>
          </a:p>
        </p:txBody>
      </p:sp>
      <p:sp>
        <p:nvSpPr>
          <p:cNvPr id="3" name="Footer Placeholder 2"/>
          <p:cNvSpPr>
            <a:spLocks noGrp="1"/>
          </p:cNvSpPr>
          <p:nvPr>
            <p:ph type="ftr" sz="quarter" idx="11"/>
          </p:nvPr>
        </p:nvSpPr>
        <p:spPr/>
        <p:txBody>
          <a:bodyPr/>
          <a:lstStyle/>
          <a:p>
            <a:r>
              <a:rPr lang="en-IN"/>
              <a:t>Computer Engineering Dept. MPSTME, Mumbai Campus </a:t>
            </a:r>
            <a:endParaRPr lang="en-US"/>
          </a:p>
        </p:txBody>
      </p:sp>
      <p:sp>
        <p:nvSpPr>
          <p:cNvPr id="4" name="Slide Number Placeholder 3"/>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E2FCAE-7BB8-4D70-9DA7-22EB6F9CEFAD}" type="datetime3">
              <a:rPr lang="en-US" smtClean="0"/>
              <a:pPr/>
              <a:t>5 May 2021</a:t>
            </a:fld>
            <a:endParaRPr lang="en-US"/>
          </a:p>
        </p:txBody>
      </p:sp>
      <p:sp>
        <p:nvSpPr>
          <p:cNvPr id="6" name="Footer Placeholder 5"/>
          <p:cNvSpPr>
            <a:spLocks noGrp="1"/>
          </p:cNvSpPr>
          <p:nvPr>
            <p:ph type="ftr" sz="quarter" idx="11"/>
          </p:nvPr>
        </p:nvSpPr>
        <p:spPr/>
        <p:txBody>
          <a:bodyPr/>
          <a:lstStyle/>
          <a:p>
            <a:r>
              <a:rPr lang="en-IN"/>
              <a:t>Computer Engineering Dept. MPSTME, Mumbai Campus </a:t>
            </a:r>
            <a:endParaRPr lang="en-US"/>
          </a:p>
        </p:txBody>
      </p:sp>
      <p:sp>
        <p:nvSpPr>
          <p:cNvPr id="7" name="Slide Number Placeholder 6"/>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EB2C22-3D65-435D-9A2D-35A61489EA27}" type="datetime3">
              <a:rPr lang="en-US" smtClean="0"/>
              <a:pPr/>
              <a:t>5 May 2021</a:t>
            </a:fld>
            <a:endParaRPr lang="en-US"/>
          </a:p>
        </p:txBody>
      </p:sp>
      <p:sp>
        <p:nvSpPr>
          <p:cNvPr id="6" name="Footer Placeholder 5"/>
          <p:cNvSpPr>
            <a:spLocks noGrp="1"/>
          </p:cNvSpPr>
          <p:nvPr>
            <p:ph type="ftr" sz="quarter" idx="11"/>
          </p:nvPr>
        </p:nvSpPr>
        <p:spPr/>
        <p:txBody>
          <a:bodyPr/>
          <a:lstStyle/>
          <a:p>
            <a:r>
              <a:rPr lang="en-IN"/>
              <a:t>Computer Engineering Dept. MPSTME, Mumbai Campus </a:t>
            </a:r>
            <a:endParaRPr lang="en-US"/>
          </a:p>
        </p:txBody>
      </p:sp>
      <p:sp>
        <p:nvSpPr>
          <p:cNvPr id="7" name="Slide Number Placeholder 6"/>
          <p:cNvSpPr>
            <a:spLocks noGrp="1"/>
          </p:cNvSpPr>
          <p:nvPr>
            <p:ph type="sldNum" sz="quarter" idx="12"/>
          </p:nvPr>
        </p:nvSpPr>
        <p:spPr/>
        <p:txBody>
          <a:bodyPr/>
          <a:lstStyle/>
          <a:p>
            <a:fld id="{CD173756-56D4-480A-AE5D-4130879C57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295400"/>
            <a:ext cx="8229600" cy="9144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2286000"/>
            <a:ext cx="8229600" cy="407035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81396"/>
            <a:ext cx="21336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fld id="{2ECC0AC6-A0B5-4ADF-B745-250ADF97C92C}" type="datetime3">
              <a:rPr lang="en-US" smtClean="0"/>
              <a:pPr/>
              <a:t>5 May 2021</a:t>
            </a:fld>
            <a:endParaRPr lang="en-US" dirty="0"/>
          </a:p>
        </p:txBody>
      </p:sp>
      <p:sp>
        <p:nvSpPr>
          <p:cNvPr id="5" name="Footer Placeholder 4"/>
          <p:cNvSpPr>
            <a:spLocks noGrp="1"/>
          </p:cNvSpPr>
          <p:nvPr>
            <p:ph type="ftr" sz="quarter" idx="3"/>
          </p:nvPr>
        </p:nvSpPr>
        <p:spPr>
          <a:xfrm>
            <a:off x="3122488" y="6373546"/>
            <a:ext cx="2895600" cy="365125"/>
          </a:xfrm>
          <a:prstGeom prst="rect">
            <a:avLst/>
          </a:prstGeom>
        </p:spPr>
        <p:txBody>
          <a:bodyPr vert="horz" lIns="91440" tIns="45720" rIns="91440" bIns="45720" rtlCol="0" anchor="ctr"/>
          <a:lstStyle>
            <a:lvl1pPr algn="ctr">
              <a:defRPr sz="1050">
                <a:solidFill>
                  <a:schemeClr val="tx1">
                    <a:tint val="75000"/>
                  </a:schemeClr>
                </a:solidFill>
              </a:defRPr>
            </a:lvl1pPr>
          </a:lstStyle>
          <a:p>
            <a:r>
              <a:rPr lang="en-IN" dirty="0"/>
              <a:t>TIP Presentation, MBATECH  Computers,MPSTME</a:t>
            </a:r>
            <a:endParaRPr lang="en-US" dirty="0"/>
          </a:p>
        </p:txBody>
      </p:sp>
      <p:sp>
        <p:nvSpPr>
          <p:cNvPr id="6" name="Slide Number Placeholder 5"/>
          <p:cNvSpPr>
            <a:spLocks noGrp="1"/>
          </p:cNvSpPr>
          <p:nvPr>
            <p:ph type="sldNum" sz="quarter" idx="4"/>
          </p:nvPr>
        </p:nvSpPr>
        <p:spPr>
          <a:xfrm>
            <a:off x="6553200" y="6373546"/>
            <a:ext cx="21336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2C3BD0B-EB37-415E-A943-CA22315060B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36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Wingdings" panose="05000000000000000000" pitchFamily="2" charset="2"/>
        <a:buChar char="q"/>
        <a:defRPr sz="2400" kern="1200">
          <a:solidFill>
            <a:schemeClr val="tx1"/>
          </a:solidFill>
          <a:latin typeface="+mn-lt"/>
          <a:ea typeface="+mn-ea"/>
          <a:cs typeface="+mn-cs"/>
        </a:defRPr>
      </a:lvl1pPr>
      <a:lvl2pPr marL="742950" indent="-285750" algn="l" defTabSz="914400" rtl="0" eaLnBrk="1" latinLnBrk="0" hangingPunct="1">
        <a:spcBef>
          <a:spcPct val="20000"/>
        </a:spcBef>
        <a:buFont typeface="Wingdings" panose="05000000000000000000" pitchFamily="2" charset="2"/>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dirty="0" err="1">
                <a:latin typeface="Algerian" panose="04020705040A02060702" pitchFamily="82" charset="0"/>
              </a:rPr>
              <a:t>Farmerce</a:t>
            </a:r>
            <a:endParaRPr lang="en-US" sz="6000" dirty="0">
              <a:latin typeface="Algerian" panose="04020705040A02060702" pitchFamily="82" charset="0"/>
            </a:endParaRPr>
          </a:p>
        </p:txBody>
      </p:sp>
      <p:sp>
        <p:nvSpPr>
          <p:cNvPr id="3" name="Subtitle 2"/>
          <p:cNvSpPr>
            <a:spLocks noGrp="1"/>
          </p:cNvSpPr>
          <p:nvPr>
            <p:ph type="subTitle" idx="1"/>
          </p:nvPr>
        </p:nvSpPr>
        <p:spPr>
          <a:xfrm>
            <a:off x="762000" y="4114800"/>
            <a:ext cx="7391400" cy="2438400"/>
          </a:xfrm>
        </p:spPr>
        <p:txBody>
          <a:bodyPr>
            <a:normAutofit fontScale="92500" lnSpcReduction="20000"/>
          </a:bodyPr>
          <a:lstStyle/>
          <a:p>
            <a:pPr algn="l"/>
            <a:r>
              <a:rPr lang="en-US" sz="2500" dirty="0">
                <a:solidFill>
                  <a:schemeClr val="tx1"/>
                </a:solidFill>
                <a:latin typeface="Times New Roman" panose="02020603050405020304" pitchFamily="18" charset="0"/>
                <a:cs typeface="Times New Roman" panose="02020603050405020304" pitchFamily="18" charset="0"/>
              </a:rPr>
              <a:t>Student Name: </a:t>
            </a:r>
            <a:r>
              <a:rPr lang="en-US" sz="2500" dirty="0" err="1">
                <a:solidFill>
                  <a:schemeClr val="tx1"/>
                </a:solidFill>
                <a:latin typeface="Times New Roman" panose="02020603050405020304" pitchFamily="18" charset="0"/>
                <a:cs typeface="Times New Roman" panose="02020603050405020304" pitchFamily="18" charset="0"/>
              </a:rPr>
              <a:t>Shloka</a:t>
            </a:r>
            <a:r>
              <a:rPr lang="en-US" sz="2500" dirty="0">
                <a:solidFill>
                  <a:schemeClr val="tx1"/>
                </a:solidFill>
                <a:latin typeface="Times New Roman" panose="02020603050405020304" pitchFamily="18" charset="0"/>
                <a:cs typeface="Times New Roman" panose="02020603050405020304" pitchFamily="18" charset="0"/>
              </a:rPr>
              <a:t> </a:t>
            </a:r>
            <a:r>
              <a:rPr lang="en-US" sz="2500" dirty="0" err="1">
                <a:solidFill>
                  <a:schemeClr val="tx1"/>
                </a:solidFill>
                <a:latin typeface="Times New Roman" panose="02020603050405020304" pitchFamily="18" charset="0"/>
                <a:cs typeface="Times New Roman" panose="02020603050405020304" pitchFamily="18" charset="0"/>
              </a:rPr>
              <a:t>Kanodia</a:t>
            </a:r>
            <a:r>
              <a:rPr lang="en-US" sz="2500" dirty="0">
                <a:solidFill>
                  <a:schemeClr val="tx1"/>
                </a:solidFill>
                <a:latin typeface="Times New Roman" panose="02020603050405020304" pitchFamily="18" charset="0"/>
                <a:cs typeface="Times New Roman" panose="02020603050405020304" pitchFamily="18" charset="0"/>
              </a:rPr>
              <a:t>, </a:t>
            </a:r>
            <a:r>
              <a:rPr lang="en-US" sz="2500" dirty="0" err="1">
                <a:solidFill>
                  <a:schemeClr val="tx1"/>
                </a:solidFill>
                <a:latin typeface="Times New Roman" panose="02020603050405020304" pitchFamily="18" charset="0"/>
                <a:cs typeface="Times New Roman" panose="02020603050405020304" pitchFamily="18" charset="0"/>
              </a:rPr>
              <a:t>Niyati</a:t>
            </a:r>
            <a:r>
              <a:rPr lang="en-US" sz="2500" dirty="0">
                <a:solidFill>
                  <a:schemeClr val="tx1"/>
                </a:solidFill>
                <a:latin typeface="Times New Roman" panose="02020603050405020304" pitchFamily="18" charset="0"/>
                <a:cs typeface="Times New Roman" panose="02020603050405020304" pitchFamily="18" charset="0"/>
              </a:rPr>
              <a:t> Mehta, </a:t>
            </a:r>
            <a:r>
              <a:rPr lang="en-US" sz="2500" dirty="0" err="1">
                <a:solidFill>
                  <a:schemeClr val="tx1"/>
                </a:solidFill>
                <a:latin typeface="Times New Roman" panose="02020603050405020304" pitchFamily="18" charset="0"/>
                <a:cs typeface="Times New Roman" panose="02020603050405020304" pitchFamily="18" charset="0"/>
              </a:rPr>
              <a:t>Rutvi</a:t>
            </a:r>
            <a:r>
              <a:rPr lang="en-US" sz="2500" dirty="0">
                <a:solidFill>
                  <a:schemeClr val="tx1"/>
                </a:solidFill>
                <a:latin typeface="Times New Roman" panose="02020603050405020304" pitchFamily="18" charset="0"/>
                <a:cs typeface="Times New Roman" panose="02020603050405020304" pitchFamily="18" charset="0"/>
              </a:rPr>
              <a:t> Mehta, </a:t>
            </a:r>
            <a:r>
              <a:rPr lang="en-US" sz="2500" dirty="0" err="1">
                <a:solidFill>
                  <a:schemeClr val="tx1"/>
                </a:solidFill>
                <a:latin typeface="Times New Roman" panose="02020603050405020304" pitchFamily="18" charset="0"/>
                <a:cs typeface="Times New Roman" panose="02020603050405020304" pitchFamily="18" charset="0"/>
              </a:rPr>
              <a:t>Mohit</a:t>
            </a:r>
            <a:r>
              <a:rPr lang="en-US" sz="2500" dirty="0">
                <a:solidFill>
                  <a:schemeClr val="tx1"/>
                </a:solidFill>
                <a:latin typeface="Times New Roman" panose="02020603050405020304" pitchFamily="18" charset="0"/>
                <a:cs typeface="Times New Roman" panose="02020603050405020304" pitchFamily="18" charset="0"/>
              </a:rPr>
              <a:t> </a:t>
            </a:r>
            <a:r>
              <a:rPr lang="en-US" sz="2500" dirty="0" err="1">
                <a:solidFill>
                  <a:schemeClr val="tx1"/>
                </a:solidFill>
                <a:latin typeface="Times New Roman" panose="02020603050405020304" pitchFamily="18" charset="0"/>
                <a:cs typeface="Times New Roman" panose="02020603050405020304" pitchFamily="18" charset="0"/>
              </a:rPr>
              <a:t>Valsangkar</a:t>
            </a:r>
            <a:endParaRPr lang="en-US" sz="2500" dirty="0">
              <a:solidFill>
                <a:schemeClr val="tx1"/>
              </a:solidFill>
              <a:latin typeface="Times New Roman" panose="02020603050405020304" pitchFamily="18" charset="0"/>
              <a:cs typeface="Times New Roman" panose="02020603050405020304" pitchFamily="18" charset="0"/>
            </a:endParaRPr>
          </a:p>
          <a:p>
            <a:pPr algn="l"/>
            <a:endParaRPr lang="en-US" sz="2500" dirty="0">
              <a:solidFill>
                <a:schemeClr val="tx1"/>
              </a:solidFill>
              <a:latin typeface="Times New Roman" panose="02020603050405020304" pitchFamily="18" charset="0"/>
              <a:cs typeface="Times New Roman" panose="02020603050405020304" pitchFamily="18" charset="0"/>
            </a:endParaRPr>
          </a:p>
          <a:p>
            <a:pPr algn="l"/>
            <a:r>
              <a:rPr lang="en-US" sz="2500" dirty="0">
                <a:solidFill>
                  <a:schemeClr val="tx1"/>
                </a:solidFill>
                <a:latin typeface="Times New Roman" panose="02020603050405020304" pitchFamily="18" charset="0"/>
                <a:cs typeface="Times New Roman" panose="02020603050405020304" pitchFamily="18" charset="0"/>
              </a:rPr>
              <a:t>Roll No:</a:t>
            </a:r>
            <a:r>
              <a:rPr lang="en-US" sz="2500" dirty="0">
                <a:solidFill>
                  <a:schemeClr val="tx1"/>
                </a:solidFill>
                <a:latin typeface="Arial Black" panose="020B0A04020102020204" pitchFamily="34" charset="0"/>
              </a:rPr>
              <a:t> </a:t>
            </a:r>
            <a:r>
              <a:rPr lang="en-US" sz="2500" dirty="0">
                <a:solidFill>
                  <a:schemeClr val="tx1"/>
                </a:solidFill>
                <a:latin typeface="Times New Roman" pitchFamily="18" charset="0"/>
                <a:cs typeface="Times New Roman" pitchFamily="18" charset="0"/>
              </a:rPr>
              <a:t>B034, B041, B042, B092</a:t>
            </a:r>
            <a:endParaRPr lang="en-US" sz="2500" dirty="0">
              <a:solidFill>
                <a:schemeClr val="tx1"/>
              </a:solidFill>
              <a:latin typeface="Arial Black" panose="020B0A04020102020204" pitchFamily="34" charset="0"/>
            </a:endParaRPr>
          </a:p>
          <a:p>
            <a:pPr algn="l"/>
            <a:endParaRPr lang="en-US" sz="2500" dirty="0">
              <a:solidFill>
                <a:schemeClr val="tx1"/>
              </a:solidFill>
              <a:latin typeface="Arial Black" panose="020B0A04020102020204" pitchFamily="34" charset="0"/>
            </a:endParaRPr>
          </a:p>
          <a:p>
            <a:pPr algn="l"/>
            <a:endParaRPr lang="en-US" sz="2500" dirty="0">
              <a:solidFill>
                <a:schemeClr val="tx1"/>
              </a:solidFill>
              <a:latin typeface="Arial Black" panose="020B0A04020102020204" pitchFamily="34" charset="0"/>
            </a:endParaRPr>
          </a:p>
          <a:p>
            <a:r>
              <a:rPr lang="en-US" sz="2200" dirty="0">
                <a:solidFill>
                  <a:schemeClr val="tx1"/>
                </a:solidFill>
                <a:latin typeface="Arial Black" panose="020B0A04020102020204" pitchFamily="34" charset="0"/>
              </a:rPr>
              <a:t>Faculty Mentor: Prof. Krishna Samdani</a:t>
            </a:r>
          </a:p>
        </p:txBody>
      </p:sp>
    </p:spTree>
    <p:extLst>
      <p:ext uri="{BB962C8B-B14F-4D97-AF65-F5344CB8AC3E}">
        <p14:creationId xmlns:p14="http://schemas.microsoft.com/office/powerpoint/2010/main" xmlns="" val="3862788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 Experience</a:t>
            </a:r>
          </a:p>
        </p:txBody>
      </p:sp>
      <p:sp>
        <p:nvSpPr>
          <p:cNvPr id="3" name="Content Placeholder 2"/>
          <p:cNvSpPr>
            <a:spLocks noGrp="1"/>
          </p:cNvSpPr>
          <p:nvPr>
            <p:ph idx="1"/>
          </p:nvPr>
        </p:nvSpPr>
        <p:spPr/>
        <p:txBody>
          <a:bodyPr>
            <a:normAutofit/>
          </a:bodyPr>
          <a:lstStyle/>
          <a:p>
            <a:r>
              <a:rPr lang="en-IN" dirty="0"/>
              <a:t>Next the choice for either continuing to shop for vegetables/fruits, going to the cart, or logout options are given. </a:t>
            </a:r>
          </a:p>
          <a:p>
            <a:r>
              <a:rPr lang="en-IN" dirty="0"/>
              <a:t>After going to the cart the user is asked whether they want to add/remove a product or generate the bill. </a:t>
            </a:r>
          </a:p>
          <a:p>
            <a:r>
              <a:rPr lang="en-IN" dirty="0"/>
              <a:t>If the option for add/ remove is selected the user using unique codes displayed for each product can make changes. </a:t>
            </a:r>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p:txBody>
          <a:bodyPr/>
          <a:lstStyle/>
          <a:p>
            <a:r>
              <a:rPr lang="en-IN"/>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10</a:t>
            </a:fld>
            <a:endParaRPr lang="en-US"/>
          </a:p>
        </p:txBody>
      </p:sp>
    </p:spTree>
    <p:extLst>
      <p:ext uri="{BB962C8B-B14F-4D97-AF65-F5344CB8AC3E}">
        <p14:creationId xmlns:p14="http://schemas.microsoft.com/office/powerpoint/2010/main" xmlns="" val="3574778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 Experience</a:t>
            </a:r>
          </a:p>
        </p:txBody>
      </p:sp>
      <p:sp>
        <p:nvSpPr>
          <p:cNvPr id="3" name="Content Placeholder 2"/>
          <p:cNvSpPr>
            <a:spLocks noGrp="1"/>
          </p:cNvSpPr>
          <p:nvPr>
            <p:ph idx="1"/>
          </p:nvPr>
        </p:nvSpPr>
        <p:spPr/>
        <p:txBody>
          <a:bodyPr/>
          <a:lstStyle/>
          <a:p>
            <a:r>
              <a:rPr lang="en-IN" dirty="0"/>
              <a:t>After the final bill is produced the user is guided towards the payment gateway. </a:t>
            </a:r>
          </a:p>
          <a:p>
            <a:r>
              <a:rPr lang="en-IN" dirty="0"/>
              <a:t>For the payment gateway the user is first asked for their detailed address after which a payment option (</a:t>
            </a:r>
            <a:r>
              <a:rPr lang="en-IN" dirty="0" err="1"/>
              <a:t>COD,UPI,Netbanking,Credit</a:t>
            </a:r>
            <a:r>
              <a:rPr lang="en-IN" dirty="0"/>
              <a:t> card)has to be chosen; accordingly further details will be asked for, from the user. Payment confirmation message will then be displayed.</a:t>
            </a:r>
          </a:p>
          <a:p>
            <a:endParaRPr lang="en-IN" dirty="0"/>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p:txBody>
          <a:bodyPr/>
          <a:lstStyle/>
          <a:p>
            <a:r>
              <a:rPr lang="en-IN"/>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11</a:t>
            </a:fld>
            <a:endParaRPr lang="en-US"/>
          </a:p>
        </p:txBody>
      </p:sp>
    </p:spTree>
    <p:extLst>
      <p:ext uri="{BB962C8B-B14F-4D97-AF65-F5344CB8AC3E}">
        <p14:creationId xmlns:p14="http://schemas.microsoft.com/office/powerpoint/2010/main" xmlns="" val="3686519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Farmer Experience</a:t>
            </a:r>
          </a:p>
        </p:txBody>
      </p:sp>
      <p:sp>
        <p:nvSpPr>
          <p:cNvPr id="3" name="Content Placeholder 2"/>
          <p:cNvSpPr>
            <a:spLocks noGrp="1"/>
          </p:cNvSpPr>
          <p:nvPr>
            <p:ph idx="1"/>
          </p:nvPr>
        </p:nvSpPr>
        <p:spPr/>
        <p:txBody>
          <a:bodyPr>
            <a:normAutofit/>
          </a:bodyPr>
          <a:lstStyle/>
          <a:p>
            <a:r>
              <a:rPr lang="en-IN" dirty="0"/>
              <a:t>The farmer is asked for their Username and Password which is verified after which the stored details regarding the farmer’s name, account no. , IFSC code is confirmed with the farmer. </a:t>
            </a:r>
          </a:p>
          <a:p>
            <a:r>
              <a:rPr lang="en-IN" dirty="0"/>
              <a:t>Next, options for checking fruit/vegetable stocks and logout option is given. If any stock checking is selected, update quantity(which gets reflected on user side),restock, back and payment options are displayed. </a:t>
            </a:r>
          </a:p>
          <a:p>
            <a:r>
              <a:rPr lang="en-IN" dirty="0"/>
              <a:t>For updating quantity unique code for each product is used</a:t>
            </a:r>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p:txBody>
          <a:bodyPr/>
          <a:lstStyle/>
          <a:p>
            <a:r>
              <a:rPr lang="en-IN"/>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12</a:t>
            </a:fld>
            <a:endParaRPr lang="en-US"/>
          </a:p>
        </p:txBody>
      </p:sp>
    </p:spTree>
    <p:extLst>
      <p:ext uri="{BB962C8B-B14F-4D97-AF65-F5344CB8AC3E}">
        <p14:creationId xmlns:p14="http://schemas.microsoft.com/office/powerpoint/2010/main" xmlns="" val="920926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Farmer Experience</a:t>
            </a:r>
          </a:p>
        </p:txBody>
      </p:sp>
      <p:sp>
        <p:nvSpPr>
          <p:cNvPr id="3" name="Content Placeholder 2"/>
          <p:cNvSpPr>
            <a:spLocks noGrp="1"/>
          </p:cNvSpPr>
          <p:nvPr>
            <p:ph idx="1"/>
          </p:nvPr>
        </p:nvSpPr>
        <p:spPr/>
        <p:txBody>
          <a:bodyPr/>
          <a:lstStyle/>
          <a:p>
            <a:r>
              <a:rPr lang="en-IN" dirty="0"/>
              <a:t>. If payment is selected account number and IFSC is asked from the farmer which is checked, if it matches then the balance amount is transferred and appropriate message it displayed.</a:t>
            </a:r>
          </a:p>
          <a:p>
            <a:endParaRPr lang="en-IN" dirty="0"/>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p:txBody>
          <a:bodyPr/>
          <a:lstStyle/>
          <a:p>
            <a:r>
              <a:rPr lang="en-IN"/>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13</a:t>
            </a:fld>
            <a:endParaRPr lang="en-US"/>
          </a:p>
        </p:txBody>
      </p:sp>
    </p:spTree>
    <p:extLst>
      <p:ext uri="{BB962C8B-B14F-4D97-AF65-F5344CB8AC3E}">
        <p14:creationId xmlns:p14="http://schemas.microsoft.com/office/powerpoint/2010/main" xmlns="" val="3004126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Tools &amp; Techniques</a:t>
            </a:r>
          </a:p>
        </p:txBody>
      </p:sp>
      <p:sp>
        <p:nvSpPr>
          <p:cNvPr id="3" name="Content Placeholder 2"/>
          <p:cNvSpPr>
            <a:spLocks noGrp="1"/>
          </p:cNvSpPr>
          <p:nvPr>
            <p:ph idx="1"/>
          </p:nvPr>
        </p:nvSpPr>
        <p:spPr/>
        <p:txBody>
          <a:bodyPr>
            <a:normAutofit/>
          </a:bodyPr>
          <a:lstStyle/>
          <a:p>
            <a:r>
              <a:rPr lang="en-US" sz="3200" dirty="0"/>
              <a:t>In making this project, we have made use of various tools and techniques. </a:t>
            </a:r>
          </a:p>
          <a:p>
            <a:r>
              <a:rPr lang="en-US" sz="3200" dirty="0"/>
              <a:t>In these slides, we have detailed them.</a:t>
            </a:r>
          </a:p>
          <a:p>
            <a:r>
              <a:rPr lang="en-US" sz="3200" dirty="0"/>
              <a:t>The only major tool used in this project is the compiler.</a:t>
            </a:r>
          </a:p>
          <a:p>
            <a:r>
              <a:rPr lang="en-US" sz="3200" dirty="0"/>
              <a:t>We have used two major compliers: </a:t>
            </a:r>
            <a:r>
              <a:rPr lang="en-US" sz="3200" dirty="0" err="1"/>
              <a:t>Codeblocks</a:t>
            </a:r>
            <a:r>
              <a:rPr lang="en-US" sz="3200" dirty="0"/>
              <a:t> and </a:t>
            </a:r>
            <a:r>
              <a:rPr lang="en-US" sz="3200" dirty="0" err="1"/>
              <a:t>VSCode</a:t>
            </a:r>
            <a:r>
              <a:rPr lang="en-US" sz="3200" dirty="0"/>
              <a:t>.</a:t>
            </a:r>
          </a:p>
        </p:txBody>
      </p:sp>
      <p:sp>
        <p:nvSpPr>
          <p:cNvPr id="4" name="Date Placeholder 3"/>
          <p:cNvSpPr>
            <a:spLocks noGrp="1"/>
          </p:cNvSpPr>
          <p:nvPr>
            <p:ph type="dt" sz="half" idx="10"/>
          </p:nvPr>
        </p:nvSpPr>
        <p:spPr/>
        <p:txBody>
          <a:bodyPr/>
          <a:lstStyle/>
          <a:p>
            <a:fld id="{43EB6444-05C2-4DB9-99E3-3024D2735779}" type="datetime3">
              <a:rPr lang="en-US" smtClean="0"/>
              <a:pPr/>
              <a:t>6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14</a:t>
            </a:fld>
            <a:endParaRPr lang="en-US"/>
          </a:p>
        </p:txBody>
      </p:sp>
    </p:spTree>
    <p:extLst>
      <p:ext uri="{BB962C8B-B14F-4D97-AF65-F5344CB8AC3E}">
        <p14:creationId xmlns:p14="http://schemas.microsoft.com/office/powerpoint/2010/main" xmlns="" val="16456065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Tools &amp; Techniques</a:t>
            </a:r>
          </a:p>
        </p:txBody>
      </p:sp>
      <p:sp>
        <p:nvSpPr>
          <p:cNvPr id="3" name="Content Placeholder 2"/>
          <p:cNvSpPr>
            <a:spLocks noGrp="1"/>
          </p:cNvSpPr>
          <p:nvPr>
            <p:ph idx="1"/>
          </p:nvPr>
        </p:nvSpPr>
        <p:spPr/>
        <p:txBody>
          <a:bodyPr>
            <a:normAutofit/>
          </a:bodyPr>
          <a:lstStyle/>
          <a:p>
            <a:r>
              <a:rPr lang="en-IN" dirty="0"/>
              <a:t>Why we are using </a:t>
            </a:r>
            <a:r>
              <a:rPr lang="en-IN" dirty="0" err="1"/>
              <a:t>CodeBlocks</a:t>
            </a:r>
            <a:r>
              <a:rPr lang="en-IN" dirty="0"/>
              <a:t> and VS Code?</a:t>
            </a:r>
          </a:p>
          <a:p>
            <a:r>
              <a:rPr lang="en-IN" dirty="0"/>
              <a:t>Advantages of Code Blocks: -</a:t>
            </a:r>
            <a:r>
              <a:rPr lang="en-IN" dirty="0" err="1"/>
              <a:t>Codeblocks</a:t>
            </a:r>
            <a:r>
              <a:rPr lang="en-IN" dirty="0"/>
              <a:t> is the standard IDE we have been using in the lectures, hence making it the default IDE of the group. </a:t>
            </a:r>
          </a:p>
          <a:p>
            <a:r>
              <a:rPr lang="en-IN" dirty="0"/>
              <a:t>It is easy to use and it gives an incredible debug framework including improved tools such as full code/information breakpoints, custom memory dumps, user-defined watches, disassembly listing, and call stack. </a:t>
            </a:r>
          </a:p>
          <a:p>
            <a:r>
              <a:rPr lang="en-IN" dirty="0"/>
              <a:t>As a result, it was used for the majority of the debugging of the code</a:t>
            </a:r>
            <a:r>
              <a:rPr lang="en-IN" dirty="0" smtClean="0"/>
              <a:t>.</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6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15</a:t>
            </a:fld>
            <a:endParaRPr lang="en-US"/>
          </a:p>
        </p:txBody>
      </p:sp>
    </p:spTree>
    <p:extLst>
      <p:ext uri="{BB962C8B-B14F-4D97-AF65-F5344CB8AC3E}">
        <p14:creationId xmlns:p14="http://schemas.microsoft.com/office/powerpoint/2010/main" xmlns="" val="25121977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Tools &amp; Techniques</a:t>
            </a:r>
          </a:p>
        </p:txBody>
      </p:sp>
      <p:sp>
        <p:nvSpPr>
          <p:cNvPr id="3" name="Content Placeholder 2"/>
          <p:cNvSpPr>
            <a:spLocks noGrp="1"/>
          </p:cNvSpPr>
          <p:nvPr>
            <p:ph idx="1"/>
          </p:nvPr>
        </p:nvSpPr>
        <p:spPr/>
        <p:txBody>
          <a:bodyPr/>
          <a:lstStyle/>
          <a:p>
            <a:r>
              <a:rPr lang="en-IN" dirty="0"/>
              <a:t>Advantages of VS Code: -VS Code has a great GUI which helps organize and beautify our code with syntax highlighting, bracket-matching, auto-indentation, box-selection, snippets, and more. </a:t>
            </a:r>
          </a:p>
          <a:p>
            <a:r>
              <a:rPr lang="en-IN" dirty="0"/>
              <a:t>Hence, it was used to write the majority of the code was written in VS Code</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6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16</a:t>
            </a:fld>
            <a:endParaRPr lang="en-US"/>
          </a:p>
        </p:txBody>
      </p:sp>
    </p:spTree>
    <p:extLst>
      <p:ext uri="{BB962C8B-B14F-4D97-AF65-F5344CB8AC3E}">
        <p14:creationId xmlns:p14="http://schemas.microsoft.com/office/powerpoint/2010/main" xmlns="" val="3384283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Tools &amp; Techniques</a:t>
            </a:r>
          </a:p>
        </p:txBody>
      </p:sp>
      <p:sp>
        <p:nvSpPr>
          <p:cNvPr id="3" name="Content Placeholder 2"/>
          <p:cNvSpPr>
            <a:spLocks noGrp="1"/>
          </p:cNvSpPr>
          <p:nvPr>
            <p:ph idx="1"/>
          </p:nvPr>
        </p:nvSpPr>
        <p:spPr/>
        <p:txBody>
          <a:bodyPr>
            <a:normAutofit fontScale="85000" lnSpcReduction="10000"/>
          </a:bodyPr>
          <a:lstStyle/>
          <a:p>
            <a:r>
              <a:rPr lang="en-US" b="1" dirty="0"/>
              <a:t>Techniques:</a:t>
            </a:r>
            <a:r>
              <a:rPr lang="en-IN" b="1" dirty="0"/>
              <a:t> </a:t>
            </a:r>
            <a:r>
              <a:rPr lang="en-IN" dirty="0"/>
              <a:t>Functionalities:</a:t>
            </a:r>
            <a:r>
              <a:rPr lang="en-IN" b="1" dirty="0"/>
              <a:t> </a:t>
            </a:r>
          </a:p>
          <a:p>
            <a:r>
              <a:rPr lang="en-IN" dirty="0"/>
              <a:t>1.Structures: </a:t>
            </a:r>
            <a:endParaRPr lang="en-IN" b="1" dirty="0"/>
          </a:p>
          <a:p>
            <a:pPr fontAlgn="base"/>
            <a:r>
              <a:rPr lang="en-US" dirty="0"/>
              <a:t>Structure is a user-defined </a:t>
            </a:r>
            <a:r>
              <a:rPr lang="en-US" dirty="0" err="1"/>
              <a:t>datatype</a:t>
            </a:r>
            <a:r>
              <a:rPr lang="en-US" dirty="0"/>
              <a:t> in</a:t>
            </a:r>
            <a:r>
              <a:rPr lang="en-US" b="1" dirty="0"/>
              <a:t> C language</a:t>
            </a:r>
            <a:r>
              <a:rPr lang="en-US" dirty="0"/>
              <a:t> which allows us to combine data of different types together. </a:t>
            </a:r>
            <a:r>
              <a:rPr lang="en-US" b="1" dirty="0"/>
              <a:t>Structure</a:t>
            </a:r>
            <a:r>
              <a:rPr lang="en-US" dirty="0"/>
              <a:t> helps to construct a complex data type which is more meaningful. </a:t>
            </a:r>
            <a:endParaRPr lang="en-IN" dirty="0"/>
          </a:p>
          <a:p>
            <a:r>
              <a:rPr lang="en-IN" dirty="0"/>
              <a:t>We have used </a:t>
            </a:r>
            <a:r>
              <a:rPr lang="en-IN" dirty="0" smtClean="0"/>
              <a:t>structures</a:t>
            </a:r>
            <a:r>
              <a:rPr lang="en-IN" dirty="0"/>
              <a:t> in the login part of our program. A structured array login is defined which has 4 categories: char username[10]; char password[10]; char </a:t>
            </a:r>
            <a:r>
              <a:rPr lang="en-IN" dirty="0" err="1"/>
              <a:t>fname</a:t>
            </a:r>
            <a:r>
              <a:rPr lang="en-IN" dirty="0"/>
              <a:t>[20]; char </a:t>
            </a:r>
            <a:r>
              <a:rPr lang="en-IN" dirty="0" err="1"/>
              <a:t>lname</a:t>
            </a:r>
            <a:r>
              <a:rPr lang="en-IN" dirty="0"/>
              <a:t>[20]. The code asks the person to either login or register with us, and according to the choice they are directed towards the respective pages. </a:t>
            </a:r>
          </a:p>
          <a:p>
            <a:r>
              <a:rPr lang="en-IN" dirty="0"/>
              <a:t>We have created a system where the user can dynamically make an account with us and can login with those credential , which is implemented by the inbuilt </a:t>
            </a:r>
            <a:r>
              <a:rPr lang="en-IN" dirty="0" err="1"/>
              <a:t>strcmp</a:t>
            </a:r>
            <a:r>
              <a:rPr lang="en-IN" dirty="0"/>
              <a:t>() function.</a:t>
            </a:r>
            <a:endParaRPr lang="en-US" dirty="0"/>
          </a:p>
          <a:p>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6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17</a:t>
            </a:fld>
            <a:endParaRPr lang="en-US"/>
          </a:p>
        </p:txBody>
      </p:sp>
    </p:spTree>
    <p:extLst>
      <p:ext uri="{BB962C8B-B14F-4D97-AF65-F5344CB8AC3E}">
        <p14:creationId xmlns:p14="http://schemas.microsoft.com/office/powerpoint/2010/main" xmlns="" val="23612760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Tools &amp; Techniques</a:t>
            </a:r>
          </a:p>
        </p:txBody>
      </p:sp>
      <p:sp>
        <p:nvSpPr>
          <p:cNvPr id="3" name="Content Placeholder 2"/>
          <p:cNvSpPr>
            <a:spLocks noGrp="1"/>
          </p:cNvSpPr>
          <p:nvPr>
            <p:ph idx="1"/>
          </p:nvPr>
        </p:nvSpPr>
        <p:spPr/>
        <p:txBody>
          <a:bodyPr>
            <a:normAutofit fontScale="77500" lnSpcReduction="20000"/>
          </a:bodyPr>
          <a:lstStyle/>
          <a:p>
            <a:pPr fontAlgn="base"/>
            <a:r>
              <a:rPr lang="en-US" dirty="0"/>
              <a:t>2.Switch case: </a:t>
            </a:r>
            <a:endParaRPr lang="en-IN" dirty="0"/>
          </a:p>
          <a:p>
            <a:pPr fontAlgn="base"/>
            <a:r>
              <a:rPr lang="en-IN" dirty="0"/>
              <a:t>A </a:t>
            </a:r>
            <a:r>
              <a:rPr lang="en-IN" b="1" dirty="0"/>
              <a:t>switch</a:t>
            </a:r>
            <a:r>
              <a:rPr lang="en-IN" dirty="0"/>
              <a:t> statement allows a variable to be tested for equality against a list of values. Each value is called a case, and the variable being </a:t>
            </a:r>
            <a:r>
              <a:rPr lang="en-IN" b="1" dirty="0"/>
              <a:t>switched</a:t>
            </a:r>
            <a:r>
              <a:rPr lang="en-IN" dirty="0"/>
              <a:t> on is checked for each </a:t>
            </a:r>
            <a:r>
              <a:rPr lang="en-IN" b="1" dirty="0"/>
              <a:t>switch</a:t>
            </a:r>
            <a:r>
              <a:rPr lang="en-IN" dirty="0"/>
              <a:t> case with a break statement within each case.</a:t>
            </a:r>
            <a:r>
              <a:rPr lang="en-US" dirty="0"/>
              <a:t> </a:t>
            </a:r>
            <a:endParaRPr lang="en-IN" dirty="0"/>
          </a:p>
          <a:p>
            <a:pPr fontAlgn="base"/>
            <a:r>
              <a:rPr lang="en-IN" dirty="0"/>
              <a:t>We have used switch cases in various parts of our program-</a:t>
            </a:r>
            <a:r>
              <a:rPr lang="en-US" dirty="0"/>
              <a:t> </a:t>
            </a:r>
            <a:endParaRPr lang="en-IN" dirty="0"/>
          </a:p>
          <a:p>
            <a:pPr fontAlgn="base"/>
            <a:r>
              <a:rPr lang="en-IN" b="1" dirty="0"/>
              <a:t>In the user side it</a:t>
            </a:r>
            <a:r>
              <a:rPr lang="en-IN" dirty="0"/>
              <a:t> is used for  switching between options like ordering fruits/vegetables/logging out. It is also used for ordering different fruits / vegetables displayed in the list. After ordering the above things switch case is used to switch between preferred actions like continue shopping, go to cart, generate bill and log out. Once the user enters the cart, switch case is used to provide options like products, removing products and displaying the bill.</a:t>
            </a:r>
            <a:r>
              <a:rPr lang="en-US" dirty="0"/>
              <a:t> </a:t>
            </a:r>
            <a:endParaRPr lang="en-IN" dirty="0"/>
          </a:p>
          <a:p>
            <a:r>
              <a:rPr lang="en-IN" b="1" dirty="0"/>
              <a:t>In the farmers side</a:t>
            </a:r>
            <a:r>
              <a:rPr lang="en-IN" dirty="0"/>
              <a:t> of the program, switch case is used to switch between options provided like check vegetables/fruits stock or log out. Overall, switch is a very useful functionality which has been used efficiently throughout the code.</a:t>
            </a:r>
            <a:endParaRPr lang="en-US" dirty="0"/>
          </a:p>
          <a:p>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6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18</a:t>
            </a:fld>
            <a:endParaRPr lang="en-US"/>
          </a:p>
        </p:txBody>
      </p:sp>
    </p:spTree>
    <p:extLst>
      <p:ext uri="{BB962C8B-B14F-4D97-AF65-F5344CB8AC3E}">
        <p14:creationId xmlns:p14="http://schemas.microsoft.com/office/powerpoint/2010/main" xmlns="" val="37188308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Tools &amp; Techniques</a:t>
            </a:r>
          </a:p>
        </p:txBody>
      </p:sp>
      <p:sp>
        <p:nvSpPr>
          <p:cNvPr id="3" name="Content Placeholder 2"/>
          <p:cNvSpPr>
            <a:spLocks noGrp="1"/>
          </p:cNvSpPr>
          <p:nvPr>
            <p:ph idx="1"/>
          </p:nvPr>
        </p:nvSpPr>
        <p:spPr/>
        <p:txBody>
          <a:bodyPr>
            <a:normAutofit fontScale="70000" lnSpcReduction="20000"/>
          </a:bodyPr>
          <a:lstStyle/>
          <a:p>
            <a:pPr fontAlgn="base"/>
            <a:r>
              <a:rPr lang="en-IN" dirty="0"/>
              <a:t>3. If-else statement</a:t>
            </a:r>
          </a:p>
          <a:p>
            <a:pPr fontAlgn="base"/>
            <a:r>
              <a:rPr lang="en-IN" dirty="0"/>
              <a:t>The </a:t>
            </a:r>
            <a:r>
              <a:rPr lang="en-IN" b="1" dirty="0"/>
              <a:t>if</a:t>
            </a:r>
            <a:r>
              <a:rPr lang="en-IN" dirty="0"/>
              <a:t>-</a:t>
            </a:r>
            <a:r>
              <a:rPr lang="en-IN" b="1" dirty="0"/>
              <a:t>else statement in C</a:t>
            </a:r>
            <a:r>
              <a:rPr lang="en-IN" dirty="0"/>
              <a:t> is used to perform the operations based on some specific </a:t>
            </a:r>
            <a:r>
              <a:rPr lang="en-IN" b="1" dirty="0"/>
              <a:t>condition</a:t>
            </a:r>
            <a:r>
              <a:rPr lang="en-IN" dirty="0"/>
              <a:t>. The operations specified in </a:t>
            </a:r>
            <a:r>
              <a:rPr lang="en-IN" b="1" dirty="0"/>
              <a:t>if</a:t>
            </a:r>
            <a:r>
              <a:rPr lang="en-IN" dirty="0"/>
              <a:t> block are executed </a:t>
            </a:r>
            <a:r>
              <a:rPr lang="en-IN" b="1" dirty="0"/>
              <a:t>if</a:t>
            </a:r>
            <a:r>
              <a:rPr lang="en-IN" dirty="0"/>
              <a:t> and only </a:t>
            </a:r>
            <a:r>
              <a:rPr lang="en-IN" b="1" dirty="0"/>
              <a:t>if</a:t>
            </a:r>
            <a:r>
              <a:rPr lang="en-IN" dirty="0"/>
              <a:t> the given </a:t>
            </a:r>
            <a:r>
              <a:rPr lang="en-IN" b="1" dirty="0"/>
              <a:t>condition</a:t>
            </a:r>
            <a:r>
              <a:rPr lang="en-IN" dirty="0"/>
              <a:t> is true.</a:t>
            </a:r>
            <a:r>
              <a:rPr lang="en-US" dirty="0"/>
              <a:t> </a:t>
            </a:r>
            <a:endParaRPr lang="en-IN" dirty="0"/>
          </a:p>
          <a:p>
            <a:pPr fontAlgn="base"/>
            <a:r>
              <a:rPr lang="en-IN" dirty="0"/>
              <a:t>We have used if-else statements in almost each part of our code since it is a very useful functionality in c language.</a:t>
            </a:r>
            <a:r>
              <a:rPr lang="en-US" dirty="0"/>
              <a:t> </a:t>
            </a:r>
            <a:endParaRPr lang="en-IN" dirty="0"/>
          </a:p>
          <a:p>
            <a:pPr fontAlgn="base"/>
            <a:r>
              <a:rPr lang="en-IN" b="1" dirty="0"/>
              <a:t> In the user side:</a:t>
            </a:r>
            <a:r>
              <a:rPr lang="en-IN" dirty="0"/>
              <a:t> if else statements are firstly used inside each case of each fruit/vegetable to check if there is sufficient quantity of the product available for the user to buy. After the customer buys everything he/she needs and proceeds towards the cart, if else statement is used to print the quantity of product ordered by the customer, as well as, remove the product from his cart, if necessary, for the convenience of the customer.</a:t>
            </a:r>
            <a:r>
              <a:rPr lang="en-US" dirty="0"/>
              <a:t> </a:t>
            </a:r>
            <a:endParaRPr lang="en-IN" dirty="0"/>
          </a:p>
          <a:p>
            <a:r>
              <a:rPr lang="en-IN" b="1" dirty="0"/>
              <a:t> In the farmer side: </a:t>
            </a:r>
            <a:r>
              <a:rPr lang="en-IN" dirty="0"/>
              <a:t>if else statements are used to switch between options like updating individual </a:t>
            </a:r>
            <a:r>
              <a:rPr lang="en-IN" dirty="0" err="1" smtClean="0"/>
              <a:t>fruis</a:t>
            </a:r>
            <a:r>
              <a:rPr lang="en-IN" dirty="0" smtClean="0"/>
              <a:t>/vegetables </a:t>
            </a:r>
            <a:r>
              <a:rPr lang="en-IN" dirty="0"/>
              <a:t>quantities, restocking all quantities to 10 and on the spot  payment made to the farmer as well as ,within each of these options, if else statements are also used to select which quantities he wants to update . If else statements are also used to calculate the total payment to be made to the farmer for the produce he has provided.</a:t>
            </a:r>
            <a:endParaRPr lang="en-US" dirty="0"/>
          </a:p>
          <a:p>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6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19</a:t>
            </a:fld>
            <a:endParaRPr lang="en-US"/>
          </a:p>
        </p:txBody>
      </p:sp>
    </p:spTree>
    <p:extLst>
      <p:ext uri="{BB962C8B-B14F-4D97-AF65-F5344CB8AC3E}">
        <p14:creationId xmlns:p14="http://schemas.microsoft.com/office/powerpoint/2010/main" xmlns="" val="1614272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Outline</a:t>
            </a:r>
          </a:p>
        </p:txBody>
      </p:sp>
      <p:sp>
        <p:nvSpPr>
          <p:cNvPr id="3" name="Content Placeholder 2"/>
          <p:cNvSpPr>
            <a:spLocks noGrp="1"/>
          </p:cNvSpPr>
          <p:nvPr>
            <p:ph idx="1"/>
          </p:nvPr>
        </p:nvSpPr>
        <p:spPr/>
        <p:txBody>
          <a:bodyPr/>
          <a:lstStyle/>
          <a:p>
            <a:r>
              <a:rPr lang="en-US" dirty="0">
                <a:latin typeface="Arial Rounded MT Bold" panose="020F0704030504030204" pitchFamily="34" charset="0"/>
              </a:rPr>
              <a:t>Motivation </a:t>
            </a:r>
          </a:p>
          <a:p>
            <a:r>
              <a:rPr lang="en-US" dirty="0">
                <a:latin typeface="Arial Rounded MT Bold" panose="020F0704030504030204" pitchFamily="34" charset="0"/>
              </a:rPr>
              <a:t>Introduction</a:t>
            </a:r>
          </a:p>
          <a:p>
            <a:r>
              <a:rPr lang="en-US" dirty="0">
                <a:latin typeface="Arial Rounded MT Bold" panose="020F0704030504030204" pitchFamily="34" charset="0"/>
              </a:rPr>
              <a:t>Tools &amp; Techniques</a:t>
            </a:r>
          </a:p>
          <a:p>
            <a:r>
              <a:rPr lang="en-US" dirty="0">
                <a:latin typeface="Arial Rounded MT Bold" panose="020F0704030504030204" pitchFamily="34" charset="0"/>
              </a:rPr>
              <a:t>Simulation &amp; Results</a:t>
            </a:r>
          </a:p>
          <a:p>
            <a:r>
              <a:rPr lang="en-US" dirty="0">
                <a:latin typeface="Arial Rounded MT Bold" panose="020F0704030504030204" pitchFamily="34" charset="0"/>
              </a:rPr>
              <a:t>Conclusion</a:t>
            </a:r>
          </a:p>
          <a:p>
            <a:r>
              <a:rPr lang="en-US" dirty="0">
                <a:latin typeface="Arial Rounded MT Bold" panose="020F0704030504030204" pitchFamily="34" charset="0"/>
              </a:rPr>
              <a:t>Future Work </a:t>
            </a:r>
          </a:p>
          <a:p>
            <a:r>
              <a:rPr lang="en-US" dirty="0">
                <a:latin typeface="Arial Rounded MT Bold" panose="020F0704030504030204" pitchFamily="34" charset="0"/>
              </a:rPr>
              <a:t>Reference</a:t>
            </a:r>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a:xfrm>
            <a:off x="3122488" y="6373546"/>
            <a:ext cx="32783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2</a:t>
            </a:fld>
            <a:endParaRPr lang="en-US"/>
          </a:p>
        </p:txBody>
      </p:sp>
    </p:spTree>
    <p:extLst>
      <p:ext uri="{BB962C8B-B14F-4D97-AF65-F5344CB8AC3E}">
        <p14:creationId xmlns:p14="http://schemas.microsoft.com/office/powerpoint/2010/main" xmlns="" val="4216339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Tools &amp; Techniques</a:t>
            </a:r>
          </a:p>
        </p:txBody>
      </p:sp>
      <p:sp>
        <p:nvSpPr>
          <p:cNvPr id="3" name="Content Placeholder 2"/>
          <p:cNvSpPr>
            <a:spLocks noGrp="1"/>
          </p:cNvSpPr>
          <p:nvPr>
            <p:ph idx="1"/>
          </p:nvPr>
        </p:nvSpPr>
        <p:spPr/>
        <p:txBody>
          <a:bodyPr/>
          <a:lstStyle/>
          <a:p>
            <a:pPr fontAlgn="base"/>
            <a:r>
              <a:rPr lang="en-IN" dirty="0"/>
              <a:t>4. Arrays</a:t>
            </a:r>
            <a:r>
              <a:rPr lang="en-US" dirty="0"/>
              <a:t> </a:t>
            </a:r>
            <a:endParaRPr lang="en-IN" dirty="0"/>
          </a:p>
          <a:p>
            <a:pPr fontAlgn="base"/>
            <a:r>
              <a:rPr lang="en-IN" dirty="0"/>
              <a:t>An </a:t>
            </a:r>
            <a:r>
              <a:rPr lang="en-IN" b="1" dirty="0"/>
              <a:t>array</a:t>
            </a:r>
            <a:r>
              <a:rPr lang="en-IN" dirty="0"/>
              <a:t> is a collection of data items, all of the same type, accessed using a common name. A one-dimensional </a:t>
            </a:r>
            <a:r>
              <a:rPr lang="en-IN" b="1" dirty="0"/>
              <a:t>array</a:t>
            </a:r>
            <a:r>
              <a:rPr lang="en-IN" dirty="0"/>
              <a:t> is like a list; A two dimensional </a:t>
            </a:r>
            <a:r>
              <a:rPr lang="en-IN" b="1" dirty="0"/>
              <a:t>array</a:t>
            </a:r>
            <a:r>
              <a:rPr lang="en-IN" dirty="0"/>
              <a:t> is like a table</a:t>
            </a:r>
            <a:r>
              <a:rPr lang="en-US" dirty="0"/>
              <a:t> </a:t>
            </a:r>
            <a:endParaRPr lang="en-IN" dirty="0"/>
          </a:p>
          <a:p>
            <a:r>
              <a:rPr lang="en-IN" dirty="0"/>
              <a:t>We have used a 2 D array in our program which asks the user to enter his address for the delivery of the products he has ordered. The array stores various parts of the address like flat number, building name, </a:t>
            </a:r>
            <a:r>
              <a:rPr lang="en-IN" dirty="0" err="1"/>
              <a:t>city,pincode</a:t>
            </a:r>
            <a:r>
              <a:rPr lang="en-IN" dirty="0"/>
              <a:t> etc. 2D character array is really helpful here since it is an efficient way to store a very long address entered by the user in a systematic form. </a:t>
            </a:r>
          </a:p>
          <a:p>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6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20</a:t>
            </a:fld>
            <a:endParaRPr lang="en-US"/>
          </a:p>
        </p:txBody>
      </p:sp>
    </p:spTree>
    <p:extLst>
      <p:ext uri="{BB962C8B-B14F-4D97-AF65-F5344CB8AC3E}">
        <p14:creationId xmlns:p14="http://schemas.microsoft.com/office/powerpoint/2010/main" xmlns="" val="33093039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Tools &amp; Techniques</a:t>
            </a:r>
          </a:p>
        </p:txBody>
      </p:sp>
      <p:sp>
        <p:nvSpPr>
          <p:cNvPr id="3" name="Content Placeholder 2"/>
          <p:cNvSpPr>
            <a:spLocks noGrp="1"/>
          </p:cNvSpPr>
          <p:nvPr>
            <p:ph idx="1"/>
          </p:nvPr>
        </p:nvSpPr>
        <p:spPr/>
        <p:txBody>
          <a:bodyPr/>
          <a:lstStyle/>
          <a:p>
            <a:pPr fontAlgn="base"/>
            <a:r>
              <a:rPr lang="en-IN" dirty="0"/>
              <a:t>5. Go-To and Jump Statements:</a:t>
            </a:r>
            <a:r>
              <a:rPr lang="en-US" dirty="0"/>
              <a:t> </a:t>
            </a:r>
            <a:endParaRPr lang="en-IN" dirty="0"/>
          </a:p>
          <a:p>
            <a:pPr fontAlgn="base"/>
            <a:r>
              <a:rPr lang="en-IN" dirty="0"/>
              <a:t>A </a:t>
            </a:r>
            <a:r>
              <a:rPr lang="en-IN" dirty="0" err="1"/>
              <a:t>goto</a:t>
            </a:r>
            <a:r>
              <a:rPr lang="en-IN" dirty="0"/>
              <a:t> statement in </a:t>
            </a:r>
            <a:r>
              <a:rPr lang="en-IN" b="1" dirty="0"/>
              <a:t>C</a:t>
            </a:r>
            <a:r>
              <a:rPr lang="en-IN" dirty="0"/>
              <a:t> programming provides an unconditional jump from the '</a:t>
            </a:r>
            <a:r>
              <a:rPr lang="en-IN" dirty="0" err="1"/>
              <a:t>goto</a:t>
            </a:r>
            <a:r>
              <a:rPr lang="en-IN" dirty="0"/>
              <a:t>' to a labelled statement in the same function.</a:t>
            </a:r>
            <a:r>
              <a:rPr lang="en-US" dirty="0"/>
              <a:t> </a:t>
            </a:r>
            <a:endParaRPr lang="en-IN" dirty="0"/>
          </a:p>
          <a:p>
            <a:pPr fontAlgn="base"/>
            <a:r>
              <a:rPr lang="en-US" dirty="0"/>
              <a:t>Go- to and label is used in every part to code to maintain flow of the program as desired like switching between  user -farmer accounts or switching between  vegetables ,fruits ordering  and different functionalities present in those. </a:t>
            </a:r>
            <a:endParaRPr lang="en-IN" dirty="0"/>
          </a:p>
          <a:p>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6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21</a:t>
            </a:fld>
            <a:endParaRPr lang="en-US"/>
          </a:p>
        </p:txBody>
      </p:sp>
    </p:spTree>
    <p:extLst>
      <p:ext uri="{BB962C8B-B14F-4D97-AF65-F5344CB8AC3E}">
        <p14:creationId xmlns:p14="http://schemas.microsoft.com/office/powerpoint/2010/main" xmlns="" val="40620966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Tools &amp; Techniques</a:t>
            </a:r>
          </a:p>
        </p:txBody>
      </p:sp>
      <p:sp>
        <p:nvSpPr>
          <p:cNvPr id="3" name="Content Placeholder 2"/>
          <p:cNvSpPr>
            <a:spLocks noGrp="1"/>
          </p:cNvSpPr>
          <p:nvPr>
            <p:ph idx="1"/>
          </p:nvPr>
        </p:nvSpPr>
        <p:spPr/>
        <p:txBody>
          <a:bodyPr/>
          <a:lstStyle/>
          <a:p>
            <a:pPr fontAlgn="base"/>
            <a:r>
              <a:rPr lang="en-US" dirty="0"/>
              <a:t>6. Pointers </a:t>
            </a:r>
            <a:endParaRPr lang="en-IN" dirty="0"/>
          </a:p>
          <a:p>
            <a:pPr fontAlgn="base"/>
            <a:r>
              <a:rPr lang="en-US" dirty="0"/>
              <a:t>A </a:t>
            </a:r>
            <a:r>
              <a:rPr lang="en-US" b="1" dirty="0"/>
              <a:t>pointer</a:t>
            </a:r>
            <a:r>
              <a:rPr lang="en-US" dirty="0"/>
              <a:t> is a variable whose value is the address of another variable, i.e., direct address of the memory location </a:t>
            </a:r>
            <a:endParaRPr lang="en-IN" dirty="0"/>
          </a:p>
          <a:p>
            <a:r>
              <a:rPr lang="en-IN" dirty="0"/>
              <a:t>We have used the call by reference method , which employs pointers to be passed into a function. In the farmers side of code, the variable storing the total amount payable to the farmer is passed by reference into the payments function which helps the code to transfer money to the farmer adequately.</a:t>
            </a:r>
            <a:endParaRPr lang="en-US" dirty="0"/>
          </a:p>
          <a:p>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6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22</a:t>
            </a:fld>
            <a:endParaRPr lang="en-US"/>
          </a:p>
        </p:txBody>
      </p:sp>
    </p:spTree>
    <p:extLst>
      <p:ext uri="{BB962C8B-B14F-4D97-AF65-F5344CB8AC3E}">
        <p14:creationId xmlns:p14="http://schemas.microsoft.com/office/powerpoint/2010/main" xmlns="" val="4118644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Tools &amp; Techniques</a:t>
            </a:r>
          </a:p>
        </p:txBody>
      </p:sp>
      <p:sp>
        <p:nvSpPr>
          <p:cNvPr id="3" name="Content Placeholder 2"/>
          <p:cNvSpPr>
            <a:spLocks noGrp="1"/>
          </p:cNvSpPr>
          <p:nvPr>
            <p:ph idx="1"/>
          </p:nvPr>
        </p:nvSpPr>
        <p:spPr/>
        <p:txBody>
          <a:bodyPr/>
          <a:lstStyle/>
          <a:p>
            <a:pPr fontAlgn="base"/>
            <a:r>
              <a:rPr lang="en-US" dirty="0"/>
              <a:t>7. Functions</a:t>
            </a:r>
            <a:endParaRPr lang="en-IN" dirty="0"/>
          </a:p>
          <a:p>
            <a:pPr fontAlgn="base"/>
            <a:r>
              <a:rPr lang="en-US" dirty="0"/>
              <a:t>A </a:t>
            </a:r>
            <a:r>
              <a:rPr lang="en-US" b="1" dirty="0"/>
              <a:t>function</a:t>
            </a:r>
            <a:r>
              <a:rPr lang="en-US" dirty="0"/>
              <a:t> is a block of code that performs a specific task. </a:t>
            </a:r>
            <a:r>
              <a:rPr lang="en-US" b="1" dirty="0"/>
              <a:t>C</a:t>
            </a:r>
            <a:r>
              <a:rPr lang="en-US" dirty="0"/>
              <a:t> allows you to </a:t>
            </a:r>
            <a:r>
              <a:rPr lang="en-US" b="1" dirty="0"/>
              <a:t>define functions</a:t>
            </a:r>
            <a:r>
              <a:rPr lang="en-US" dirty="0"/>
              <a:t> according to your need. These </a:t>
            </a:r>
            <a:r>
              <a:rPr lang="en-US" b="1" dirty="0"/>
              <a:t>functions</a:t>
            </a:r>
            <a:r>
              <a:rPr lang="en-US" dirty="0"/>
              <a:t> are known as </a:t>
            </a:r>
            <a:r>
              <a:rPr lang="en-US" b="1" dirty="0"/>
              <a:t>user</a:t>
            </a:r>
            <a:r>
              <a:rPr lang="en-US" dirty="0"/>
              <a:t>-</a:t>
            </a:r>
            <a:r>
              <a:rPr lang="en-US" b="1" dirty="0"/>
              <a:t>defined functions</a:t>
            </a:r>
            <a:r>
              <a:rPr lang="en-US" dirty="0"/>
              <a:t>. </a:t>
            </a:r>
            <a:endParaRPr lang="en-IN" dirty="0"/>
          </a:p>
          <a:p>
            <a:pPr fontAlgn="base"/>
            <a:r>
              <a:rPr lang="en-US" dirty="0"/>
              <a:t>We have used a user defined function called payment() in our program in the farmer side of the code. The main work of this function is to display the total profit made by the farmer by selling is produce , asking for the </a:t>
            </a:r>
            <a:r>
              <a:rPr lang="en-US" dirty="0" smtClean="0"/>
              <a:t>farmer's</a:t>
            </a:r>
            <a:r>
              <a:rPr lang="en-US" dirty="0"/>
              <a:t> bank details and transferring the desired amount into his account. </a:t>
            </a:r>
            <a:endParaRPr lang="en-IN" dirty="0"/>
          </a:p>
          <a:p>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6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23</a:t>
            </a:fld>
            <a:endParaRPr lang="en-US"/>
          </a:p>
        </p:txBody>
      </p:sp>
    </p:spTree>
    <p:extLst>
      <p:ext uri="{BB962C8B-B14F-4D97-AF65-F5344CB8AC3E}">
        <p14:creationId xmlns:p14="http://schemas.microsoft.com/office/powerpoint/2010/main" xmlns="" val="9464243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Tools &amp; Techniques</a:t>
            </a:r>
          </a:p>
        </p:txBody>
      </p:sp>
      <p:sp>
        <p:nvSpPr>
          <p:cNvPr id="3" name="Content Placeholder 2"/>
          <p:cNvSpPr>
            <a:spLocks noGrp="1"/>
          </p:cNvSpPr>
          <p:nvPr>
            <p:ph idx="1"/>
          </p:nvPr>
        </p:nvSpPr>
        <p:spPr/>
        <p:txBody>
          <a:bodyPr/>
          <a:lstStyle/>
          <a:p>
            <a:pPr fontAlgn="base"/>
            <a:r>
              <a:rPr lang="en-IN" dirty="0"/>
              <a:t>8. For loop</a:t>
            </a:r>
          </a:p>
          <a:p>
            <a:pPr fontAlgn="base"/>
            <a:r>
              <a:rPr lang="en-IN" dirty="0"/>
              <a:t>A for </a:t>
            </a:r>
            <a:r>
              <a:rPr lang="en-IN" b="1" dirty="0"/>
              <a:t>loop</a:t>
            </a:r>
            <a:r>
              <a:rPr lang="en-IN" dirty="0"/>
              <a:t> is a repetition control structure that allows you to efficiently write a </a:t>
            </a:r>
            <a:r>
              <a:rPr lang="en-IN" b="1" dirty="0"/>
              <a:t>loop</a:t>
            </a:r>
            <a:r>
              <a:rPr lang="en-IN" dirty="0"/>
              <a:t> that needs to execute a specific number of times.</a:t>
            </a:r>
            <a:r>
              <a:rPr lang="en-US" dirty="0"/>
              <a:t> </a:t>
            </a:r>
            <a:endParaRPr lang="en-IN" dirty="0"/>
          </a:p>
          <a:p>
            <a:pPr fontAlgn="base"/>
            <a:r>
              <a:rPr lang="en-IN" dirty="0"/>
              <a:t>We have used for loop inside the user payment part of the code where the user has to pay the bill of items he ordered. The for loop displays the address entered by the user for delivery of the products and gives an option to check if the address is correct.</a:t>
            </a:r>
            <a:r>
              <a:rPr lang="en-US" dirty="0"/>
              <a:t> </a:t>
            </a:r>
            <a:endParaRPr lang="en-IN" dirty="0"/>
          </a:p>
          <a:p>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6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24</a:t>
            </a:fld>
            <a:endParaRPr lang="en-US"/>
          </a:p>
        </p:txBody>
      </p:sp>
    </p:spTree>
    <p:extLst>
      <p:ext uri="{BB962C8B-B14F-4D97-AF65-F5344CB8AC3E}">
        <p14:creationId xmlns:p14="http://schemas.microsoft.com/office/powerpoint/2010/main" xmlns="" val="33731574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Tools &amp; Techniques</a:t>
            </a:r>
          </a:p>
        </p:txBody>
      </p:sp>
      <p:sp>
        <p:nvSpPr>
          <p:cNvPr id="3" name="Content Placeholder 2"/>
          <p:cNvSpPr>
            <a:spLocks noGrp="1"/>
          </p:cNvSpPr>
          <p:nvPr>
            <p:ph idx="1"/>
          </p:nvPr>
        </p:nvSpPr>
        <p:spPr/>
        <p:txBody>
          <a:bodyPr/>
          <a:lstStyle/>
          <a:p>
            <a:r>
              <a:rPr lang="en-IN" dirty="0"/>
              <a:t>Libraries:</a:t>
            </a:r>
            <a:r>
              <a:rPr lang="en-IN" b="1" dirty="0"/>
              <a:t> </a:t>
            </a:r>
          </a:p>
          <a:p>
            <a:pPr lvl="0" fontAlgn="base"/>
            <a:r>
              <a:rPr lang="en-IN" dirty="0" err="1"/>
              <a:t>Stdio.h</a:t>
            </a:r>
            <a:r>
              <a:rPr lang="en-IN" dirty="0"/>
              <a:t> and </a:t>
            </a:r>
            <a:r>
              <a:rPr lang="en-US" dirty="0" err="1"/>
              <a:t>Conio.h</a:t>
            </a:r>
            <a:r>
              <a:rPr lang="en-US" dirty="0"/>
              <a:t>-</a:t>
            </a:r>
            <a:r>
              <a:rPr lang="en-IN" dirty="0"/>
              <a:t>- (</a:t>
            </a:r>
            <a:r>
              <a:rPr lang="en-US" dirty="0"/>
              <a:t>standard header file for input/output) </a:t>
            </a:r>
            <a:endParaRPr lang="en-IN" dirty="0"/>
          </a:p>
          <a:p>
            <a:pPr lvl="0" fontAlgn="base"/>
            <a:r>
              <a:rPr lang="en-IN" dirty="0" err="1"/>
              <a:t>String.h</a:t>
            </a:r>
            <a:r>
              <a:rPr lang="en-IN" dirty="0"/>
              <a:t>- usage of functions like comparing 2 strings for login( </a:t>
            </a:r>
            <a:r>
              <a:rPr lang="en-IN" dirty="0" err="1"/>
              <a:t>strcmp</a:t>
            </a:r>
            <a:r>
              <a:rPr lang="en-IN" dirty="0"/>
              <a:t>())</a:t>
            </a:r>
            <a:r>
              <a:rPr lang="en-US" dirty="0"/>
              <a:t> </a:t>
            </a:r>
            <a:endParaRPr lang="en-IN" dirty="0"/>
          </a:p>
          <a:p>
            <a:pPr lvl="0" fontAlgn="base"/>
            <a:r>
              <a:rPr lang="en-US" dirty="0" err="1"/>
              <a:t>Stblib.h</a:t>
            </a:r>
            <a:r>
              <a:rPr lang="en-US" dirty="0"/>
              <a:t> - usage of functions like clear screen (system(“CLS”)) </a:t>
            </a:r>
            <a:endParaRPr lang="en-IN" dirty="0"/>
          </a:p>
          <a:p>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6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25</a:t>
            </a:fld>
            <a:endParaRPr lang="en-US"/>
          </a:p>
        </p:txBody>
      </p:sp>
    </p:spTree>
    <p:extLst>
      <p:ext uri="{BB962C8B-B14F-4D97-AF65-F5344CB8AC3E}">
        <p14:creationId xmlns:p14="http://schemas.microsoft.com/office/powerpoint/2010/main" xmlns="" val="16189288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Simulation &amp; Results</a:t>
            </a:r>
          </a:p>
        </p:txBody>
      </p:sp>
      <p:sp>
        <p:nvSpPr>
          <p:cNvPr id="3" name="Content Placeholder 2"/>
          <p:cNvSpPr>
            <a:spLocks noGrp="1"/>
          </p:cNvSpPr>
          <p:nvPr>
            <p:ph idx="1"/>
          </p:nvPr>
        </p:nvSpPr>
        <p:spPr>
          <a:xfrm>
            <a:off x="609600" y="6008420"/>
            <a:ext cx="8229600" cy="365126"/>
          </a:xfrm>
        </p:spPr>
        <p:txBody>
          <a:bodyPr>
            <a:normAutofit lnSpcReduction="10000"/>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Figure: 3.1 User registration and login</a:t>
            </a:r>
          </a:p>
          <a:p>
            <a:pPr marL="0" indent="0">
              <a:buNone/>
            </a:pP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6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26</a:t>
            </a:fld>
            <a:endParaRPr lang="en-US"/>
          </a:p>
        </p:txBody>
      </p:sp>
      <p:pic>
        <p:nvPicPr>
          <p:cNvPr id="10" name="Picture 9">
            <a:extLst>
              <a:ext uri="{FF2B5EF4-FFF2-40B4-BE49-F238E27FC236}">
                <a16:creationId xmlns="" xmlns:a16="http://schemas.microsoft.com/office/drawing/2014/main" id="{BC37B274-0915-4C1C-8F1F-5A28BB3B368E}"/>
              </a:ext>
            </a:extLst>
          </p:cNvPr>
          <p:cNvPicPr/>
          <p:nvPr/>
        </p:nvPicPr>
        <p:blipFill rotWithShape="1">
          <a:blip r:embed="rId2" cstate="print">
            <a:extLst>
              <a:ext uri="{28A0092B-C50C-407E-A947-70E740481C1C}">
                <a14:useLocalDpi xmlns:a14="http://schemas.microsoft.com/office/drawing/2010/main" xmlns="" val="0"/>
              </a:ext>
            </a:extLst>
          </a:blip>
          <a:srcRect r="1219" b="2620"/>
          <a:stretch/>
        </p:blipFill>
        <p:spPr bwMode="auto">
          <a:xfrm>
            <a:off x="452120" y="2184400"/>
            <a:ext cx="7929880" cy="3816170"/>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28967889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Simulation &amp; Results</a:t>
            </a:r>
          </a:p>
        </p:txBody>
      </p:sp>
      <p:sp>
        <p:nvSpPr>
          <p:cNvPr id="3" name="Content Placeholder 2"/>
          <p:cNvSpPr>
            <a:spLocks noGrp="1"/>
          </p:cNvSpPr>
          <p:nvPr>
            <p:ph idx="1"/>
          </p:nvPr>
        </p:nvSpPr>
        <p:spPr>
          <a:xfrm>
            <a:off x="228600" y="5578300"/>
            <a:ext cx="8610600" cy="795246"/>
          </a:xfrm>
        </p:spPr>
        <p:txBody>
          <a:bodyPr>
            <a:norm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Figure 3.2: Customer option to order fruits or vegetables. Order here: 4 dozen ripe mangoes.</a:t>
            </a:r>
          </a:p>
          <a:p>
            <a:pPr marL="0" indent="0">
              <a:buNone/>
            </a:pP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6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27</a:t>
            </a:fld>
            <a:endParaRPr lang="en-US"/>
          </a:p>
        </p:txBody>
      </p:sp>
      <p:pic>
        <p:nvPicPr>
          <p:cNvPr id="8" name="Picture 7">
            <a:extLst>
              <a:ext uri="{FF2B5EF4-FFF2-40B4-BE49-F238E27FC236}">
                <a16:creationId xmlns="" xmlns:a16="http://schemas.microsoft.com/office/drawing/2014/main" id="{4DBDB847-E535-4126-9C2A-03B1F5ED8A8C}"/>
              </a:ext>
            </a:extLst>
          </p:cNvPr>
          <p:cNvPicPr/>
          <p:nvPr/>
        </p:nvPicPr>
        <p:blipFill rotWithShape="1">
          <a:blip r:embed="rId2" cstate="print">
            <a:extLst>
              <a:ext uri="{28A0092B-C50C-407E-A947-70E740481C1C}">
                <a14:useLocalDpi xmlns:a14="http://schemas.microsoft.com/office/drawing/2010/main" xmlns="" val="0"/>
              </a:ext>
            </a:extLst>
          </a:blip>
          <a:srcRect r="63439" b="4511"/>
          <a:stretch/>
        </p:blipFill>
        <p:spPr bwMode="auto">
          <a:xfrm>
            <a:off x="1295400" y="2217650"/>
            <a:ext cx="6172200" cy="3352800"/>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26608831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Simulation &amp; Results</a:t>
            </a:r>
          </a:p>
        </p:txBody>
      </p:sp>
      <p:sp>
        <p:nvSpPr>
          <p:cNvPr id="3" name="Content Placeholder 2"/>
          <p:cNvSpPr>
            <a:spLocks noGrp="1"/>
          </p:cNvSpPr>
          <p:nvPr>
            <p:ph idx="1"/>
          </p:nvPr>
        </p:nvSpPr>
        <p:spPr>
          <a:xfrm>
            <a:off x="266700" y="5918422"/>
            <a:ext cx="8610600" cy="622124"/>
          </a:xfrm>
        </p:spPr>
        <p:txBody>
          <a:bodyPr>
            <a:norm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Figure 3.3: Continue to order for vegetables. Order: 2 kgs - Grade 2 Potatoes.</a:t>
            </a:r>
          </a:p>
          <a:p>
            <a:pPr marL="0" indent="0">
              <a:buNone/>
            </a:pP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28</a:t>
            </a:fld>
            <a:endParaRPr lang="en-US"/>
          </a:p>
        </p:txBody>
      </p:sp>
      <p:pic>
        <p:nvPicPr>
          <p:cNvPr id="8" name="Picture 7">
            <a:extLst>
              <a:ext uri="{FF2B5EF4-FFF2-40B4-BE49-F238E27FC236}">
                <a16:creationId xmlns="" xmlns:a16="http://schemas.microsoft.com/office/drawing/2014/main" id="{DB1F455E-7A75-4172-8762-9E93C5B3D953}"/>
              </a:ext>
            </a:extLst>
          </p:cNvPr>
          <p:cNvPicPr/>
          <p:nvPr/>
        </p:nvPicPr>
        <p:blipFill rotWithShape="1">
          <a:blip r:embed="rId2" cstate="print">
            <a:extLst>
              <a:ext uri="{28A0092B-C50C-407E-A947-70E740481C1C}">
                <a14:useLocalDpi xmlns:a14="http://schemas.microsoft.com/office/drawing/2010/main" xmlns="" val="0"/>
              </a:ext>
            </a:extLst>
          </a:blip>
          <a:srcRect r="54398" b="3092"/>
          <a:stretch/>
        </p:blipFill>
        <p:spPr bwMode="auto">
          <a:xfrm>
            <a:off x="762000" y="2093822"/>
            <a:ext cx="7086600" cy="3657600"/>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3369974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Simulation &amp; Results</a:t>
            </a:r>
          </a:p>
        </p:txBody>
      </p:sp>
      <p:sp>
        <p:nvSpPr>
          <p:cNvPr id="3" name="Content Placeholder 2"/>
          <p:cNvSpPr>
            <a:spLocks noGrp="1"/>
          </p:cNvSpPr>
          <p:nvPr>
            <p:ph idx="1"/>
          </p:nvPr>
        </p:nvSpPr>
        <p:spPr>
          <a:xfrm>
            <a:off x="609600" y="6008420"/>
            <a:ext cx="8229600" cy="365126"/>
          </a:xfrm>
        </p:spPr>
        <p:txBody>
          <a:bodyPr>
            <a:normAutofit lnSpcReduction="10000"/>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Figure 3.4: Working of Cart. Add product option in cart</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29</a:t>
            </a:fld>
            <a:endParaRPr lang="en-US"/>
          </a:p>
        </p:txBody>
      </p:sp>
      <p:pic>
        <p:nvPicPr>
          <p:cNvPr id="8" name="Picture 7">
            <a:extLst>
              <a:ext uri="{FF2B5EF4-FFF2-40B4-BE49-F238E27FC236}">
                <a16:creationId xmlns="" xmlns:a16="http://schemas.microsoft.com/office/drawing/2014/main" id="{2A192A55-3503-4E4D-BDF7-B8830AC6A0BE}"/>
              </a:ext>
            </a:extLst>
          </p:cNvPr>
          <p:cNvPicPr/>
          <p:nvPr/>
        </p:nvPicPr>
        <p:blipFill rotWithShape="1">
          <a:blip r:embed="rId2" cstate="print">
            <a:extLst>
              <a:ext uri="{28A0092B-C50C-407E-A947-70E740481C1C}">
                <a14:useLocalDpi xmlns:a14="http://schemas.microsoft.com/office/drawing/2010/main" xmlns="" val="0"/>
              </a:ext>
            </a:extLst>
          </a:blip>
          <a:srcRect r="65699" b="3329"/>
          <a:stretch/>
        </p:blipFill>
        <p:spPr bwMode="auto">
          <a:xfrm>
            <a:off x="1066800" y="2015857"/>
            <a:ext cx="5977890" cy="3810000"/>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1836656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Motivation</a:t>
            </a:r>
          </a:p>
        </p:txBody>
      </p:sp>
      <p:sp>
        <p:nvSpPr>
          <p:cNvPr id="3" name="Content Placeholder 2"/>
          <p:cNvSpPr>
            <a:spLocks noGrp="1"/>
          </p:cNvSpPr>
          <p:nvPr>
            <p:ph idx="1"/>
          </p:nvPr>
        </p:nvSpPr>
        <p:spPr/>
        <p:txBody>
          <a:bodyPr>
            <a:normAutofit lnSpcReduction="10000"/>
          </a:bodyPr>
          <a:lstStyle/>
          <a:p>
            <a:r>
              <a:rPr lang="en-IN" dirty="0"/>
              <a:t>The vegetable and fruits market organiser and billing system is a software tool especially built for farmers in rural areas who struggle to reach the urban customers and even if they do it is indirect and they aren’t paid appropriately due to the middle men.</a:t>
            </a:r>
          </a:p>
          <a:p>
            <a:r>
              <a:rPr lang="en-IN" dirty="0"/>
              <a:t>As India industrializes, more and more people will start to care about the quality of their food. In the meantime, due to the lockdowns, many people are now searching online for their groceries. </a:t>
            </a:r>
          </a:p>
          <a:p>
            <a:r>
              <a:rPr lang="en-IN" dirty="0"/>
              <a:t>This has created a unique opportunity for online grocers, which our program, Farmerce, intends to </a:t>
            </a:r>
            <a:r>
              <a:rPr lang="en-IN" dirty="0" smtClean="0"/>
              <a:t>solve.</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6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3</a:t>
            </a:fld>
            <a:endParaRPr lang="en-US"/>
          </a:p>
        </p:txBody>
      </p:sp>
    </p:spTree>
    <p:extLst>
      <p:ext uri="{BB962C8B-B14F-4D97-AF65-F5344CB8AC3E}">
        <p14:creationId xmlns:p14="http://schemas.microsoft.com/office/powerpoint/2010/main" xmlns="" val="10092430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Simulation &amp; Results</a:t>
            </a:r>
          </a:p>
        </p:txBody>
      </p:sp>
      <p:sp>
        <p:nvSpPr>
          <p:cNvPr id="3" name="Content Placeholder 2"/>
          <p:cNvSpPr>
            <a:spLocks noGrp="1"/>
          </p:cNvSpPr>
          <p:nvPr>
            <p:ph idx="1"/>
          </p:nvPr>
        </p:nvSpPr>
        <p:spPr>
          <a:xfrm>
            <a:off x="609600" y="6008420"/>
            <a:ext cx="8534400" cy="849580"/>
          </a:xfrm>
        </p:spPr>
        <p:txBody>
          <a:bodyPr>
            <a:norm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Figure 3.5: Product added: 5 kgs of Grade 2 – Watermelons and its addition in the cart.</a:t>
            </a:r>
          </a:p>
          <a:p>
            <a:pPr marL="0" indent="0">
              <a:buNone/>
            </a:pP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30</a:t>
            </a:fld>
            <a:endParaRPr lang="en-US"/>
          </a:p>
        </p:txBody>
      </p:sp>
      <p:pic>
        <p:nvPicPr>
          <p:cNvPr id="8" name="Picture 7">
            <a:extLst>
              <a:ext uri="{FF2B5EF4-FFF2-40B4-BE49-F238E27FC236}">
                <a16:creationId xmlns="" xmlns:a16="http://schemas.microsoft.com/office/drawing/2014/main" id="{B96272E0-ACFB-427D-8EA2-AEAEF12910DB}"/>
              </a:ext>
            </a:extLst>
          </p:cNvPr>
          <p:cNvPicPr/>
          <p:nvPr/>
        </p:nvPicPr>
        <p:blipFill rotWithShape="1">
          <a:blip r:embed="rId2" cstate="print">
            <a:extLst>
              <a:ext uri="{28A0092B-C50C-407E-A947-70E740481C1C}">
                <a14:useLocalDpi xmlns:a14="http://schemas.microsoft.com/office/drawing/2010/main" xmlns="" val="0"/>
              </a:ext>
            </a:extLst>
          </a:blip>
          <a:srcRect r="47751" b="5692"/>
          <a:stretch/>
        </p:blipFill>
        <p:spPr bwMode="auto">
          <a:xfrm>
            <a:off x="1009650" y="1972378"/>
            <a:ext cx="6610350" cy="3900488"/>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233597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Simulation &amp; Results</a:t>
            </a:r>
          </a:p>
        </p:txBody>
      </p:sp>
      <p:sp>
        <p:nvSpPr>
          <p:cNvPr id="3" name="Content Placeholder 2"/>
          <p:cNvSpPr>
            <a:spLocks noGrp="1"/>
          </p:cNvSpPr>
          <p:nvPr>
            <p:ph idx="1"/>
          </p:nvPr>
        </p:nvSpPr>
        <p:spPr>
          <a:xfrm>
            <a:off x="266700" y="5878711"/>
            <a:ext cx="8610600" cy="600126"/>
          </a:xfrm>
        </p:spPr>
        <p:txBody>
          <a:bodyPr>
            <a:normAutofit fontScale="85000" lnSpcReduction="20000"/>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Figure 3.6: Remove product function in cart. Product removed: Grade 2 Potatoes and further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chnages</a:t>
            </a:r>
            <a:r>
              <a:rPr lang="en-IN" sz="1800" dirty="0">
                <a:effectLst/>
                <a:latin typeface="Calibri" panose="020F0502020204030204" pitchFamily="34" charset="0"/>
                <a:ea typeface="Calibri" panose="020F0502020204030204" pitchFamily="34" charset="0"/>
                <a:cs typeface="Times New Roman" panose="02020603050405020304" pitchFamily="18" charset="0"/>
              </a:rPr>
              <a:t> in cart.</a:t>
            </a:r>
          </a:p>
          <a:p>
            <a:pPr marL="0" indent="0">
              <a:buNone/>
            </a:pP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31</a:t>
            </a:fld>
            <a:endParaRPr lang="en-US"/>
          </a:p>
        </p:txBody>
      </p:sp>
      <p:pic>
        <p:nvPicPr>
          <p:cNvPr id="8" name="Picture 7">
            <a:extLst>
              <a:ext uri="{FF2B5EF4-FFF2-40B4-BE49-F238E27FC236}">
                <a16:creationId xmlns="" xmlns:a16="http://schemas.microsoft.com/office/drawing/2014/main" id="{91FBE9BC-BDFA-4930-9385-0FBB49F70A82}"/>
              </a:ext>
            </a:extLst>
          </p:cNvPr>
          <p:cNvPicPr/>
          <p:nvPr/>
        </p:nvPicPr>
        <p:blipFill rotWithShape="1">
          <a:blip r:embed="rId2" cstate="print">
            <a:extLst>
              <a:ext uri="{28A0092B-C50C-407E-A947-70E740481C1C}">
                <a14:useLocalDpi xmlns:a14="http://schemas.microsoft.com/office/drawing/2010/main" xmlns="" val="0"/>
              </a:ext>
            </a:extLst>
          </a:blip>
          <a:srcRect l="10503" t="17727" r="43895" b="18219"/>
          <a:stretch/>
        </p:blipFill>
        <p:spPr bwMode="auto">
          <a:xfrm>
            <a:off x="1066800" y="2112054"/>
            <a:ext cx="6629400" cy="3701595"/>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3447390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447800"/>
          </a:xfrm>
        </p:spPr>
        <p:txBody>
          <a:bodyPr/>
          <a:lstStyle/>
          <a:p>
            <a:r>
              <a:rPr lang="en-US" dirty="0">
                <a:latin typeface="Arial Black" panose="020B0A04020102020204" pitchFamily="34" charset="0"/>
              </a:rPr>
              <a:t>Simulation &amp; Results</a:t>
            </a:r>
          </a:p>
        </p:txBody>
      </p:sp>
      <p:sp>
        <p:nvSpPr>
          <p:cNvPr id="3" name="Content Placeholder 2"/>
          <p:cNvSpPr>
            <a:spLocks noGrp="1"/>
          </p:cNvSpPr>
          <p:nvPr>
            <p:ph idx="1"/>
          </p:nvPr>
        </p:nvSpPr>
        <p:spPr>
          <a:xfrm>
            <a:off x="609600" y="6008419"/>
            <a:ext cx="8458200" cy="738101"/>
          </a:xfrm>
        </p:spPr>
        <p:txBody>
          <a:bodyPr>
            <a:normAutofit fontScale="92500" lnSpcReduction="10000"/>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Figure 3.7: Bill generation - User payment. Input of address and payment via Cash on delivery</a:t>
            </a:r>
          </a:p>
          <a:p>
            <a:pPr marL="0" indent="0">
              <a:buNone/>
            </a:pP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32</a:t>
            </a:fld>
            <a:endParaRPr lang="en-US"/>
          </a:p>
        </p:txBody>
      </p:sp>
      <p:pic>
        <p:nvPicPr>
          <p:cNvPr id="8" name="Picture 7">
            <a:extLst>
              <a:ext uri="{FF2B5EF4-FFF2-40B4-BE49-F238E27FC236}">
                <a16:creationId xmlns="" xmlns:a16="http://schemas.microsoft.com/office/drawing/2014/main" id="{97F24CD7-A9EE-482C-867C-BFC90E1181C9}"/>
              </a:ext>
            </a:extLst>
          </p:cNvPr>
          <p:cNvPicPr/>
          <p:nvPr/>
        </p:nvPicPr>
        <p:blipFill>
          <a:blip r:embed="rId2" cstate="print">
            <a:extLst>
              <a:ext uri="{28A0092B-C50C-407E-A947-70E740481C1C}">
                <a14:useLocalDpi xmlns:a14="http://schemas.microsoft.com/office/drawing/2010/main" xmlns="" val="0"/>
              </a:ext>
            </a:extLst>
          </a:blip>
          <a:stretch>
            <a:fillRect/>
          </a:stretch>
        </p:blipFill>
        <p:spPr>
          <a:xfrm>
            <a:off x="304800" y="1676400"/>
            <a:ext cx="7543800" cy="4343400"/>
          </a:xfrm>
          <a:prstGeom prst="rect">
            <a:avLst/>
          </a:prstGeom>
        </p:spPr>
      </p:pic>
    </p:spTree>
    <p:extLst>
      <p:ext uri="{BB962C8B-B14F-4D97-AF65-F5344CB8AC3E}">
        <p14:creationId xmlns:p14="http://schemas.microsoft.com/office/powerpoint/2010/main" xmlns="" val="39454056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Simulation &amp; Results</a:t>
            </a:r>
          </a:p>
        </p:txBody>
      </p:sp>
      <p:sp>
        <p:nvSpPr>
          <p:cNvPr id="3" name="Content Placeholder 2"/>
          <p:cNvSpPr>
            <a:spLocks noGrp="1"/>
          </p:cNvSpPr>
          <p:nvPr>
            <p:ph idx="1"/>
          </p:nvPr>
        </p:nvSpPr>
        <p:spPr>
          <a:xfrm>
            <a:off x="609600" y="6008420"/>
            <a:ext cx="8229600" cy="849580"/>
          </a:xfrm>
        </p:spPr>
        <p:txBody>
          <a:bodyPr>
            <a:norm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Figure 3.8: User payment via UPI</a:t>
            </a:r>
          </a:p>
          <a:p>
            <a:pPr marL="0" indent="0">
              <a:buNone/>
            </a:pP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33</a:t>
            </a:fld>
            <a:endParaRPr lang="en-US"/>
          </a:p>
        </p:txBody>
      </p:sp>
      <p:pic>
        <p:nvPicPr>
          <p:cNvPr id="8" name="Picture 7">
            <a:extLst>
              <a:ext uri="{FF2B5EF4-FFF2-40B4-BE49-F238E27FC236}">
                <a16:creationId xmlns="" xmlns:a16="http://schemas.microsoft.com/office/drawing/2014/main" id="{796763E9-66EC-4EC4-8628-80FA2A8A2221}"/>
              </a:ext>
            </a:extLst>
          </p:cNvPr>
          <p:cNvPicPr/>
          <p:nvPr/>
        </p:nvPicPr>
        <p:blipFill>
          <a:blip r:embed="rId2" cstate="print">
            <a:extLst>
              <a:ext uri="{28A0092B-C50C-407E-A947-70E740481C1C}">
                <a14:useLocalDpi xmlns:a14="http://schemas.microsoft.com/office/drawing/2010/main" xmlns="" val="0"/>
              </a:ext>
            </a:extLst>
          </a:blip>
          <a:stretch>
            <a:fillRect/>
          </a:stretch>
        </p:blipFill>
        <p:spPr>
          <a:xfrm>
            <a:off x="990600" y="1981200"/>
            <a:ext cx="6781800" cy="4038600"/>
          </a:xfrm>
          <a:prstGeom prst="rect">
            <a:avLst/>
          </a:prstGeom>
        </p:spPr>
      </p:pic>
    </p:spTree>
    <p:extLst>
      <p:ext uri="{BB962C8B-B14F-4D97-AF65-F5344CB8AC3E}">
        <p14:creationId xmlns:p14="http://schemas.microsoft.com/office/powerpoint/2010/main" xmlns="" val="21549538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Simulation &amp; Results</a:t>
            </a:r>
          </a:p>
        </p:txBody>
      </p:sp>
      <p:sp>
        <p:nvSpPr>
          <p:cNvPr id="3" name="Content Placeholder 2"/>
          <p:cNvSpPr>
            <a:spLocks noGrp="1"/>
          </p:cNvSpPr>
          <p:nvPr>
            <p:ph idx="1"/>
          </p:nvPr>
        </p:nvSpPr>
        <p:spPr>
          <a:xfrm>
            <a:off x="609600" y="6008420"/>
            <a:ext cx="8229600" cy="365126"/>
          </a:xfrm>
        </p:spPr>
        <p:txBody>
          <a:bodyPr>
            <a:normAutofit lnSpcReduction="10000"/>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Figure 3.9: User Payment via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Netbanking</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34</a:t>
            </a:fld>
            <a:endParaRPr lang="en-US"/>
          </a:p>
        </p:txBody>
      </p:sp>
      <p:pic>
        <p:nvPicPr>
          <p:cNvPr id="8" name="Picture 7">
            <a:extLst>
              <a:ext uri="{FF2B5EF4-FFF2-40B4-BE49-F238E27FC236}">
                <a16:creationId xmlns="" xmlns:a16="http://schemas.microsoft.com/office/drawing/2014/main" id="{51A436C3-44D4-4C9C-BEE4-F65DB81937E7}"/>
              </a:ext>
            </a:extLst>
          </p:cNvPr>
          <p:cNvPicPr/>
          <p:nvPr/>
        </p:nvPicPr>
        <p:blipFill>
          <a:blip r:embed="rId2" cstate="print">
            <a:extLst>
              <a:ext uri="{28A0092B-C50C-407E-A947-70E740481C1C}">
                <a14:useLocalDpi xmlns:a14="http://schemas.microsoft.com/office/drawing/2010/main" xmlns="" val="0"/>
              </a:ext>
            </a:extLst>
          </a:blip>
          <a:stretch>
            <a:fillRect/>
          </a:stretch>
        </p:blipFill>
        <p:spPr>
          <a:xfrm>
            <a:off x="990600" y="1993951"/>
            <a:ext cx="7086600" cy="3797249"/>
          </a:xfrm>
          <a:prstGeom prst="rect">
            <a:avLst/>
          </a:prstGeom>
        </p:spPr>
      </p:pic>
    </p:spTree>
    <p:extLst>
      <p:ext uri="{BB962C8B-B14F-4D97-AF65-F5344CB8AC3E}">
        <p14:creationId xmlns:p14="http://schemas.microsoft.com/office/powerpoint/2010/main" xmlns="" val="13552430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Simulation &amp; Results</a:t>
            </a:r>
          </a:p>
        </p:txBody>
      </p:sp>
      <p:sp>
        <p:nvSpPr>
          <p:cNvPr id="3" name="Content Placeholder 2"/>
          <p:cNvSpPr>
            <a:spLocks noGrp="1"/>
          </p:cNvSpPr>
          <p:nvPr>
            <p:ph idx="1"/>
          </p:nvPr>
        </p:nvSpPr>
        <p:spPr>
          <a:xfrm>
            <a:off x="609600" y="6008420"/>
            <a:ext cx="8229600" cy="365126"/>
          </a:xfrm>
        </p:spPr>
        <p:txBody>
          <a:bodyPr>
            <a:normAutofit lnSpcReduction="1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Figure 3.10: User payment via credit card part 1</a:t>
            </a:r>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35</a:t>
            </a:fld>
            <a:endParaRPr lang="en-US"/>
          </a:p>
        </p:txBody>
      </p:sp>
      <p:pic>
        <p:nvPicPr>
          <p:cNvPr id="9" name="Picture 8">
            <a:extLst>
              <a:ext uri="{FF2B5EF4-FFF2-40B4-BE49-F238E27FC236}">
                <a16:creationId xmlns="" xmlns:a16="http://schemas.microsoft.com/office/drawing/2014/main" id="{51988AE9-319D-4800-BD27-2F7EA1CBC0FE}"/>
              </a:ext>
            </a:extLst>
          </p:cNvPr>
          <p:cNvPicPr/>
          <p:nvPr/>
        </p:nvPicPr>
        <p:blipFill>
          <a:blip r:embed="rId2" cstate="print">
            <a:extLst>
              <a:ext uri="{28A0092B-C50C-407E-A947-70E740481C1C}">
                <a14:useLocalDpi xmlns:a14="http://schemas.microsoft.com/office/drawing/2010/main" xmlns="" val="0"/>
              </a:ext>
            </a:extLst>
          </a:blip>
          <a:stretch>
            <a:fillRect/>
          </a:stretch>
        </p:blipFill>
        <p:spPr>
          <a:xfrm>
            <a:off x="1371601" y="1981201"/>
            <a:ext cx="5562600" cy="3962400"/>
          </a:xfrm>
          <a:prstGeom prst="rect">
            <a:avLst/>
          </a:prstGeom>
        </p:spPr>
      </p:pic>
    </p:spTree>
    <p:extLst>
      <p:ext uri="{BB962C8B-B14F-4D97-AF65-F5344CB8AC3E}">
        <p14:creationId xmlns:p14="http://schemas.microsoft.com/office/powerpoint/2010/main" xmlns="" val="16451447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Simulation &amp; Results</a:t>
            </a:r>
          </a:p>
        </p:txBody>
      </p:sp>
      <p:sp>
        <p:nvSpPr>
          <p:cNvPr id="3" name="Content Placeholder 2"/>
          <p:cNvSpPr>
            <a:spLocks noGrp="1"/>
          </p:cNvSpPr>
          <p:nvPr>
            <p:ph idx="1"/>
          </p:nvPr>
        </p:nvSpPr>
        <p:spPr>
          <a:xfrm>
            <a:off x="609600" y="6008420"/>
            <a:ext cx="8229600" cy="365126"/>
          </a:xfrm>
        </p:spPr>
        <p:txBody>
          <a:bodyPr>
            <a:normAutofit lnSpcReduction="1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Figure 3.11: User payment via credit card part 2</a:t>
            </a:r>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36</a:t>
            </a:fld>
            <a:endParaRPr lang="en-US"/>
          </a:p>
        </p:txBody>
      </p:sp>
      <p:pic>
        <p:nvPicPr>
          <p:cNvPr id="9" name="Picture 8">
            <a:extLst>
              <a:ext uri="{FF2B5EF4-FFF2-40B4-BE49-F238E27FC236}">
                <a16:creationId xmlns="" xmlns:a16="http://schemas.microsoft.com/office/drawing/2014/main" id="{105809E0-3E2A-4EEA-AB46-8DF54DDC8CCF}"/>
              </a:ext>
            </a:extLst>
          </p:cNvPr>
          <p:cNvPicPr/>
          <p:nvPr/>
        </p:nvPicPr>
        <p:blipFill>
          <a:blip r:embed="rId2" cstate="print">
            <a:extLst>
              <a:ext uri="{28A0092B-C50C-407E-A947-70E740481C1C}">
                <a14:useLocalDpi xmlns:a14="http://schemas.microsoft.com/office/drawing/2010/main" xmlns="" val="0"/>
              </a:ext>
            </a:extLst>
          </a:blip>
          <a:stretch>
            <a:fillRect/>
          </a:stretch>
        </p:blipFill>
        <p:spPr>
          <a:xfrm>
            <a:off x="990600" y="2362200"/>
            <a:ext cx="6781800" cy="3048000"/>
          </a:xfrm>
          <a:prstGeom prst="rect">
            <a:avLst/>
          </a:prstGeom>
        </p:spPr>
      </p:pic>
    </p:spTree>
    <p:extLst>
      <p:ext uri="{BB962C8B-B14F-4D97-AF65-F5344CB8AC3E}">
        <p14:creationId xmlns:p14="http://schemas.microsoft.com/office/powerpoint/2010/main" xmlns="" val="38518602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Simulation &amp; Results</a:t>
            </a:r>
          </a:p>
        </p:txBody>
      </p:sp>
      <p:sp>
        <p:nvSpPr>
          <p:cNvPr id="3" name="Content Placeholder 2"/>
          <p:cNvSpPr>
            <a:spLocks noGrp="1"/>
          </p:cNvSpPr>
          <p:nvPr>
            <p:ph idx="1"/>
          </p:nvPr>
        </p:nvSpPr>
        <p:spPr>
          <a:xfrm>
            <a:off x="609600" y="6008420"/>
            <a:ext cx="8229600" cy="365126"/>
          </a:xfrm>
        </p:spPr>
        <p:txBody>
          <a:bodyPr>
            <a:normAutofit lnSpcReduction="10000"/>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Figure 3.12: Pre-defined account of farmer. Username: kisan, password: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bihar</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37</a:t>
            </a:fld>
            <a:endParaRPr lang="en-US"/>
          </a:p>
        </p:txBody>
      </p:sp>
      <p:pic>
        <p:nvPicPr>
          <p:cNvPr id="9" name="Picture 8">
            <a:extLst>
              <a:ext uri="{FF2B5EF4-FFF2-40B4-BE49-F238E27FC236}">
                <a16:creationId xmlns="" xmlns:a16="http://schemas.microsoft.com/office/drawing/2014/main" id="{F3319BD0-1341-44E4-A69E-6D6D93207506}"/>
              </a:ext>
            </a:extLst>
          </p:cNvPr>
          <p:cNvPicPr/>
          <p:nvPr/>
        </p:nvPicPr>
        <p:blipFill rotWithShape="1">
          <a:blip r:embed="rId2" cstate="print">
            <a:extLst>
              <a:ext uri="{28A0092B-C50C-407E-A947-70E740481C1C}">
                <a14:useLocalDpi xmlns:a14="http://schemas.microsoft.com/office/drawing/2010/main" xmlns="" val="0"/>
              </a:ext>
            </a:extLst>
          </a:blip>
          <a:srcRect r="1484" b="5219"/>
          <a:stretch/>
        </p:blipFill>
        <p:spPr bwMode="auto">
          <a:xfrm>
            <a:off x="1371600" y="2191437"/>
            <a:ext cx="6324600" cy="3451857"/>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339318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Simulation &amp; Results</a:t>
            </a:r>
          </a:p>
        </p:txBody>
      </p:sp>
      <p:sp>
        <p:nvSpPr>
          <p:cNvPr id="3" name="Content Placeholder 2"/>
          <p:cNvSpPr>
            <a:spLocks noGrp="1"/>
          </p:cNvSpPr>
          <p:nvPr>
            <p:ph idx="1"/>
          </p:nvPr>
        </p:nvSpPr>
        <p:spPr>
          <a:xfrm>
            <a:off x="609600" y="6008420"/>
            <a:ext cx="8229600" cy="365126"/>
          </a:xfrm>
        </p:spPr>
        <p:txBody>
          <a:bodyPr>
            <a:normAutofit lnSpcReduction="10000"/>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Figure 3.13: Updating quantities by farmer</a:t>
            </a:r>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38</a:t>
            </a:fld>
            <a:endParaRPr lang="en-US"/>
          </a:p>
        </p:txBody>
      </p:sp>
      <p:pic>
        <p:nvPicPr>
          <p:cNvPr id="9" name="Picture 8">
            <a:extLst>
              <a:ext uri="{FF2B5EF4-FFF2-40B4-BE49-F238E27FC236}">
                <a16:creationId xmlns="" xmlns:a16="http://schemas.microsoft.com/office/drawing/2014/main" id="{3F854360-DD71-4405-BEC0-516B24327C7E}"/>
              </a:ext>
            </a:extLst>
          </p:cNvPr>
          <p:cNvPicPr/>
          <p:nvPr/>
        </p:nvPicPr>
        <p:blipFill rotWithShape="1">
          <a:blip r:embed="rId2" cstate="print">
            <a:extLst>
              <a:ext uri="{28A0092B-C50C-407E-A947-70E740481C1C}">
                <a14:useLocalDpi xmlns:a14="http://schemas.microsoft.com/office/drawing/2010/main" xmlns="" val="0"/>
              </a:ext>
            </a:extLst>
          </a:blip>
          <a:srcRect r="44693" b="3802"/>
          <a:stretch/>
        </p:blipFill>
        <p:spPr bwMode="auto">
          <a:xfrm>
            <a:off x="609600" y="2217650"/>
            <a:ext cx="8077200" cy="3497349"/>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38751441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Simulation &amp; Results</a:t>
            </a:r>
          </a:p>
        </p:txBody>
      </p:sp>
      <p:sp>
        <p:nvSpPr>
          <p:cNvPr id="3" name="Content Placeholder 2"/>
          <p:cNvSpPr>
            <a:spLocks noGrp="1"/>
          </p:cNvSpPr>
          <p:nvPr>
            <p:ph idx="1"/>
          </p:nvPr>
        </p:nvSpPr>
        <p:spPr>
          <a:xfrm>
            <a:off x="609600" y="6008420"/>
            <a:ext cx="8229600" cy="365126"/>
          </a:xfrm>
        </p:spPr>
        <p:txBody>
          <a:bodyPr>
            <a:normAutofit lnSpcReduction="10000"/>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Figure 3.14 : Quantity updated</a:t>
            </a:r>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39</a:t>
            </a:fld>
            <a:endParaRPr lang="en-US"/>
          </a:p>
        </p:txBody>
      </p:sp>
      <p:pic>
        <p:nvPicPr>
          <p:cNvPr id="9" name="Picture 8">
            <a:extLst>
              <a:ext uri="{FF2B5EF4-FFF2-40B4-BE49-F238E27FC236}">
                <a16:creationId xmlns="" xmlns:a16="http://schemas.microsoft.com/office/drawing/2014/main" id="{F8904193-11E7-492F-A28A-5BCA26362490}"/>
              </a:ext>
            </a:extLst>
          </p:cNvPr>
          <p:cNvPicPr/>
          <p:nvPr/>
        </p:nvPicPr>
        <p:blipFill rotWithShape="1">
          <a:blip r:embed="rId2" cstate="print">
            <a:extLst>
              <a:ext uri="{28A0092B-C50C-407E-A947-70E740481C1C}">
                <a14:useLocalDpi xmlns:a14="http://schemas.microsoft.com/office/drawing/2010/main" xmlns="" val="0"/>
              </a:ext>
            </a:extLst>
          </a:blip>
          <a:srcRect r="41768" b="4747"/>
          <a:stretch/>
        </p:blipFill>
        <p:spPr bwMode="auto">
          <a:xfrm>
            <a:off x="1066800" y="2057400"/>
            <a:ext cx="6629400" cy="3869958"/>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639344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Introduction</a:t>
            </a:r>
          </a:p>
        </p:txBody>
      </p:sp>
      <p:sp>
        <p:nvSpPr>
          <p:cNvPr id="3" name="Content Placeholder 2"/>
          <p:cNvSpPr>
            <a:spLocks noGrp="1"/>
          </p:cNvSpPr>
          <p:nvPr>
            <p:ph idx="1"/>
          </p:nvPr>
        </p:nvSpPr>
        <p:spPr/>
        <p:txBody>
          <a:bodyPr/>
          <a:lstStyle/>
          <a:p>
            <a:r>
              <a:rPr lang="en-IN" dirty="0" err="1"/>
              <a:t>Farmerce</a:t>
            </a:r>
            <a:r>
              <a:rPr lang="en-IN" dirty="0"/>
              <a:t> is an easy to use, convenient program which allows farmers and users to buy graded fruits and vegetables. The prices shown are inclusive of taxes, so what the users see is the price they pay. The users can pay via a multitude of options convenient to them.</a:t>
            </a:r>
          </a:p>
          <a:p>
            <a:r>
              <a:rPr lang="en-IN" dirty="0"/>
              <a:t>Due to the multiple lockdowns, many people are now searching online for their groceries, this has created a unique opportunity for online grocery sellers, which our program, </a:t>
            </a:r>
            <a:r>
              <a:rPr lang="en-IN" dirty="0" err="1"/>
              <a:t>Farmerce</a:t>
            </a:r>
            <a:r>
              <a:rPr lang="en-IN" dirty="0"/>
              <a:t>, intends to monetize for the farmers.</a:t>
            </a:r>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6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4</a:t>
            </a:fld>
            <a:endParaRPr lang="en-US"/>
          </a:p>
        </p:txBody>
      </p:sp>
    </p:spTree>
    <p:extLst>
      <p:ext uri="{BB962C8B-B14F-4D97-AF65-F5344CB8AC3E}">
        <p14:creationId xmlns:p14="http://schemas.microsoft.com/office/powerpoint/2010/main" xmlns="" val="39665336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Simulation &amp; Results</a:t>
            </a:r>
          </a:p>
        </p:txBody>
      </p:sp>
      <p:sp>
        <p:nvSpPr>
          <p:cNvPr id="3" name="Content Placeholder 2"/>
          <p:cNvSpPr>
            <a:spLocks noGrp="1"/>
          </p:cNvSpPr>
          <p:nvPr>
            <p:ph idx="1"/>
          </p:nvPr>
        </p:nvSpPr>
        <p:spPr>
          <a:xfrm>
            <a:off x="609600" y="6008420"/>
            <a:ext cx="8229600" cy="365126"/>
          </a:xfrm>
        </p:spPr>
        <p:txBody>
          <a:bodyPr>
            <a:normAutofit lnSpcReduction="1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Figure 3.15: Payment for updating quantity</a:t>
            </a:r>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40</a:t>
            </a:fld>
            <a:endParaRPr lang="en-US"/>
          </a:p>
        </p:txBody>
      </p:sp>
      <p:pic>
        <p:nvPicPr>
          <p:cNvPr id="9" name="Picture 8">
            <a:extLst>
              <a:ext uri="{FF2B5EF4-FFF2-40B4-BE49-F238E27FC236}">
                <a16:creationId xmlns="" xmlns:a16="http://schemas.microsoft.com/office/drawing/2014/main" id="{6DDCF3CE-75BC-4D4C-B112-5A6C991CF77B}"/>
              </a:ext>
            </a:extLst>
          </p:cNvPr>
          <p:cNvPicPr/>
          <p:nvPr/>
        </p:nvPicPr>
        <p:blipFill rotWithShape="1">
          <a:blip r:embed="rId2" cstate="print">
            <a:extLst>
              <a:ext uri="{28A0092B-C50C-407E-A947-70E740481C1C}">
                <a14:useLocalDpi xmlns:a14="http://schemas.microsoft.com/office/drawing/2010/main" xmlns="" val="0"/>
              </a:ext>
            </a:extLst>
          </a:blip>
          <a:srcRect r="50543" b="3802"/>
          <a:stretch/>
        </p:blipFill>
        <p:spPr bwMode="auto">
          <a:xfrm>
            <a:off x="645160" y="2002522"/>
            <a:ext cx="6522720" cy="4005898"/>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23163929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Simulation &amp; Results</a:t>
            </a:r>
          </a:p>
        </p:txBody>
      </p:sp>
      <p:sp>
        <p:nvSpPr>
          <p:cNvPr id="3" name="Content Placeholder 2"/>
          <p:cNvSpPr>
            <a:spLocks noGrp="1"/>
          </p:cNvSpPr>
          <p:nvPr>
            <p:ph idx="1"/>
          </p:nvPr>
        </p:nvSpPr>
        <p:spPr>
          <a:xfrm>
            <a:off x="304800" y="5459146"/>
            <a:ext cx="8534400" cy="914400"/>
          </a:xfrm>
        </p:spPr>
        <p:txBody>
          <a:bodyPr>
            <a:normAutofit/>
          </a:bodyPr>
          <a:lstStyle/>
          <a:p>
            <a:pPr marL="0" indent="0">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Figure 3.16: Payment for Restocking by farmer and its result.</a:t>
            </a:r>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41</a:t>
            </a:fld>
            <a:endParaRPr lang="en-US"/>
          </a:p>
        </p:txBody>
      </p:sp>
      <p:pic>
        <p:nvPicPr>
          <p:cNvPr id="9" name="Picture 8">
            <a:extLst>
              <a:ext uri="{FF2B5EF4-FFF2-40B4-BE49-F238E27FC236}">
                <a16:creationId xmlns="" xmlns:a16="http://schemas.microsoft.com/office/drawing/2014/main" id="{FCC513C0-991B-4E85-B696-4907ACC47F77}"/>
              </a:ext>
            </a:extLst>
          </p:cNvPr>
          <p:cNvPicPr/>
          <p:nvPr/>
        </p:nvPicPr>
        <p:blipFill rotWithShape="1">
          <a:blip r:embed="rId2" cstate="print">
            <a:extLst>
              <a:ext uri="{28A0092B-C50C-407E-A947-70E740481C1C}">
                <a14:useLocalDpi xmlns:a14="http://schemas.microsoft.com/office/drawing/2010/main" xmlns="" val="0"/>
              </a:ext>
            </a:extLst>
          </a:blip>
          <a:srcRect r="63306" b="4983"/>
          <a:stretch/>
        </p:blipFill>
        <p:spPr bwMode="auto">
          <a:xfrm>
            <a:off x="1371600" y="2011095"/>
            <a:ext cx="6137592" cy="3698240"/>
          </a:xfrm>
          <a:prstGeom prst="rect">
            <a:avLst/>
          </a:prstGeom>
          <a:ln>
            <a:noFill/>
          </a:ln>
          <a:extLst>
            <a:ext uri="{53640926-AAD7-44D8-BBD7-CCE9431645EC}">
              <a14:shadowObscured xmlns:a14="http://schemas.microsoft.com/office/drawing/2010/main" xmlns=""/>
            </a:ext>
          </a:extLst>
        </p:spPr>
      </p:pic>
    </p:spTree>
    <p:extLst>
      <p:ext uri="{BB962C8B-B14F-4D97-AF65-F5344CB8AC3E}">
        <p14:creationId xmlns:p14="http://schemas.microsoft.com/office/powerpoint/2010/main" xmlns="" val="39237962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Conclusion</a:t>
            </a:r>
          </a:p>
        </p:txBody>
      </p:sp>
      <p:sp>
        <p:nvSpPr>
          <p:cNvPr id="3" name="Content Placeholder 2"/>
          <p:cNvSpPr>
            <a:spLocks noGrp="1"/>
          </p:cNvSpPr>
          <p:nvPr>
            <p:ph idx="1"/>
          </p:nvPr>
        </p:nvSpPr>
        <p:spPr/>
        <p:txBody>
          <a:bodyPr>
            <a:normAutofit/>
          </a:bodyPr>
          <a:lstStyle/>
          <a:p>
            <a:r>
              <a:rPr lang="en-IN" dirty="0"/>
              <a:t>In conclusion, the system is very user friendly and secure. </a:t>
            </a:r>
          </a:p>
          <a:p>
            <a:r>
              <a:rPr lang="en-IN" dirty="0"/>
              <a:t>It will provide a bridge between the farmers and the consumers.  The system we have made is basic but extremely efficient and precise. </a:t>
            </a:r>
          </a:p>
          <a:p>
            <a:r>
              <a:rPr lang="en-IN" dirty="0"/>
              <a:t>We have tried to solve the communication, pricing and wastage issues through our program after careful analysis of existing platforms and have planned a lot of upgrades and the implementation of new ideas for this system. We conclude the project with the hope that you will be using our system and encouraging us for future work too.</a:t>
            </a:r>
            <a:endParaRPr lang="en-US" dirty="0"/>
          </a:p>
          <a:p>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42</a:t>
            </a:fld>
            <a:endParaRPr lang="en-US"/>
          </a:p>
        </p:txBody>
      </p:sp>
    </p:spTree>
    <p:extLst>
      <p:ext uri="{BB962C8B-B14F-4D97-AF65-F5344CB8AC3E}">
        <p14:creationId xmlns:p14="http://schemas.microsoft.com/office/powerpoint/2010/main" xmlns="" val="82913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Future Work </a:t>
            </a:r>
          </a:p>
        </p:txBody>
      </p:sp>
      <p:sp>
        <p:nvSpPr>
          <p:cNvPr id="3" name="Content Placeholder 2"/>
          <p:cNvSpPr>
            <a:spLocks noGrp="1"/>
          </p:cNvSpPr>
          <p:nvPr>
            <p:ph idx="1"/>
          </p:nvPr>
        </p:nvSpPr>
        <p:spPr/>
        <p:txBody>
          <a:bodyPr/>
          <a:lstStyle/>
          <a:p>
            <a:r>
              <a:rPr lang="en-IN" dirty="0"/>
              <a:t>In the future we are planning to make an application for the farmers and the customers to use. </a:t>
            </a:r>
          </a:p>
          <a:p>
            <a:r>
              <a:rPr lang="en-IN" dirty="0"/>
              <a:t>We are also planning to have filters so that customers can have an easier and faster experience with ordering. </a:t>
            </a:r>
          </a:p>
          <a:p>
            <a:r>
              <a:rPr lang="en-IN" dirty="0"/>
              <a:t>We are planning to have an option of pre-saving address details(multiple-</a:t>
            </a:r>
            <a:r>
              <a:rPr lang="en-IN" dirty="0" err="1"/>
              <a:t>home,work,etc</a:t>
            </a:r>
            <a:r>
              <a:rPr lang="en-IN" dirty="0"/>
              <a:t>.), billing details, etc. for the customers’ convenience. A detect location automatically or select location manually as the application is opened option is something we are planning to </a:t>
            </a:r>
            <a:r>
              <a:rPr lang="en-IN" dirty="0" smtClean="0"/>
              <a:t>execute</a:t>
            </a:r>
            <a:r>
              <a:rPr lang="en-IN" dirty="0"/>
              <a:t>. </a:t>
            </a:r>
            <a:endParaRPr lang="en-US" dirty="0"/>
          </a:p>
          <a:p>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43</a:t>
            </a:fld>
            <a:endParaRPr lang="en-US"/>
          </a:p>
        </p:txBody>
      </p:sp>
    </p:spTree>
    <p:extLst>
      <p:ext uri="{BB962C8B-B14F-4D97-AF65-F5344CB8AC3E}">
        <p14:creationId xmlns:p14="http://schemas.microsoft.com/office/powerpoint/2010/main" xmlns="" val="25039308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Future Work </a:t>
            </a:r>
          </a:p>
        </p:txBody>
      </p:sp>
      <p:sp>
        <p:nvSpPr>
          <p:cNvPr id="3" name="Content Placeholder 2"/>
          <p:cNvSpPr>
            <a:spLocks noGrp="1"/>
          </p:cNvSpPr>
          <p:nvPr>
            <p:ph idx="1"/>
          </p:nvPr>
        </p:nvSpPr>
        <p:spPr/>
        <p:txBody>
          <a:bodyPr>
            <a:normAutofit fontScale="92500" lnSpcReduction="20000"/>
          </a:bodyPr>
          <a:lstStyle/>
          <a:p>
            <a:r>
              <a:rPr lang="en-IN" dirty="0"/>
              <a:t>We will be having a My Orders option to track current orders and display previous orders; once we expand with a wider customer base and farmer bases we will have customer support options for example chat, using AI and calls for any grievances or extra information. </a:t>
            </a:r>
          </a:p>
          <a:p>
            <a:r>
              <a:rPr lang="en-IN" dirty="0"/>
              <a:t>A frequently asked questions for saving the customers and our time which would solve problems quickly will be made available. We will be having an option wherein customers can choose the date and time convenient to them for delivery and many offers and discount code options too. </a:t>
            </a:r>
          </a:p>
          <a:p>
            <a:r>
              <a:rPr lang="en-IN" dirty="0"/>
              <a:t>Specific sale days for discounted prices once a year to boost our customer relations is also something we wish to implement in the future.</a:t>
            </a:r>
            <a:endParaRPr lang="en-US" dirty="0"/>
          </a:p>
          <a:p>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44</a:t>
            </a:fld>
            <a:endParaRPr lang="en-US"/>
          </a:p>
        </p:txBody>
      </p:sp>
    </p:spTree>
    <p:extLst>
      <p:ext uri="{BB962C8B-B14F-4D97-AF65-F5344CB8AC3E}">
        <p14:creationId xmlns:p14="http://schemas.microsoft.com/office/powerpoint/2010/main" xmlns="" val="1291442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Future Work </a:t>
            </a:r>
          </a:p>
        </p:txBody>
      </p:sp>
      <p:sp>
        <p:nvSpPr>
          <p:cNvPr id="3" name="Content Placeholder 2"/>
          <p:cNvSpPr>
            <a:spLocks noGrp="1"/>
          </p:cNvSpPr>
          <p:nvPr>
            <p:ph idx="1"/>
          </p:nvPr>
        </p:nvSpPr>
        <p:spPr/>
        <p:txBody>
          <a:bodyPr>
            <a:normAutofit fontScale="92500" lnSpcReduction="10000"/>
          </a:bodyPr>
          <a:lstStyle/>
          <a:p>
            <a:r>
              <a:rPr lang="en-IN" dirty="0"/>
              <a:t>Additional things we would like to add are </a:t>
            </a:r>
          </a:p>
          <a:p>
            <a:r>
              <a:rPr lang="en-IN" dirty="0"/>
              <a:t>i) Monetisation-The current version of the program does not have an effective monetisation platform built for the company. In the future, we plan to add a larger, more robust payment system. In addition, we plan to move our monetization away towards an advertisement based model. </a:t>
            </a:r>
          </a:p>
          <a:p>
            <a:r>
              <a:rPr lang="en-IN" dirty="0"/>
              <a:t>ii)Better quality controls- Future versions of the program will allow more tools for the audience to inspect their products, like images and instant access to farmer quality certificates.</a:t>
            </a:r>
          </a:p>
          <a:p>
            <a:r>
              <a:rPr lang="en-IN" dirty="0"/>
              <a:t>iii)Expanded inventory- Future versions of the code will allow farmers to allow for other groceries, like </a:t>
            </a:r>
            <a:r>
              <a:rPr lang="en-IN" dirty="0" err="1"/>
              <a:t>dairy,spices</a:t>
            </a:r>
            <a:r>
              <a:rPr lang="en-IN" dirty="0"/>
              <a:t> and meats to be sold on the platform.</a:t>
            </a:r>
          </a:p>
          <a:p>
            <a:endParaRPr lang="en-US" dirty="0"/>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45</a:t>
            </a:fld>
            <a:endParaRPr lang="en-US"/>
          </a:p>
        </p:txBody>
      </p:sp>
    </p:spTree>
    <p:extLst>
      <p:ext uri="{BB962C8B-B14F-4D97-AF65-F5344CB8AC3E}">
        <p14:creationId xmlns:p14="http://schemas.microsoft.com/office/powerpoint/2010/main" xmlns="" val="23973091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Reference</a:t>
            </a:r>
          </a:p>
        </p:txBody>
      </p:sp>
      <p:sp>
        <p:nvSpPr>
          <p:cNvPr id="3" name="Content Placeholder 2"/>
          <p:cNvSpPr>
            <a:spLocks noGrp="1"/>
          </p:cNvSpPr>
          <p:nvPr>
            <p:ph idx="1"/>
          </p:nvPr>
        </p:nvSpPr>
        <p:spPr/>
        <p:txBody>
          <a:bodyPr>
            <a:normAutofit/>
          </a:bodyPr>
          <a:lstStyle/>
          <a:p>
            <a:r>
              <a:rPr lang="en-IN" dirty="0"/>
              <a:t>To Make our code and write our report, we have consulted these sources: https://stackoverflow.com/questions/61692985/create-a-simple-registration-and-login-system-with-c</a:t>
            </a:r>
          </a:p>
          <a:p>
            <a:r>
              <a:rPr lang="en-IN" dirty="0"/>
              <a:t>https://www.youtube.com/watch?v=aF1ItWvy9ZY</a:t>
            </a:r>
          </a:p>
          <a:p>
            <a:r>
              <a:rPr lang="en-IN" dirty="0"/>
              <a:t>https://github.com/IstiyakV/Simple-Sign-Up-and-Login-System-with-C-Programming</a:t>
            </a:r>
          </a:p>
          <a:p>
            <a:r>
              <a:rPr lang="en-IN" dirty="0"/>
              <a:t>https://www.codeproject.com/Questions/5250264/C-programming-language-login-feature</a:t>
            </a:r>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46</a:t>
            </a:fld>
            <a:endParaRPr lang="en-US"/>
          </a:p>
        </p:txBody>
      </p:sp>
    </p:spTree>
    <p:extLst>
      <p:ext uri="{BB962C8B-B14F-4D97-AF65-F5344CB8AC3E}">
        <p14:creationId xmlns:p14="http://schemas.microsoft.com/office/powerpoint/2010/main" xmlns="" val="24277600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Reference</a:t>
            </a:r>
          </a:p>
        </p:txBody>
      </p:sp>
      <p:sp>
        <p:nvSpPr>
          <p:cNvPr id="3" name="Content Placeholder 2"/>
          <p:cNvSpPr>
            <a:spLocks noGrp="1"/>
          </p:cNvSpPr>
          <p:nvPr>
            <p:ph idx="1"/>
          </p:nvPr>
        </p:nvSpPr>
        <p:spPr/>
        <p:txBody>
          <a:bodyPr>
            <a:normAutofit fontScale="92500"/>
          </a:bodyPr>
          <a:lstStyle/>
          <a:p>
            <a:r>
              <a:rPr lang="en-IN" dirty="0"/>
              <a:t>https://youtu.be/AefKSoNpZtQ</a:t>
            </a:r>
          </a:p>
          <a:p>
            <a:r>
              <a:rPr lang="en-IN" dirty="0"/>
              <a:t>https://www.quora.com/How-can-I-create-a-login-system-in-C</a:t>
            </a:r>
          </a:p>
          <a:p>
            <a:r>
              <a:rPr lang="en-IN" dirty="0"/>
              <a:t>https://sourcecodeera.com/blogs/Samath/Supermarket-Management-System-in-C.aspx</a:t>
            </a:r>
          </a:p>
          <a:p>
            <a:r>
              <a:rPr lang="en-IN" dirty="0"/>
              <a:t>https://www.tutorialspoint.com/cprogramming/c_functions.htm</a:t>
            </a:r>
          </a:p>
          <a:p>
            <a:r>
              <a:rPr lang="en-IN" dirty="0"/>
              <a:t>https://www.javatpoint.com/c-array#:~:text=An%20array%20is%20defined%20as,%2C%20double%2C%20float%2C%20etc.</a:t>
            </a:r>
          </a:p>
          <a:p>
            <a:r>
              <a:rPr lang="en-IN" dirty="0"/>
              <a:t>https://www.tutorialspoint.com/cprogramming/c_structures.htm</a:t>
            </a:r>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a:xfrm>
            <a:off x="3122488" y="6373546"/>
            <a:ext cx="3430712" cy="365125"/>
          </a:xfrm>
        </p:spPr>
        <p:txBody>
          <a:bodyPr/>
          <a:lstStyle/>
          <a:p>
            <a:r>
              <a:rPr lang="en-IN" dirty="0"/>
              <a:t>Computer Engineering Dept. MPSTME, Mumbai Campus </a:t>
            </a:r>
            <a:endParaRPr lang="en-US" dirty="0"/>
          </a:p>
        </p:txBody>
      </p:sp>
      <p:sp>
        <p:nvSpPr>
          <p:cNvPr id="6" name="Slide Number Placeholder 5"/>
          <p:cNvSpPr>
            <a:spLocks noGrp="1"/>
          </p:cNvSpPr>
          <p:nvPr>
            <p:ph type="sldNum" sz="quarter" idx="12"/>
          </p:nvPr>
        </p:nvSpPr>
        <p:spPr/>
        <p:txBody>
          <a:bodyPr/>
          <a:lstStyle/>
          <a:p>
            <a:fld id="{CD173756-56D4-480A-AE5D-4130879C57F5}" type="slidenum">
              <a:rPr lang="en-US" smtClean="0"/>
              <a:pPr/>
              <a:t>47</a:t>
            </a:fld>
            <a:endParaRPr lang="en-US"/>
          </a:p>
        </p:txBody>
      </p:sp>
    </p:spTree>
    <p:extLst>
      <p:ext uri="{BB962C8B-B14F-4D97-AF65-F5344CB8AC3E}">
        <p14:creationId xmlns:p14="http://schemas.microsoft.com/office/powerpoint/2010/main" xmlns="" val="11815833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971800"/>
            <a:ext cx="8229600" cy="914400"/>
          </a:xfrm>
        </p:spPr>
        <p:txBody>
          <a:bodyPr>
            <a:noAutofit/>
          </a:bodyPr>
          <a:lstStyle/>
          <a:p>
            <a:r>
              <a:rPr lang="en-IN" sz="6000" dirty="0" smtClean="0">
                <a:latin typeface="Algerian" pitchFamily="82" charset="0"/>
              </a:rPr>
              <a:t>THANK YOU</a:t>
            </a:r>
            <a:endParaRPr lang="en-IN" sz="6000" dirty="0">
              <a:latin typeface="Algerian" pitchFamily="82" charset="0"/>
            </a:endParaRPr>
          </a:p>
        </p:txBody>
      </p:sp>
      <p:sp>
        <p:nvSpPr>
          <p:cNvPr id="3" name="Date Placeholder 2"/>
          <p:cNvSpPr>
            <a:spLocks noGrp="1"/>
          </p:cNvSpPr>
          <p:nvPr>
            <p:ph type="dt" sz="half" idx="10"/>
          </p:nvPr>
        </p:nvSpPr>
        <p:spPr/>
        <p:txBody>
          <a:bodyPr/>
          <a:lstStyle/>
          <a:p>
            <a:fld id="{8219AB13-D051-4954-9051-64825C74F75A}" type="datetime3">
              <a:rPr lang="en-US" smtClean="0"/>
              <a:pPr/>
              <a:t>5 May 2021</a:t>
            </a:fld>
            <a:endParaRPr lang="en-US"/>
          </a:p>
        </p:txBody>
      </p:sp>
      <p:sp>
        <p:nvSpPr>
          <p:cNvPr id="4" name="Footer Placeholder 3"/>
          <p:cNvSpPr>
            <a:spLocks noGrp="1"/>
          </p:cNvSpPr>
          <p:nvPr>
            <p:ph type="ftr" sz="quarter" idx="11"/>
          </p:nvPr>
        </p:nvSpPr>
        <p:spPr/>
        <p:txBody>
          <a:bodyPr/>
          <a:lstStyle/>
          <a:p>
            <a:r>
              <a:rPr lang="en-IN" smtClean="0"/>
              <a:t>Computer Engineering Dept. MPSTME, Mumbai Campus </a:t>
            </a:r>
            <a:endParaRPr lang="en-US"/>
          </a:p>
        </p:txBody>
      </p:sp>
      <p:sp>
        <p:nvSpPr>
          <p:cNvPr id="5" name="Slide Number Placeholder 4"/>
          <p:cNvSpPr>
            <a:spLocks noGrp="1"/>
          </p:cNvSpPr>
          <p:nvPr>
            <p:ph type="sldNum" sz="quarter" idx="12"/>
          </p:nvPr>
        </p:nvSpPr>
        <p:spPr/>
        <p:txBody>
          <a:bodyPr/>
          <a:lstStyle/>
          <a:p>
            <a:fld id="{CD173756-56D4-480A-AE5D-4130879C57F5}" type="slidenum">
              <a:rPr lang="en-US" smtClean="0"/>
              <a:pPr/>
              <a:t>48</a:t>
            </a:fld>
            <a:endParaRPr lang="en-US"/>
          </a:p>
        </p:txBody>
      </p:sp>
    </p:spTree>
    <p:extLst>
      <p:ext uri="{BB962C8B-B14F-4D97-AF65-F5344CB8AC3E}">
        <p14:creationId xmlns:p14="http://schemas.microsoft.com/office/powerpoint/2010/main" xmlns="" val="2417888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Introduction</a:t>
            </a:r>
            <a:endParaRPr lang="en-IN" dirty="0"/>
          </a:p>
        </p:txBody>
      </p:sp>
      <p:sp>
        <p:nvSpPr>
          <p:cNvPr id="3" name="Content Placeholder 2"/>
          <p:cNvSpPr>
            <a:spLocks noGrp="1"/>
          </p:cNvSpPr>
          <p:nvPr>
            <p:ph idx="1"/>
          </p:nvPr>
        </p:nvSpPr>
        <p:spPr/>
        <p:txBody>
          <a:bodyPr>
            <a:normAutofit/>
          </a:bodyPr>
          <a:lstStyle/>
          <a:p>
            <a:r>
              <a:rPr lang="en-IN" dirty="0"/>
              <a:t>We have analysed popular grocery buying platforms such as </a:t>
            </a:r>
            <a:r>
              <a:rPr lang="en-IN" dirty="0" err="1"/>
              <a:t>Bigbasket</a:t>
            </a:r>
            <a:r>
              <a:rPr lang="en-IN" dirty="0"/>
              <a:t>, </a:t>
            </a:r>
            <a:r>
              <a:rPr lang="en-IN" dirty="0" err="1" smtClean="0"/>
              <a:t>Grofers</a:t>
            </a:r>
            <a:r>
              <a:rPr lang="en-IN" dirty="0" smtClean="0"/>
              <a:t>, </a:t>
            </a:r>
            <a:r>
              <a:rPr lang="en-IN" dirty="0"/>
              <a:t>etc. and realised that the registration process isn’t very easy to understand and follow for the farmers. </a:t>
            </a:r>
          </a:p>
          <a:p>
            <a:r>
              <a:rPr lang="en-IN" dirty="0"/>
              <a:t>These platforms also don’t have the option of Grade(quality) of the produce which is one of the main reasons we feel customers prefer buying groceries physically. </a:t>
            </a:r>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p:txBody>
          <a:bodyPr/>
          <a:lstStyle/>
          <a:p>
            <a:r>
              <a:rPr lang="en-IN"/>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5</a:t>
            </a:fld>
            <a:endParaRPr lang="en-US"/>
          </a:p>
        </p:txBody>
      </p:sp>
    </p:spTree>
    <p:extLst>
      <p:ext uri="{BB962C8B-B14F-4D97-AF65-F5344CB8AC3E}">
        <p14:creationId xmlns:p14="http://schemas.microsoft.com/office/powerpoint/2010/main" xmlns="" val="3295500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Black" panose="020B0A04020102020204" pitchFamily="34" charset="0"/>
              </a:rPr>
              <a:t>Introduction</a:t>
            </a:r>
            <a:endParaRPr lang="en-IN"/>
          </a:p>
        </p:txBody>
      </p:sp>
      <p:sp>
        <p:nvSpPr>
          <p:cNvPr id="3" name="Content Placeholder 2"/>
          <p:cNvSpPr>
            <a:spLocks noGrp="1"/>
          </p:cNvSpPr>
          <p:nvPr>
            <p:ph idx="1"/>
          </p:nvPr>
        </p:nvSpPr>
        <p:spPr/>
        <p:txBody>
          <a:bodyPr/>
          <a:lstStyle/>
          <a:p>
            <a:r>
              <a:rPr lang="en-IN" dirty="0"/>
              <a:t>With the grade option provided by us we make sure that the customer is paying appropriately for the quality expected with each and every order. </a:t>
            </a:r>
          </a:p>
          <a:p>
            <a:r>
              <a:rPr lang="en-IN" dirty="0"/>
              <a:t>The Grade option is also conducive for use by Canteens, Caterers and Restaurants who don’t mind a slightly lesser quality for a drastically lesser price; one of the main reasons these sales channels still use contract and personal contact systems which we intend to overcome.</a:t>
            </a:r>
          </a:p>
          <a:p>
            <a:endParaRPr lang="en-IN" dirty="0"/>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p:txBody>
          <a:bodyPr/>
          <a:lstStyle/>
          <a:p>
            <a:r>
              <a:rPr lang="en-IN"/>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6</a:t>
            </a:fld>
            <a:endParaRPr lang="en-US"/>
          </a:p>
        </p:txBody>
      </p:sp>
    </p:spTree>
    <p:extLst>
      <p:ext uri="{BB962C8B-B14F-4D97-AF65-F5344CB8AC3E}">
        <p14:creationId xmlns:p14="http://schemas.microsoft.com/office/powerpoint/2010/main" xmlns="" val="3157960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Black" panose="020B0A04020102020204" pitchFamily="34" charset="0"/>
              </a:rPr>
              <a:t>Introduction</a:t>
            </a:r>
            <a:endParaRPr lang="en-IN"/>
          </a:p>
        </p:txBody>
      </p:sp>
      <p:sp>
        <p:nvSpPr>
          <p:cNvPr id="3" name="Content Placeholder 2"/>
          <p:cNvSpPr>
            <a:spLocks noGrp="1"/>
          </p:cNvSpPr>
          <p:nvPr>
            <p:ph idx="1"/>
          </p:nvPr>
        </p:nvSpPr>
        <p:spPr/>
        <p:txBody>
          <a:bodyPr>
            <a:normAutofit lnSpcReduction="10000"/>
          </a:bodyPr>
          <a:lstStyle/>
          <a:p>
            <a:r>
              <a:rPr lang="en-IN" dirty="0"/>
              <a:t>The problem faced by the farmers is also that they throw away, use as fertiliser or sell at negligible prices, the produce that isn’t of very good quality. </a:t>
            </a:r>
          </a:p>
          <a:p>
            <a:r>
              <a:rPr lang="en-IN" dirty="0"/>
              <a:t>We will be solving these wastage issues and make sure that the Canteens, Caterers and Restaurants can contact them and also benefit by not being bound under contracts for every order in terms of required pre-order quantity too.</a:t>
            </a:r>
          </a:p>
          <a:p>
            <a:r>
              <a:rPr lang="en-IN" dirty="0"/>
              <a:t>Since we are just starting off, we will be a non-profit organisation and use our program to help the farmers and solve the various communication and wastage problems for no charges. </a:t>
            </a:r>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p:txBody>
          <a:bodyPr/>
          <a:lstStyle/>
          <a:p>
            <a:r>
              <a:rPr lang="en-IN"/>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7</a:t>
            </a:fld>
            <a:endParaRPr lang="en-US"/>
          </a:p>
        </p:txBody>
      </p:sp>
    </p:spTree>
    <p:extLst>
      <p:ext uri="{BB962C8B-B14F-4D97-AF65-F5344CB8AC3E}">
        <p14:creationId xmlns:p14="http://schemas.microsoft.com/office/powerpoint/2010/main" xmlns="" val="2117150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Black" panose="020B0A04020102020204" pitchFamily="34" charset="0"/>
              </a:rPr>
              <a:t>Introduction</a:t>
            </a:r>
            <a:endParaRPr lang="en-IN"/>
          </a:p>
        </p:txBody>
      </p:sp>
      <p:sp>
        <p:nvSpPr>
          <p:cNvPr id="3" name="Content Placeholder 2"/>
          <p:cNvSpPr>
            <a:spLocks noGrp="1"/>
          </p:cNvSpPr>
          <p:nvPr>
            <p:ph idx="1"/>
          </p:nvPr>
        </p:nvSpPr>
        <p:spPr/>
        <p:txBody>
          <a:bodyPr/>
          <a:lstStyle/>
          <a:p>
            <a:r>
              <a:rPr lang="en-IN" dirty="0"/>
              <a:t>We will also be providing farmers consultations for registering on our website and guiding them for free in the initial stages though we plan to monetise the program later with advertisements on the application in the future.</a:t>
            </a:r>
          </a:p>
          <a:p>
            <a:pPr marL="0" indent="0">
              <a:buNone/>
            </a:pPr>
            <a:endParaRPr lang="en-IN" dirty="0"/>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p:txBody>
          <a:bodyPr/>
          <a:lstStyle/>
          <a:p>
            <a:r>
              <a:rPr lang="en-IN"/>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8</a:t>
            </a:fld>
            <a:endParaRPr lang="en-US"/>
          </a:p>
        </p:txBody>
      </p:sp>
    </p:spTree>
    <p:extLst>
      <p:ext uri="{BB962C8B-B14F-4D97-AF65-F5344CB8AC3E}">
        <p14:creationId xmlns:p14="http://schemas.microsoft.com/office/powerpoint/2010/main" xmlns="" val="3887307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 Experience</a:t>
            </a:r>
          </a:p>
        </p:txBody>
      </p:sp>
      <p:sp>
        <p:nvSpPr>
          <p:cNvPr id="3" name="Content Placeholder 2"/>
          <p:cNvSpPr>
            <a:spLocks noGrp="1"/>
          </p:cNvSpPr>
          <p:nvPr>
            <p:ph idx="1"/>
          </p:nvPr>
        </p:nvSpPr>
        <p:spPr/>
        <p:txBody>
          <a:bodyPr>
            <a:normAutofit/>
          </a:bodyPr>
          <a:lstStyle/>
          <a:p>
            <a:r>
              <a:rPr lang="en-IN" dirty="0" err="1"/>
              <a:t>SignUp</a:t>
            </a:r>
            <a:r>
              <a:rPr lang="en-IN" dirty="0"/>
              <a:t>/</a:t>
            </a:r>
            <a:r>
              <a:rPr lang="en-IN" dirty="0" err="1"/>
              <a:t>SignIn</a:t>
            </a:r>
            <a:r>
              <a:rPr lang="en-IN" dirty="0"/>
              <a:t> options are given to the user. </a:t>
            </a:r>
          </a:p>
          <a:p>
            <a:r>
              <a:rPr lang="en-IN" dirty="0"/>
              <a:t>Registration asks the user for the full name, username and password. </a:t>
            </a:r>
          </a:p>
          <a:p>
            <a:r>
              <a:rPr lang="en-IN" dirty="0"/>
              <a:t>Next, for the login the username and password is asked for again and verified.</a:t>
            </a:r>
          </a:p>
          <a:p>
            <a:r>
              <a:rPr lang="en-IN" dirty="0"/>
              <a:t> After that the user is asked whether he/she wants to buy fruits/vegetables with grade options. </a:t>
            </a:r>
          </a:p>
          <a:p>
            <a:r>
              <a:rPr lang="en-IN" dirty="0"/>
              <a:t>They are then asked to enter the code of the product they want to buy and after that the quantity. </a:t>
            </a:r>
          </a:p>
          <a:p>
            <a:endParaRPr lang="en-IN" dirty="0"/>
          </a:p>
        </p:txBody>
      </p:sp>
      <p:sp>
        <p:nvSpPr>
          <p:cNvPr id="4" name="Date Placeholder 3"/>
          <p:cNvSpPr>
            <a:spLocks noGrp="1"/>
          </p:cNvSpPr>
          <p:nvPr>
            <p:ph type="dt" sz="half" idx="10"/>
          </p:nvPr>
        </p:nvSpPr>
        <p:spPr/>
        <p:txBody>
          <a:bodyPr/>
          <a:lstStyle/>
          <a:p>
            <a:fld id="{43EB6444-05C2-4DB9-99E3-3024D2735779}" type="datetime3">
              <a:rPr lang="en-US" smtClean="0"/>
              <a:pPr/>
              <a:t>5 May 2021</a:t>
            </a:fld>
            <a:endParaRPr lang="en-US"/>
          </a:p>
        </p:txBody>
      </p:sp>
      <p:sp>
        <p:nvSpPr>
          <p:cNvPr id="5" name="Footer Placeholder 4"/>
          <p:cNvSpPr>
            <a:spLocks noGrp="1"/>
          </p:cNvSpPr>
          <p:nvPr>
            <p:ph type="ftr" sz="quarter" idx="11"/>
          </p:nvPr>
        </p:nvSpPr>
        <p:spPr/>
        <p:txBody>
          <a:bodyPr/>
          <a:lstStyle/>
          <a:p>
            <a:r>
              <a:rPr lang="en-IN"/>
              <a:t>Computer Engineering Dept. MPSTME, Mumbai Campus </a:t>
            </a:r>
            <a:endParaRPr lang="en-US"/>
          </a:p>
        </p:txBody>
      </p:sp>
      <p:sp>
        <p:nvSpPr>
          <p:cNvPr id="6" name="Slide Number Placeholder 5"/>
          <p:cNvSpPr>
            <a:spLocks noGrp="1"/>
          </p:cNvSpPr>
          <p:nvPr>
            <p:ph type="sldNum" sz="quarter" idx="12"/>
          </p:nvPr>
        </p:nvSpPr>
        <p:spPr/>
        <p:txBody>
          <a:bodyPr/>
          <a:lstStyle/>
          <a:p>
            <a:fld id="{CD173756-56D4-480A-AE5D-4130879C57F5}" type="slidenum">
              <a:rPr lang="en-US" smtClean="0"/>
              <a:pPr/>
              <a:t>9</a:t>
            </a:fld>
            <a:endParaRPr lang="en-US"/>
          </a:p>
        </p:txBody>
      </p:sp>
    </p:spTree>
    <p:extLst>
      <p:ext uri="{BB962C8B-B14F-4D97-AF65-F5344CB8AC3E}">
        <p14:creationId xmlns:p14="http://schemas.microsoft.com/office/powerpoint/2010/main" xmlns="" val="3359805875"/>
      </p:ext>
    </p:extLst>
  </p:cSld>
  <p:clrMapOvr>
    <a:masterClrMapping/>
  </p:clrMapOvr>
</p:sld>
</file>

<file path=ppt/theme/theme1.xml><?xml version="1.0" encoding="utf-8"?>
<a:theme xmlns:a="http://schemas.openxmlformats.org/drawingml/2006/main" name="MPST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5373613C336D541B751B4A4681C5057" ma:contentTypeVersion="9" ma:contentTypeDescription="Create a new document." ma:contentTypeScope="" ma:versionID="3ecddaeb8d6e180ed67ac25d5d036976">
  <xsd:schema xmlns:xsd="http://www.w3.org/2001/XMLSchema" xmlns:xs="http://www.w3.org/2001/XMLSchema" xmlns:p="http://schemas.microsoft.com/office/2006/metadata/properties" xmlns:ns2="45939c9a-f7be-4e1e-8f3b-9122f572fd4e" targetNamespace="http://schemas.microsoft.com/office/2006/metadata/properties" ma:root="true" ma:fieldsID="fd7634dd21acde24ba2cc1e6f9777626" ns2:_="">
    <xsd:import namespace="45939c9a-f7be-4e1e-8f3b-9122f572fd4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939c9a-f7be-4e1e-8f3b-9122f572fd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EAD834-655C-4B6D-87BF-C5C2B8953DB1}">
  <ds:schemaRefs>
    <ds:schemaRef ds:uri="http://schemas.microsoft.com/office/2006/metadata/properties"/>
    <ds:schemaRef ds:uri="1a02dc3a-f238-4dea-826b-3c8ee8205591"/>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75119b43-d4e0-4311-b458-29a7cf1ffc91"/>
    <ds:schemaRef ds:uri="http://www.w3.org/XML/1998/namespace"/>
  </ds:schemaRefs>
</ds:datastoreItem>
</file>

<file path=customXml/itemProps2.xml><?xml version="1.0" encoding="utf-8"?>
<ds:datastoreItem xmlns:ds="http://schemas.openxmlformats.org/officeDocument/2006/customXml" ds:itemID="{F2C71C21-EE5C-49FD-AB27-51ED35F3A90A}"/>
</file>

<file path=customXml/itemProps3.xml><?xml version="1.0" encoding="utf-8"?>
<ds:datastoreItem xmlns:ds="http://schemas.openxmlformats.org/officeDocument/2006/customXml" ds:itemID="{E72CB5AB-99E6-4F03-9FDC-5138E1236C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MPSTME</Template>
  <TotalTime>3227</TotalTime>
  <Words>2292</Words>
  <Application>Microsoft Office PowerPoint</Application>
  <PresentationFormat>On-screen Show (4:3)</PresentationFormat>
  <Paragraphs>313</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MPSTME</vt:lpstr>
      <vt:lpstr>Farmerce</vt:lpstr>
      <vt:lpstr>Outline</vt:lpstr>
      <vt:lpstr>Motivation</vt:lpstr>
      <vt:lpstr>Introduction</vt:lpstr>
      <vt:lpstr>Introduction</vt:lpstr>
      <vt:lpstr>Introduction</vt:lpstr>
      <vt:lpstr>Introduction</vt:lpstr>
      <vt:lpstr>Introduction</vt:lpstr>
      <vt:lpstr>User Experience</vt:lpstr>
      <vt:lpstr>User Experience</vt:lpstr>
      <vt:lpstr>User Experience</vt:lpstr>
      <vt:lpstr>Farmer Experience</vt:lpstr>
      <vt:lpstr>Farmer Experience</vt:lpstr>
      <vt:lpstr>Tools &amp; Techniques</vt:lpstr>
      <vt:lpstr>Tools &amp; Techniques</vt:lpstr>
      <vt:lpstr>Tools &amp; Techniques</vt:lpstr>
      <vt:lpstr>Tools &amp; Techniques</vt:lpstr>
      <vt:lpstr>Tools &amp; Techniques</vt:lpstr>
      <vt:lpstr>Tools &amp; Techniques</vt:lpstr>
      <vt:lpstr>Tools &amp; Techniques</vt:lpstr>
      <vt:lpstr>Tools &amp; Techniques</vt:lpstr>
      <vt:lpstr>Tools &amp; Techniques</vt:lpstr>
      <vt:lpstr>Tools &amp; Techniques</vt:lpstr>
      <vt:lpstr>Tools &amp; Techniques</vt:lpstr>
      <vt:lpstr>Tools &amp; Techniques</vt:lpstr>
      <vt:lpstr>Simulation &amp; Results</vt:lpstr>
      <vt:lpstr>Simulation &amp; Results</vt:lpstr>
      <vt:lpstr>Simulation &amp; Results</vt:lpstr>
      <vt:lpstr>Simulation &amp; Results</vt:lpstr>
      <vt:lpstr>Simulation &amp; Results</vt:lpstr>
      <vt:lpstr>Simulation &amp; Results</vt:lpstr>
      <vt:lpstr>Simulation &amp; Results</vt:lpstr>
      <vt:lpstr>Simulation &amp; Results</vt:lpstr>
      <vt:lpstr>Simulation &amp; Results</vt:lpstr>
      <vt:lpstr>Simulation &amp; Results</vt:lpstr>
      <vt:lpstr>Simulation &amp; Results</vt:lpstr>
      <vt:lpstr>Simulation &amp; Results</vt:lpstr>
      <vt:lpstr>Simulation &amp; Results</vt:lpstr>
      <vt:lpstr>Simulation &amp; Results</vt:lpstr>
      <vt:lpstr>Simulation &amp; Results</vt:lpstr>
      <vt:lpstr>Simulation &amp; Results</vt:lpstr>
      <vt:lpstr>Conclusion</vt:lpstr>
      <vt:lpstr>Future Work </vt:lpstr>
      <vt:lpstr>Future Work </vt:lpstr>
      <vt:lpstr>Future Work </vt:lpstr>
      <vt:lpstr>Reference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Dhirendra Mishra</dc:creator>
  <cp:lastModifiedBy>User</cp:lastModifiedBy>
  <cp:revision>313</cp:revision>
  <dcterms:created xsi:type="dcterms:W3CDTF">2017-04-11T09:48:28Z</dcterms:created>
  <dcterms:modified xsi:type="dcterms:W3CDTF">2021-05-06T03:27:17Z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0x01010045373613C336D541B751B4A4681C5057</vt:lpwstr>
  </property>
</Properties>
</file>