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0" y="2438400"/>
            <a:ext cx="9009063"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F026323B-ACFF-4AC3-A2C3-437B600A628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C300A3-9EC4-4E3B-A23D-1A5B14EC528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9CA9F8-EFCC-4AE0-8F76-69C53E55787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0B04B6-4B37-4A2E-A38D-305C0B2B70F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BF8207-99B3-4ECB-BC10-0B9A50F983C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1CBAB6-8A03-445D-A3D9-5E7BBE2E45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844B0E3-CBD9-45E2-BF3F-A5A92B9F63E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2490088-D578-4AC4-AB68-60D44E6C237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7EC3981-9F89-4EE3-B9C5-2E06EE1B5B5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B16DE0-862D-49C7-8254-8C363BA0570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EB3E420-2256-411B-A68A-1CD094AFA8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smtClean="0"/>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175CBD57-FC62-40E2-9536-93D1901BF82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447800"/>
            <a:ext cx="4191000" cy="1462088"/>
          </a:xfrm>
        </p:spPr>
        <p:txBody>
          <a:bodyPr/>
          <a:lstStyle/>
          <a:p>
            <a:r>
              <a:rPr lang="en-US" sz="9600" dirty="0" smtClean="0"/>
              <a:t>MFCC</a:t>
            </a:r>
            <a:endParaRPr lang="en-US" sz="9600" dirty="0"/>
          </a:p>
        </p:txBody>
      </p:sp>
      <p:sp>
        <p:nvSpPr>
          <p:cNvPr id="3" name="Subtitle 2"/>
          <p:cNvSpPr>
            <a:spLocks noGrp="1"/>
          </p:cNvSpPr>
          <p:nvPr>
            <p:ph type="subTitle" idx="1"/>
          </p:nvPr>
        </p:nvSpPr>
        <p:spPr>
          <a:xfrm>
            <a:off x="1295400" y="3886200"/>
            <a:ext cx="6400800" cy="1752600"/>
          </a:xfrm>
        </p:spPr>
        <p:txBody>
          <a:bodyPr/>
          <a:lstStyle/>
          <a:p>
            <a:r>
              <a:rPr lang="en-US" b="1" dirty="0">
                <a:solidFill>
                  <a:schemeClr val="tx1"/>
                </a:solidFill>
                <a:latin typeface="Agency FB" pitchFamily="34" charset="0"/>
              </a:rPr>
              <a:t>Mel-frequency </a:t>
            </a:r>
            <a:r>
              <a:rPr lang="en-US" b="1" dirty="0" err="1">
                <a:solidFill>
                  <a:schemeClr val="tx1"/>
                </a:solidFill>
                <a:latin typeface="Agency FB" pitchFamily="34" charset="0"/>
              </a:rPr>
              <a:t>cepstral</a:t>
            </a:r>
            <a:r>
              <a:rPr lang="en-US" b="1" dirty="0">
                <a:solidFill>
                  <a:schemeClr val="tx1"/>
                </a:solidFill>
                <a:latin typeface="Agency FB" pitchFamily="34" charset="0"/>
              </a:rPr>
              <a:t> </a:t>
            </a:r>
            <a:r>
              <a:rPr lang="en-US" b="1" dirty="0" smtClean="0">
                <a:solidFill>
                  <a:schemeClr val="tx1"/>
                </a:solidFill>
                <a:latin typeface="Agency FB" pitchFamily="34" charset="0"/>
              </a:rPr>
              <a:t>coefficients</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304800"/>
            <a:ext cx="6553200" cy="1462087"/>
          </a:xfrm>
        </p:spPr>
        <p:txBody>
          <a:bodyPr/>
          <a:lstStyle/>
          <a:p>
            <a:r>
              <a:rPr lang="en-US" dirty="0" smtClean="0"/>
              <a:t>Cont.</a:t>
            </a:r>
            <a:endParaRPr lang="en-US" dirty="0"/>
          </a:p>
        </p:txBody>
      </p:sp>
      <p:sp>
        <p:nvSpPr>
          <p:cNvPr id="3" name="Content Placeholder 2"/>
          <p:cNvSpPr>
            <a:spLocks noGrp="1"/>
          </p:cNvSpPr>
          <p:nvPr>
            <p:ph idx="1"/>
          </p:nvPr>
        </p:nvSpPr>
        <p:spPr>
          <a:xfrm>
            <a:off x="1143000" y="2057400"/>
            <a:ext cx="7772400" cy="4306887"/>
          </a:xfrm>
        </p:spPr>
        <p:txBody>
          <a:bodyPr/>
          <a:lstStyle/>
          <a:p>
            <a:r>
              <a:rPr lang="en-US" sz="2000" dirty="0" smtClean="0">
                <a:latin typeface="Times New Roman" pitchFamily="18" charset="0"/>
                <a:cs typeface="Times New Roman" pitchFamily="18" charset="0"/>
              </a:rPr>
              <a:t>C</a:t>
            </a:r>
            <a:r>
              <a:rPr lang="en-US" sz="2000" dirty="0" smtClean="0">
                <a:solidFill>
                  <a:schemeClr val="tx1"/>
                </a:solidFill>
                <a:latin typeface="Times New Roman" pitchFamily="18" charset="0"/>
                <a:cs typeface="Times New Roman" pitchFamily="18" charset="0"/>
              </a:rPr>
              <a:t>onvert </a:t>
            </a:r>
            <a:r>
              <a:rPr lang="en-US" sz="2000" dirty="0">
                <a:solidFill>
                  <a:schemeClr val="tx1"/>
                </a:solidFill>
                <a:latin typeface="Times New Roman" pitchFamily="18" charset="0"/>
                <a:cs typeface="Times New Roman" pitchFamily="18" charset="0"/>
              </a:rPr>
              <a:t>the </a:t>
            </a:r>
            <a:r>
              <a:rPr lang="en-US" sz="2000" dirty="0" err="1">
                <a:solidFill>
                  <a:schemeClr val="tx1"/>
                </a:solidFill>
                <a:latin typeface="Times New Roman" pitchFamily="18" charset="0"/>
                <a:cs typeface="Times New Roman" pitchFamily="18" charset="0"/>
              </a:rPr>
              <a:t>frequncies</a:t>
            </a:r>
            <a:r>
              <a:rPr lang="en-US" sz="2000" dirty="0">
                <a:solidFill>
                  <a:schemeClr val="tx1"/>
                </a:solidFill>
                <a:latin typeface="Times New Roman" pitchFamily="18" charset="0"/>
                <a:cs typeface="Times New Roman" pitchFamily="18" charset="0"/>
              </a:rPr>
              <a:t> to </a:t>
            </a:r>
            <a:r>
              <a:rPr lang="en-US" sz="2000" dirty="0" err="1">
                <a:solidFill>
                  <a:schemeClr val="tx1"/>
                </a:solidFill>
                <a:latin typeface="Times New Roman" pitchFamily="18" charset="0"/>
                <a:cs typeface="Times New Roman" pitchFamily="18" charset="0"/>
              </a:rPr>
              <a:t>fft</a:t>
            </a:r>
            <a:r>
              <a:rPr lang="en-US" sz="2000" dirty="0">
                <a:solidFill>
                  <a:schemeClr val="tx1"/>
                </a:solidFill>
                <a:latin typeface="Times New Roman" pitchFamily="18" charset="0"/>
                <a:cs typeface="Times New Roman" pitchFamily="18" charset="0"/>
              </a:rPr>
              <a:t> bin numbers we need to know the FFT size and the sample rate</a:t>
            </a:r>
            <a:r>
              <a:rPr lang="en-US" sz="2000" dirty="0" smtClean="0">
                <a:solidFill>
                  <a:schemeClr val="tx1"/>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 floor((nfft+1)*h(</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samplerate</a:t>
            </a:r>
            <a:r>
              <a:rPr lang="en-US" sz="2000" b="1" dirty="0" smtClean="0">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Now we create our </a:t>
            </a:r>
            <a:r>
              <a:rPr lang="en-US" sz="2000" dirty="0" err="1">
                <a:solidFill>
                  <a:schemeClr val="tx1"/>
                </a:solidFill>
                <a:latin typeface="Times New Roman" pitchFamily="18" charset="0"/>
                <a:cs typeface="Times New Roman" pitchFamily="18" charset="0"/>
              </a:rPr>
              <a:t>filterbanks</a:t>
            </a:r>
            <a:r>
              <a:rPr lang="en-US" sz="2000" dirty="0">
                <a:solidFill>
                  <a:schemeClr val="tx1"/>
                </a:solidFill>
                <a:latin typeface="Times New Roman" pitchFamily="18" charset="0"/>
                <a:cs typeface="Times New Roman" pitchFamily="18" charset="0"/>
              </a:rPr>
              <a:t>. The first </a:t>
            </a:r>
            <a:r>
              <a:rPr lang="en-US" sz="2000" dirty="0" err="1">
                <a:solidFill>
                  <a:schemeClr val="tx1"/>
                </a:solidFill>
                <a:latin typeface="Times New Roman" pitchFamily="18" charset="0"/>
                <a:cs typeface="Times New Roman" pitchFamily="18" charset="0"/>
              </a:rPr>
              <a:t>filterbank</a:t>
            </a:r>
            <a:r>
              <a:rPr lang="en-US" sz="2000" dirty="0">
                <a:solidFill>
                  <a:schemeClr val="tx1"/>
                </a:solidFill>
                <a:latin typeface="Times New Roman" pitchFamily="18" charset="0"/>
                <a:cs typeface="Times New Roman" pitchFamily="18" charset="0"/>
              </a:rPr>
              <a:t> will start at the first point, reach its peak at the second point, then return to zero at the 3rd </a:t>
            </a:r>
            <a:r>
              <a:rPr lang="en-US" sz="2000" dirty="0" smtClean="0">
                <a:solidFill>
                  <a:schemeClr val="tx1"/>
                </a:solidFill>
                <a:latin typeface="Times New Roman" pitchFamily="18" charset="0"/>
                <a:cs typeface="Times New Roman" pitchFamily="18" charset="0"/>
              </a:rPr>
              <a:t>point.</a:t>
            </a:r>
            <a:r>
              <a:rPr lang="en-US" sz="2000" dirty="0">
                <a:solidFill>
                  <a:schemeClr val="tx1"/>
                </a:solidFill>
                <a:latin typeface="+mn-lt"/>
                <a:ea typeface="+mn-ea"/>
                <a:cs typeface="+mn-cs"/>
              </a:rPr>
              <a:t> A formula for calculating these is as follows:</a:t>
            </a:r>
            <a:endParaRPr lang="en-US" sz="2000" b="1"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pPr>
              <a:buNone/>
            </a:pPr>
            <a:endParaRPr lang="en-US" sz="2000" dirty="0" smtClean="0">
              <a:solidFill>
                <a:schemeClr val="tx1"/>
              </a:solidFill>
              <a:latin typeface="Times New Roman" pitchFamily="18" charset="0"/>
              <a:cs typeface="Times New Roman" pitchFamily="18" charset="0"/>
            </a:endParaRPr>
          </a:p>
          <a:p>
            <a:pPr>
              <a:buNone/>
            </a:pPr>
            <a:r>
              <a:rPr lang="en-US" sz="2000" dirty="0" smtClean="0">
                <a:solidFill>
                  <a:schemeClr val="tx1"/>
                </a:solidFill>
                <a:latin typeface="Times New Roman" pitchFamily="18" charset="0"/>
                <a:cs typeface="Times New Roman" pitchFamily="18" charset="0"/>
              </a:rPr>
              <a:t>where</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M </a:t>
            </a:r>
            <a:r>
              <a:rPr lang="en-US" sz="2000" dirty="0">
                <a:solidFill>
                  <a:schemeClr val="tx1"/>
                </a:solidFill>
                <a:latin typeface="Times New Roman" pitchFamily="18" charset="0"/>
                <a:cs typeface="Times New Roman" pitchFamily="18" charset="0"/>
              </a:rPr>
              <a:t> is the number of filters we want, and </a:t>
            </a:r>
            <a:r>
              <a:rPr lang="en-US" sz="2000" dirty="0" smtClean="0">
                <a:solidFill>
                  <a:schemeClr val="tx1"/>
                </a:solidFill>
                <a:latin typeface="Times New Roman" pitchFamily="18" charset="0"/>
                <a:cs typeface="Times New Roman" pitchFamily="18" charset="0"/>
              </a:rPr>
              <a:t> f( )</a:t>
            </a:r>
            <a:r>
              <a:rPr lang="en-US" sz="2000" dirty="0">
                <a:solidFill>
                  <a:schemeClr val="tx1"/>
                </a:solidFill>
                <a:latin typeface="Times New Roman" pitchFamily="18" charset="0"/>
                <a:cs typeface="Times New Roman" pitchFamily="18" charset="0"/>
              </a:rPr>
              <a:t> is the list of </a:t>
            </a:r>
            <a:r>
              <a:rPr lang="en-US" sz="2000" dirty="0" smtClean="0">
                <a:solidFill>
                  <a:schemeClr val="tx1"/>
                </a:solidFill>
                <a:latin typeface="Times New Roman" pitchFamily="18" charset="0"/>
                <a:cs typeface="Times New Roman" pitchFamily="18" charset="0"/>
              </a:rPr>
              <a:t>M+2</a:t>
            </a:r>
          </a:p>
          <a:p>
            <a:pPr>
              <a:buNone/>
            </a:pPr>
            <a:r>
              <a:rPr lang="en-US" sz="2000" dirty="0" smtClean="0">
                <a:solidFill>
                  <a:schemeClr val="tx1"/>
                </a:solidFill>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Mel-spaced frequencies.</a:t>
            </a:r>
          </a:p>
          <a:p>
            <a:endParaRPr lang="en-US" sz="2000" dirty="0" smtClean="0">
              <a:solidFill>
                <a:schemeClr val="tx1"/>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p:txBody>
      </p:sp>
      <p:pic>
        <p:nvPicPr>
          <p:cNvPr id="4" name="Picture 3" descr="9dbdba8524bc6c95d056048f37b0a4ea4194de45-11pt.png"/>
          <p:cNvPicPr>
            <a:picLocks noChangeAspect="1"/>
          </p:cNvPicPr>
          <p:nvPr/>
        </p:nvPicPr>
        <p:blipFill>
          <a:blip r:embed="rId2" cstate="print"/>
          <a:stretch>
            <a:fillRect/>
          </a:stretch>
        </p:blipFill>
        <p:spPr>
          <a:xfrm>
            <a:off x="1600200" y="4191000"/>
            <a:ext cx="4900706" cy="1524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63" y="533400"/>
            <a:ext cx="7793037" cy="838200"/>
          </a:xfrm>
        </p:spPr>
        <p:txBody>
          <a:bodyPr/>
          <a:lstStyle/>
          <a:p>
            <a:r>
              <a:rPr lang="en-US" sz="2400" dirty="0">
                <a:solidFill>
                  <a:schemeClr val="tx2"/>
                </a:solidFill>
                <a:latin typeface="+mj-lt"/>
                <a:ea typeface="+mj-ea"/>
                <a:cs typeface="+mj-cs"/>
              </a:rPr>
              <a:t>The final plot of all 10 filters </a:t>
            </a:r>
            <a:r>
              <a:rPr lang="en-US" sz="2400" dirty="0" err="1">
                <a:solidFill>
                  <a:schemeClr val="tx2"/>
                </a:solidFill>
                <a:latin typeface="+mj-lt"/>
                <a:ea typeface="+mj-ea"/>
                <a:cs typeface="+mj-cs"/>
              </a:rPr>
              <a:t>overlayed</a:t>
            </a:r>
            <a:r>
              <a:rPr lang="en-US" sz="2400" dirty="0">
                <a:solidFill>
                  <a:schemeClr val="tx2"/>
                </a:solidFill>
                <a:latin typeface="+mj-lt"/>
                <a:ea typeface="+mj-ea"/>
                <a:cs typeface="+mj-cs"/>
              </a:rPr>
              <a:t> on each other is:</a:t>
            </a:r>
            <a:endParaRPr lang="en-US" sz="2400" dirty="0"/>
          </a:p>
        </p:txBody>
      </p:sp>
      <p:pic>
        <p:nvPicPr>
          <p:cNvPr id="5" name="Picture 4" descr="10_filt_melfb.png"/>
          <p:cNvPicPr>
            <a:picLocks noChangeAspect="1"/>
          </p:cNvPicPr>
          <p:nvPr/>
        </p:nvPicPr>
        <p:blipFill>
          <a:blip r:embed="rId2" cstate="print"/>
          <a:stretch>
            <a:fillRect/>
          </a:stretch>
        </p:blipFill>
        <p:spPr>
          <a:xfrm>
            <a:off x="1447800" y="1828800"/>
            <a:ext cx="6705600" cy="5029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7010400" cy="1462087"/>
          </a:xfrm>
        </p:spPr>
        <p:txBody>
          <a:bodyPr/>
          <a:lstStyle/>
          <a:p>
            <a:r>
              <a:rPr lang="en-US" sz="3600" dirty="0" smtClean="0"/>
              <a:t>I</a:t>
            </a:r>
            <a:r>
              <a:rPr lang="en-US" sz="3600" dirty="0" smtClean="0">
                <a:solidFill>
                  <a:schemeClr val="tx2"/>
                </a:solidFill>
                <a:latin typeface="+mj-lt"/>
                <a:ea typeface="+mj-ea"/>
                <a:cs typeface="+mj-cs"/>
              </a:rPr>
              <a:t>ncreases </a:t>
            </a:r>
            <a:r>
              <a:rPr lang="en-US" sz="3600" dirty="0">
                <a:solidFill>
                  <a:schemeClr val="tx2"/>
                </a:solidFill>
                <a:latin typeface="+mj-lt"/>
                <a:ea typeface="+mj-ea"/>
                <a:cs typeface="+mj-cs"/>
              </a:rPr>
              <a:t>ASR performance </a:t>
            </a:r>
            <a:r>
              <a:rPr lang="en-US" sz="3600" dirty="0" smtClean="0">
                <a:solidFill>
                  <a:schemeClr val="tx2"/>
                </a:solidFill>
                <a:latin typeface="+mj-lt"/>
                <a:ea typeface="+mj-ea"/>
                <a:cs typeface="+mj-cs"/>
              </a:rPr>
              <a:t>by</a:t>
            </a:r>
            <a:br>
              <a:rPr lang="en-US" sz="3600" dirty="0" smtClean="0">
                <a:solidFill>
                  <a:schemeClr val="tx2"/>
                </a:solidFill>
                <a:latin typeface="+mj-lt"/>
                <a:ea typeface="+mj-ea"/>
                <a:cs typeface="+mj-cs"/>
              </a:rPr>
            </a:br>
            <a:r>
              <a:rPr lang="en-US" sz="3600" dirty="0" smtClean="0"/>
              <a:t>adding delta coefficient **</a:t>
            </a:r>
            <a:endParaRPr lang="en-US" sz="3600" dirty="0"/>
          </a:p>
        </p:txBody>
      </p:sp>
      <p:sp>
        <p:nvSpPr>
          <p:cNvPr id="122881" name="Rectangle 1"/>
          <p:cNvSpPr>
            <a:spLocks noChangeArrowheads="1"/>
          </p:cNvSpPr>
          <p:nvPr/>
        </p:nvSpPr>
        <p:spPr bwMode="auto">
          <a:xfrm>
            <a:off x="228600" y="2743200"/>
            <a:ext cx="89154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To calculate the delta coefficients, the following formula is used:</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  </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where   </a:t>
            </a:r>
            <a:r>
              <a:rPr kumimoji="0" lang="en-US" sz="2800" b="0" i="0" u="none" strike="noStrike" cap="none" normalizeH="0" baseline="0" dirty="0" smtClean="0">
                <a:ln>
                  <a:noFill/>
                </a:ln>
                <a:effectLst/>
                <a:latin typeface="Times New Roman" pitchFamily="18" charset="0"/>
                <a:cs typeface="Times New Roman" pitchFamily="18" charset="0"/>
              </a:rPr>
              <a:t> </a:t>
            </a:r>
            <a:r>
              <a:rPr kumimoji="0" lang="en-US" sz="2400" b="0" i="0" u="none" strike="noStrike" cap="none" normalizeH="0" baseline="0" dirty="0" smtClean="0">
                <a:ln>
                  <a:noFill/>
                </a:ln>
                <a:effectLst/>
                <a:latin typeface="Times New Roman" pitchFamily="18" charset="0"/>
                <a:cs typeface="Times New Roman" pitchFamily="18" charset="0"/>
              </a:rPr>
              <a:t>is a delta coefficient, from frame   </a:t>
            </a:r>
            <a:r>
              <a:rPr kumimoji="0" lang="en-US" b="0" i="0" u="none" strike="noStrike" cap="none" normalizeH="0" baseline="0" dirty="0" smtClean="0">
                <a:ln>
                  <a:noFill/>
                </a:ln>
                <a:effectLst/>
                <a:latin typeface="Times New Roman" pitchFamily="18" charset="0"/>
                <a:cs typeface="Times New Roman" pitchFamily="18" charset="0"/>
              </a:rPr>
              <a:t> </a:t>
            </a:r>
            <a:r>
              <a:rPr kumimoji="0" lang="en-US" sz="2400" b="0" i="0" u="none" strike="noStrike" cap="none" normalizeH="0" baseline="0" dirty="0" smtClean="0">
                <a:ln>
                  <a:noFill/>
                </a:ln>
                <a:effectLst/>
                <a:latin typeface="Times New Roman" pitchFamily="18" charset="0"/>
                <a:cs typeface="Times New Roman" pitchFamily="18" charset="0"/>
              </a:rPr>
              <a:t>computed in terms of the static coefficients      </a:t>
            </a:r>
            <a:r>
              <a:rPr kumimoji="0" lang="en-US" sz="2000" b="0" i="0" u="none" strike="noStrike" cap="none" normalizeH="0" baseline="0" dirty="0" smtClean="0">
                <a:ln>
                  <a:noFill/>
                </a:ln>
                <a:effectLst/>
                <a:latin typeface="Times New Roman" pitchFamily="18" charset="0"/>
                <a:cs typeface="Times New Roman" pitchFamily="18" charset="0"/>
              </a:rPr>
              <a:t> </a:t>
            </a:r>
            <a:r>
              <a:rPr kumimoji="0" lang="en-US" sz="2400" b="0" i="0" u="none" strike="noStrike" cap="none" normalizeH="0" baseline="0" dirty="0" smtClean="0">
                <a:ln>
                  <a:noFill/>
                </a:ln>
                <a:effectLst/>
                <a:latin typeface="Times New Roman" pitchFamily="18" charset="0"/>
                <a:cs typeface="Times New Roman" pitchFamily="18" charset="0"/>
              </a:rPr>
              <a:t>to       </a:t>
            </a:r>
            <a:r>
              <a:rPr kumimoji="0" lang="en-US" b="0" i="0" u="none" strike="noStrike" cap="none" normalizeH="0" baseline="0" dirty="0" smtClean="0">
                <a:ln>
                  <a:noFill/>
                </a:ln>
                <a:effectLst/>
                <a:latin typeface="Times New Roman" pitchFamily="18" charset="0"/>
                <a:cs typeface="Times New Roman" pitchFamily="18" charset="0"/>
              </a:rPr>
              <a:t>.</a:t>
            </a:r>
            <a:r>
              <a:rPr kumimoji="0" lang="en-US" sz="2400" b="0" i="0" u="none" strike="noStrike" cap="none" normalizeH="0" baseline="0" dirty="0" smtClean="0">
                <a:ln>
                  <a:noFill/>
                </a:ln>
                <a:effectLst/>
                <a:latin typeface="Times New Roman" pitchFamily="18" charset="0"/>
                <a:cs typeface="Times New Roman" pitchFamily="18" charset="0"/>
              </a:rPr>
              <a:t> A typical value for   </a:t>
            </a:r>
            <a:r>
              <a:rPr kumimoji="0" lang="en-US" sz="2000" b="0" i="0" u="none" strike="noStrike" cap="none" normalizeH="0" baseline="0" dirty="0" smtClean="0">
                <a:ln>
                  <a:noFill/>
                </a:ln>
                <a:effectLst/>
                <a:latin typeface="Times New Roman" pitchFamily="18" charset="0"/>
                <a:cs typeface="Times New Roman" pitchFamily="18" charset="0"/>
              </a:rPr>
              <a:t> </a:t>
            </a:r>
            <a:r>
              <a:rPr kumimoji="0" lang="en-US" sz="2400" b="0" i="0" u="none" strike="noStrike" cap="none" normalizeH="0" baseline="0" dirty="0" smtClean="0">
                <a:ln>
                  <a:noFill/>
                </a:ln>
                <a:effectLst/>
                <a:latin typeface="Times New Roman" pitchFamily="18" charset="0"/>
                <a:cs typeface="Times New Roman" pitchFamily="18" charset="0"/>
              </a:rPr>
              <a:t>is 2. Delta-Delta (Acceleration) coefficients are calculated in the same way, but they are calculated from the deltas, not the static coefficients.</a:t>
            </a:r>
          </a:p>
        </p:txBody>
      </p:sp>
      <p:pic>
        <p:nvPicPr>
          <p:cNvPr id="122882" name="Picture 2" descr="http://www.practicalcryptography.com/media/latex/542b8743573ec3ff3ddbfd965512d484bc1a1818-11pt.png"/>
          <p:cNvPicPr>
            <a:picLocks noChangeAspect="1" noChangeArrowheads="1"/>
          </p:cNvPicPr>
          <p:nvPr/>
        </p:nvPicPr>
        <p:blipFill>
          <a:blip r:embed="rId2" cstate="print"/>
          <a:srcRect/>
          <a:stretch>
            <a:fillRect/>
          </a:stretch>
        </p:blipFill>
        <p:spPr bwMode="auto">
          <a:xfrm>
            <a:off x="2514600" y="3505200"/>
            <a:ext cx="2276475" cy="571500"/>
          </a:xfrm>
          <a:prstGeom prst="rect">
            <a:avLst/>
          </a:prstGeom>
          <a:noFill/>
        </p:spPr>
      </p:pic>
      <p:pic>
        <p:nvPicPr>
          <p:cNvPr id="122883" name="Picture 3" descr="http://www.practicalcryptography.com/media/latex/0ebc849fb6b661203c93346c162b470565acd724-11pt.png"/>
          <p:cNvPicPr>
            <a:picLocks noChangeAspect="1" noChangeArrowheads="1"/>
          </p:cNvPicPr>
          <p:nvPr/>
        </p:nvPicPr>
        <p:blipFill>
          <a:blip r:embed="rId3" cstate="print"/>
          <a:srcRect/>
          <a:stretch>
            <a:fillRect/>
          </a:stretch>
        </p:blipFill>
        <p:spPr bwMode="auto">
          <a:xfrm>
            <a:off x="1143000" y="4343400"/>
            <a:ext cx="161925" cy="161925"/>
          </a:xfrm>
          <a:prstGeom prst="rect">
            <a:avLst/>
          </a:prstGeom>
          <a:noFill/>
        </p:spPr>
      </p:pic>
      <p:pic>
        <p:nvPicPr>
          <p:cNvPr id="122884" name="Picture 4" descr="http://www.practicalcryptography.com/media/latex/dee6308e7a1c17e1311800c9912280deb4d0c2cf-11pt.png"/>
          <p:cNvPicPr>
            <a:picLocks noChangeAspect="1" noChangeArrowheads="1"/>
          </p:cNvPicPr>
          <p:nvPr/>
        </p:nvPicPr>
        <p:blipFill>
          <a:blip r:embed="rId4" cstate="print"/>
          <a:srcRect/>
          <a:stretch>
            <a:fillRect/>
          </a:stretch>
        </p:blipFill>
        <p:spPr bwMode="auto">
          <a:xfrm>
            <a:off x="5486400" y="4419600"/>
            <a:ext cx="66675" cy="123825"/>
          </a:xfrm>
          <a:prstGeom prst="rect">
            <a:avLst/>
          </a:prstGeom>
          <a:noFill/>
        </p:spPr>
      </p:pic>
      <p:pic>
        <p:nvPicPr>
          <p:cNvPr id="122885" name="Picture 5" descr="http://www.practicalcryptography.com/media/latex/0f102270d35423bfa3612c54b1f872703a5f9266-11pt.png"/>
          <p:cNvPicPr>
            <a:picLocks noChangeAspect="1" noChangeArrowheads="1"/>
          </p:cNvPicPr>
          <p:nvPr/>
        </p:nvPicPr>
        <p:blipFill>
          <a:blip r:embed="rId5" cstate="print"/>
          <a:srcRect/>
          <a:stretch>
            <a:fillRect/>
          </a:stretch>
        </p:blipFill>
        <p:spPr bwMode="auto">
          <a:xfrm>
            <a:off x="2514600" y="4800600"/>
            <a:ext cx="400050" cy="133350"/>
          </a:xfrm>
          <a:prstGeom prst="rect">
            <a:avLst/>
          </a:prstGeom>
          <a:noFill/>
        </p:spPr>
      </p:pic>
      <p:pic>
        <p:nvPicPr>
          <p:cNvPr id="122886" name="Picture 6" descr="http://www.practicalcryptography.com/media/latex/2e8c1c5ca3f3ed9fe2aa30ab706375631430fb4c-11pt.png"/>
          <p:cNvPicPr>
            <a:picLocks noChangeAspect="1" noChangeArrowheads="1"/>
          </p:cNvPicPr>
          <p:nvPr/>
        </p:nvPicPr>
        <p:blipFill>
          <a:blip r:embed="rId6" cstate="print"/>
          <a:srcRect/>
          <a:stretch>
            <a:fillRect/>
          </a:stretch>
        </p:blipFill>
        <p:spPr bwMode="auto">
          <a:xfrm>
            <a:off x="3276600" y="4800600"/>
            <a:ext cx="400050" cy="114300"/>
          </a:xfrm>
          <a:prstGeom prst="rect">
            <a:avLst/>
          </a:prstGeom>
          <a:noFill/>
        </p:spPr>
      </p:pic>
      <p:pic>
        <p:nvPicPr>
          <p:cNvPr id="122887" name="Picture 7" descr="http://www.practicalcryptography.com/media/latex/50ec1aff7eaddddda99094b6cc7c602dc3c98245-11pt.png"/>
          <p:cNvPicPr>
            <a:picLocks noChangeAspect="1" noChangeArrowheads="1"/>
          </p:cNvPicPr>
          <p:nvPr/>
        </p:nvPicPr>
        <p:blipFill>
          <a:blip r:embed="rId7" cstate="print"/>
          <a:srcRect/>
          <a:stretch>
            <a:fillRect/>
          </a:stretch>
        </p:blipFill>
        <p:spPr bwMode="auto">
          <a:xfrm>
            <a:off x="6172200" y="4800600"/>
            <a:ext cx="180975" cy="1333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0"/>
            <a:ext cx="7772400" cy="4572000"/>
          </a:xfrm>
        </p:spPr>
        <p:txBody>
          <a:bodyPr/>
          <a:lstStyle/>
          <a:p>
            <a:pPr>
              <a:buNone/>
            </a:pPr>
            <a:r>
              <a:rPr lang="en-US" sz="2800" dirty="0" smtClean="0">
                <a:latin typeface="Times New Roman" pitchFamily="18" charset="0"/>
                <a:cs typeface="Times New Roman" pitchFamily="18" charset="0"/>
              </a:rPr>
              <a:t>MFCC algorithm is a technique generally use to extract information (feature) out of a human voice which is unique to every user which is used to perform </a:t>
            </a:r>
            <a:r>
              <a:rPr lang="en-US" sz="2800" dirty="0" smtClean="0">
                <a:solidFill>
                  <a:srgbClr val="FF0000"/>
                </a:solidFill>
                <a:latin typeface="Times New Roman" pitchFamily="18" charset="0"/>
                <a:cs typeface="Times New Roman" pitchFamily="18" charset="0"/>
              </a:rPr>
              <a:t>Voice Recognition</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MFC coefficients algorithm takes voice sample as inputs. After processing, it calculates coefficients unique to a particular sample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295400" y="-304800"/>
            <a:ext cx="4191000" cy="1462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6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7" name="Title 1"/>
          <p:cNvSpPr txBox="1">
            <a:spLocks/>
          </p:cNvSpPr>
          <p:nvPr/>
        </p:nvSpPr>
        <p:spPr bwMode="auto">
          <a:xfrm>
            <a:off x="1143000" y="685800"/>
            <a:ext cx="83820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eaLnBrk="1" hangingPunct="1"/>
            <a:r>
              <a:rPr kumimoji="0" lang="en-US" sz="3000" b="0" i="0" u="none" strike="noStrike" kern="0" cap="none" spc="0" normalizeH="0" baseline="0" noProof="0" dirty="0" smtClean="0">
                <a:ln>
                  <a:noFill/>
                </a:ln>
                <a:solidFill>
                  <a:schemeClr val="tx2"/>
                </a:solidFill>
                <a:effectLst/>
                <a:uLnTx/>
                <a:uFillTx/>
                <a:latin typeface="+mj-lt"/>
                <a:ea typeface="+mj-ea"/>
                <a:cs typeface="+mj-cs"/>
              </a:rPr>
              <a:t> Block diagram for obtaining MFC coefficient</a:t>
            </a:r>
          </a:p>
        </p:txBody>
      </p:sp>
      <p:pic>
        <p:nvPicPr>
          <p:cNvPr id="9" name="Content Placeholder 8" descr="Figure-1-Block-diagram-of-Mel-Frequency-Cepstral-Coefficients-MFCCs-extraction.png"/>
          <p:cNvPicPr>
            <a:picLocks noGrp="1" noChangeAspect="1"/>
          </p:cNvPicPr>
          <p:nvPr>
            <p:ph idx="1"/>
          </p:nvPr>
        </p:nvPicPr>
        <p:blipFill>
          <a:blip r:embed="rId2" cstate="print"/>
          <a:stretch>
            <a:fillRect/>
          </a:stretch>
        </p:blipFill>
        <p:spPr>
          <a:xfrm>
            <a:off x="1524000" y="2133600"/>
            <a:ext cx="6553200" cy="422509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Frame blocking </a:t>
            </a:r>
            <a:endParaRPr lang="en-US" dirty="0"/>
          </a:p>
        </p:txBody>
      </p:sp>
      <p:sp>
        <p:nvSpPr>
          <p:cNvPr id="3" name="Content Placeholder 2"/>
          <p:cNvSpPr>
            <a:spLocks noGrp="1"/>
          </p:cNvSpPr>
          <p:nvPr>
            <p:ph idx="1"/>
          </p:nvPr>
        </p:nvSpPr>
        <p:spPr>
          <a:xfrm>
            <a:off x="1066800" y="2286000"/>
            <a:ext cx="7772400" cy="4114800"/>
          </a:xfrm>
        </p:spPr>
        <p:txBody>
          <a:bodyPr/>
          <a:lstStyle/>
          <a:p>
            <a:pPr>
              <a:buNone/>
            </a:pPr>
            <a:r>
              <a:rPr lang="en-US" sz="2200" dirty="0">
                <a:solidFill>
                  <a:schemeClr val="tx1"/>
                </a:solidFill>
                <a:latin typeface="Times New Roman" pitchFamily="18" charset="0"/>
                <a:cs typeface="Times New Roman" pitchFamily="18" charset="0"/>
              </a:rPr>
              <a:t> Frame the signal into 20-40 ms frames. 25ms is standard. This means the frame length for a 16kHz signal is 0.025*16000 = 400 samples. Frame step is usually something like 10ms (160 samples), which allows some overlap to the frames. The first 400 sample frame starts at sample 0, the next 400 sample frame starts at sample 160 etc. until the end of the speech file is reached. If the speech file does not divide into an even number of frames, pad it with zeros so that it does</a:t>
            </a:r>
            <a:r>
              <a:rPr lang="en-US" sz="2200" dirty="0" smtClean="0">
                <a:solidFill>
                  <a:schemeClr val="tx1"/>
                </a:solidFill>
                <a:latin typeface="Times New Roman" pitchFamily="18" charset="0"/>
                <a:cs typeface="Times New Roman" pitchFamily="18" charset="0"/>
              </a:rPr>
              <a:t>.</a:t>
            </a:r>
          </a:p>
          <a:p>
            <a:pPr>
              <a:buNone/>
            </a:pPr>
            <a:endParaRPr lang="en-US" sz="2000" dirty="0" smtClean="0">
              <a:solidFill>
                <a:schemeClr val="tx1"/>
              </a:solidFill>
              <a:latin typeface="Times New Roman" pitchFamily="18" charset="0"/>
              <a:cs typeface="Times New Roman" pitchFamily="18" charset="0"/>
            </a:endParaRPr>
          </a:p>
          <a:p>
            <a:pPr>
              <a:buNone/>
            </a:pPr>
            <a:r>
              <a:rPr lang="en-US" sz="2000" b="1" dirty="0" smtClean="0">
                <a:solidFill>
                  <a:schemeClr val="tx1"/>
                </a:solidFill>
                <a:latin typeface="Times New Roman" pitchFamily="18" charset="0"/>
                <a:cs typeface="Times New Roman" pitchFamily="18" charset="0"/>
              </a:rPr>
              <a:t> One </a:t>
            </a:r>
            <a:r>
              <a:rPr lang="en-US" sz="2000" b="1" dirty="0">
                <a:solidFill>
                  <a:schemeClr val="tx1"/>
                </a:solidFill>
                <a:latin typeface="Times New Roman" pitchFamily="18" charset="0"/>
                <a:cs typeface="Times New Roman" pitchFamily="18" charset="0"/>
              </a:rPr>
              <a:t>set of 12 MFCC coefficients is extracted for each </a:t>
            </a:r>
            <a:r>
              <a:rPr lang="en-US" sz="2000" b="1" dirty="0" smtClean="0">
                <a:solidFill>
                  <a:schemeClr val="tx1"/>
                </a:solidFill>
                <a:latin typeface="Times New Roman" pitchFamily="18" charset="0"/>
                <a:cs typeface="Times New Roman" pitchFamily="18" charset="0"/>
              </a:rPr>
              <a:t>frame**</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63" y="228600"/>
            <a:ext cx="7793037" cy="1462087"/>
          </a:xfrm>
        </p:spPr>
        <p:txBody>
          <a:bodyPr/>
          <a:lstStyle/>
          <a:p>
            <a:r>
              <a:rPr lang="en-US" dirty="0" smtClean="0">
                <a:solidFill>
                  <a:schemeClr val="tx2"/>
                </a:solidFill>
                <a:latin typeface="+mj-lt"/>
                <a:ea typeface="+mj-ea"/>
                <a:cs typeface="+mj-cs"/>
              </a:rPr>
              <a:t>Pre-emphasis</a:t>
            </a:r>
            <a:endParaRPr lang="en-US" dirty="0">
              <a:latin typeface="+mn-lt"/>
            </a:endParaRPr>
          </a:p>
        </p:txBody>
      </p:sp>
      <p:sp>
        <p:nvSpPr>
          <p:cNvPr id="3" name="Content Placeholder 2"/>
          <p:cNvSpPr>
            <a:spLocks noGrp="1"/>
          </p:cNvSpPr>
          <p:nvPr>
            <p:ph idx="1"/>
          </p:nvPr>
        </p:nvSpPr>
        <p:spPr>
          <a:xfrm>
            <a:off x="990600" y="2057400"/>
            <a:ext cx="7772400" cy="4114800"/>
          </a:xfrm>
        </p:spPr>
        <p:txBody>
          <a:bodyPr/>
          <a:lstStyle/>
          <a:p>
            <a:pPr>
              <a:buNone/>
            </a:pPr>
            <a:r>
              <a:rPr lang="en-US" sz="2800" dirty="0" smtClean="0">
                <a:latin typeface="Times New Roman" pitchFamily="18" charset="0"/>
                <a:cs typeface="Times New Roman" pitchFamily="18" charset="0"/>
              </a:rPr>
              <a:t>The goal of pre-emphasis is to compensate the high-frequency part that was suppressed during the sound production mechanism of humans. Moreover, it can  also amplify the importance of high-frequency formants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970f070a776e4c900bd3e8a2082a2971236b013-11pt.png"/>
          <p:cNvPicPr>
            <a:picLocks noGrp="1" noChangeAspect="1"/>
          </p:cNvPicPr>
          <p:nvPr>
            <p:ph idx="1"/>
          </p:nvPr>
        </p:nvPicPr>
        <p:blipFill>
          <a:blip r:embed="rId2" cstate="print"/>
          <a:stretch>
            <a:fillRect/>
          </a:stretch>
        </p:blipFill>
        <p:spPr>
          <a:xfrm>
            <a:off x="1752600" y="2133600"/>
            <a:ext cx="6355830" cy="914400"/>
          </a:xfrm>
        </p:spPr>
      </p:pic>
      <p:sp>
        <p:nvSpPr>
          <p:cNvPr id="4" name="Title 1"/>
          <p:cNvSpPr>
            <a:spLocks noGrp="1"/>
          </p:cNvSpPr>
          <p:nvPr>
            <p:ph type="title"/>
          </p:nvPr>
        </p:nvSpPr>
        <p:spPr>
          <a:xfrm>
            <a:off x="1350963" y="228600"/>
            <a:ext cx="7793037" cy="1462087"/>
          </a:xfrm>
        </p:spPr>
        <p:txBody>
          <a:bodyPr/>
          <a:lstStyle/>
          <a:p>
            <a:r>
              <a:rPr lang="en-US" sz="3200" dirty="0">
                <a:solidFill>
                  <a:schemeClr val="tx2"/>
                </a:solidFill>
                <a:latin typeface="+mj-lt"/>
                <a:ea typeface="+mj-ea"/>
                <a:cs typeface="+mj-cs"/>
              </a:rPr>
              <a:t>Discrete Fourier Transform of the frame</a:t>
            </a:r>
            <a:endParaRPr lang="en-US" sz="3200" dirty="0">
              <a:latin typeface="+mn-lt"/>
            </a:endParaRPr>
          </a:p>
        </p:txBody>
      </p:sp>
      <p:pic>
        <p:nvPicPr>
          <p:cNvPr id="7" name="Picture 6" descr="c526edb9d52e631812798237ea3f2beea496d181-11pt.png"/>
          <p:cNvPicPr>
            <a:picLocks noChangeAspect="1"/>
          </p:cNvPicPr>
          <p:nvPr/>
        </p:nvPicPr>
        <p:blipFill>
          <a:blip r:embed="rId3" cstate="print"/>
          <a:stretch>
            <a:fillRect/>
          </a:stretch>
        </p:blipFill>
        <p:spPr>
          <a:xfrm>
            <a:off x="2057400" y="4267200"/>
            <a:ext cx="2819400" cy="713342"/>
          </a:xfrm>
          <a:prstGeom prst="rect">
            <a:avLst/>
          </a:prstGeom>
        </p:spPr>
      </p:pic>
      <p:sp>
        <p:nvSpPr>
          <p:cNvPr id="8" name="TextBox 7"/>
          <p:cNvSpPr txBox="1"/>
          <p:nvPr/>
        </p:nvSpPr>
        <p:spPr>
          <a:xfrm>
            <a:off x="1828800" y="3429000"/>
            <a:ext cx="184731" cy="369332"/>
          </a:xfrm>
          <a:prstGeom prst="rect">
            <a:avLst/>
          </a:prstGeom>
          <a:noFill/>
        </p:spPr>
        <p:txBody>
          <a:bodyPr wrap="none" rtlCol="0">
            <a:spAutoFit/>
          </a:bodyPr>
          <a:lstStyle/>
          <a:p>
            <a:endParaRPr lang="en-US" dirty="0"/>
          </a:p>
        </p:txBody>
      </p:sp>
      <p:sp>
        <p:nvSpPr>
          <p:cNvPr id="9" name="Content Placeholder 2"/>
          <p:cNvSpPr txBox="1">
            <a:spLocks/>
          </p:cNvSpPr>
          <p:nvPr/>
        </p:nvSpPr>
        <p:spPr bwMode="auto">
          <a:xfrm>
            <a:off x="0" y="3276600"/>
            <a:ext cx="9144000" cy="3581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chemeClr val="folHlink"/>
              </a:buClr>
              <a:buSzPct val="60000"/>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where</a:t>
            </a:r>
            <a:r>
              <a:rPr lang="en-US" sz="2000" dirty="0">
                <a:latin typeface="Times New Roman" pitchFamily="18" charset="0"/>
                <a:cs typeface="Times New Roman" pitchFamily="18" charset="0"/>
              </a:rPr>
              <a:t>  is an  sample long analysis window (e.g. </a:t>
            </a:r>
            <a:r>
              <a:rPr lang="en-US" sz="2000" b="1" dirty="0">
                <a:latin typeface="Times New Roman" pitchFamily="18" charset="0"/>
                <a:cs typeface="Times New Roman" pitchFamily="18" charset="0"/>
              </a:rPr>
              <a:t>hamming window</a:t>
            </a:r>
            <a:r>
              <a:rPr lang="en-US" sz="2000" dirty="0">
                <a:latin typeface="Times New Roman" pitchFamily="18" charset="0"/>
                <a:cs typeface="Times New Roman" pitchFamily="18" charset="0"/>
              </a:rPr>
              <a:t>), and  is the length of the DFT. The </a:t>
            </a:r>
            <a:r>
              <a:rPr lang="en-US" sz="2000" dirty="0" err="1">
                <a:latin typeface="Times New Roman" pitchFamily="18" charset="0"/>
                <a:cs typeface="Times New Roman" pitchFamily="18" charset="0"/>
              </a:rPr>
              <a:t>periodogram</a:t>
            </a:r>
            <a:r>
              <a:rPr lang="en-US" sz="2000" dirty="0">
                <a:latin typeface="Times New Roman" pitchFamily="18" charset="0"/>
                <a:cs typeface="Times New Roman" pitchFamily="18" charset="0"/>
              </a:rPr>
              <a:t>-based power spectral estimate for </a:t>
            </a:r>
            <a:r>
              <a:rPr lang="en-US" sz="2000" dirty="0" smtClean="0">
                <a:latin typeface="Times New Roman" pitchFamily="18" charset="0"/>
                <a:cs typeface="Times New Roman" pitchFamily="18" charset="0"/>
              </a:rPr>
              <a:t>the speech </a:t>
            </a:r>
            <a:r>
              <a:rPr lang="en-US" sz="2000" dirty="0">
                <a:latin typeface="Times New Roman" pitchFamily="18" charset="0"/>
                <a:cs typeface="Times New Roman" pitchFamily="18" charset="0"/>
              </a:rPr>
              <a:t>frame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given by</a:t>
            </a:r>
            <a:r>
              <a:rPr lang="en-US" sz="2000" dirty="0" smtClean="0">
                <a:latin typeface="Times New Roman" pitchFamily="18" charset="0"/>
                <a:cs typeface="Times New Roman" pitchFamily="18" charset="0"/>
              </a:rPr>
              <a:t>:</a:t>
            </a:r>
          </a:p>
          <a:p>
            <a:pPr marL="342900" lvl="0" indent="-342900" eaLnBrk="1" hangingPunct="1">
              <a:spcBef>
                <a:spcPct val="20000"/>
              </a:spcBef>
              <a:buClr>
                <a:schemeClr val="folHlink"/>
              </a:buClr>
              <a:buSzPct val="60000"/>
            </a:pPr>
            <a:endParaRPr kumimoji="0" 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L="342900" lvl="0" indent="-342900" eaLnBrk="1" hangingPunct="1">
              <a:spcBef>
                <a:spcPct val="20000"/>
              </a:spcBef>
              <a:buClr>
                <a:schemeClr val="folHlink"/>
              </a:buClr>
              <a:buSzPct val="60000"/>
            </a:pPr>
            <a:endParaRPr kumimoji="0" lang="en-US" sz="20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lvl="0" indent="-342900" eaLnBrk="1" hangingPunct="1">
              <a:spcBef>
                <a:spcPct val="20000"/>
              </a:spcBef>
              <a:buClr>
                <a:schemeClr val="folHlink"/>
              </a:buClr>
              <a:buSzPct val="60000"/>
            </a:pPr>
            <a:endParaRPr kumimoji="0" 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L="342900" lvl="0" indent="-342900" eaLnBrk="1" hangingPunct="1">
              <a:spcBef>
                <a:spcPct val="20000"/>
              </a:spcBef>
              <a:buClr>
                <a:schemeClr val="folHlink"/>
              </a:buClr>
              <a:buSzPct val="60000"/>
            </a:pPr>
            <a:r>
              <a:rPr lang="en-US" sz="2000" dirty="0" smtClean="0">
                <a:latin typeface="Times New Roman" pitchFamily="18" charset="0"/>
                <a:cs typeface="Times New Roman" pitchFamily="18" charset="0"/>
              </a:rPr>
              <a:t>     This </a:t>
            </a:r>
            <a:r>
              <a:rPr lang="en-US" sz="2000" dirty="0">
                <a:latin typeface="Times New Roman" pitchFamily="18" charset="0"/>
                <a:cs typeface="Times New Roman" pitchFamily="18" charset="0"/>
              </a:rPr>
              <a:t>is called the </a:t>
            </a:r>
            <a:r>
              <a:rPr lang="en-US" sz="2000" dirty="0" err="1">
                <a:latin typeface="Times New Roman" pitchFamily="18" charset="0"/>
                <a:cs typeface="Times New Roman" pitchFamily="18" charset="0"/>
              </a:rPr>
              <a:t>Periodogram</a:t>
            </a:r>
            <a:r>
              <a:rPr lang="en-US" sz="2000" dirty="0">
                <a:latin typeface="Times New Roman" pitchFamily="18" charset="0"/>
                <a:cs typeface="Times New Roman" pitchFamily="18" charset="0"/>
              </a:rPr>
              <a:t> estimate of the power </a:t>
            </a:r>
            <a:r>
              <a:rPr lang="en-US" sz="2000" dirty="0" smtClean="0">
                <a:latin typeface="Times New Roman" pitchFamily="18" charset="0"/>
                <a:cs typeface="Times New Roman" pitchFamily="18" charset="0"/>
              </a:rPr>
              <a:t>spectrum</a:t>
            </a:r>
          </a:p>
          <a:p>
            <a:pPr marL="342900" lvl="0" indent="-342900" eaLnBrk="1" hangingPunct="1">
              <a:spcBef>
                <a:spcPct val="20000"/>
              </a:spcBef>
              <a:buClr>
                <a:schemeClr val="folHlink"/>
              </a:buClr>
              <a:buSzPct val="60000"/>
            </a:pPr>
            <a:endParaRPr kumimoji="0" lang="en-US"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L="342900" lvl="0" indent="-342900" eaLnBrk="1" hangingPunct="1">
              <a:spcBef>
                <a:spcPct val="20000"/>
              </a:spcBef>
              <a:buClr>
                <a:schemeClr val="folHlink"/>
              </a:buClr>
              <a:buSzPct val="60000"/>
            </a:pPr>
            <a:r>
              <a:rPr lang="en-US" b="1" dirty="0" smtClean="0">
                <a:latin typeface="Times New Roman" pitchFamily="18" charset="0"/>
                <a:cs typeface="Times New Roman" pitchFamily="18" charset="0"/>
              </a:rPr>
              <a:t>      We would generally perform a 512 point FFT and keep only the first 257 </a:t>
            </a:r>
            <a:r>
              <a:rPr lang="en-US" b="1" dirty="0" err="1" smtClean="0">
                <a:latin typeface="Times New Roman" pitchFamily="18" charset="0"/>
                <a:cs typeface="Times New Roman" pitchFamily="18" charset="0"/>
              </a:rPr>
              <a:t>coefficents</a:t>
            </a:r>
            <a:r>
              <a:rPr lang="en-US" b="1" dirty="0" smtClean="0">
                <a:latin typeface="Times New Roman" pitchFamily="18" charset="0"/>
                <a:cs typeface="Times New Roman" pitchFamily="18" charset="0"/>
              </a:rPr>
              <a:t>**</a:t>
            </a:r>
            <a:endParaRPr kumimoji="0" lang="en-US"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04800"/>
            <a:ext cx="7620000" cy="1524000"/>
          </a:xfrm>
        </p:spPr>
        <p:txBody>
          <a:bodyPr/>
          <a:lstStyle/>
          <a:p>
            <a:r>
              <a:rPr lang="en-US" sz="2400" dirty="0">
                <a:solidFill>
                  <a:schemeClr val="tx1"/>
                </a:solidFill>
                <a:latin typeface="Times New Roman" pitchFamily="18" charset="0"/>
                <a:cs typeface="Times New Roman" pitchFamily="18" charset="0"/>
              </a:rPr>
              <a:t>Compute the Mel-spaced </a:t>
            </a:r>
            <a:r>
              <a:rPr lang="en-US" sz="2400" dirty="0" err="1">
                <a:solidFill>
                  <a:schemeClr val="tx1"/>
                </a:solidFill>
                <a:latin typeface="Times New Roman" pitchFamily="18" charset="0"/>
                <a:cs typeface="Times New Roman" pitchFamily="18" charset="0"/>
              </a:rPr>
              <a:t>filterbank</a:t>
            </a:r>
            <a:r>
              <a:rPr lang="en-US" sz="2400" dirty="0">
                <a:solidFill>
                  <a:schemeClr val="tx1"/>
                </a:solidFill>
                <a:latin typeface="Times New Roman" pitchFamily="18" charset="0"/>
                <a:cs typeface="Times New Roman" pitchFamily="18" charset="0"/>
              </a:rPr>
              <a:t>. This is a set of 20-40 (26 is standard) triangular filters that we apply to the </a:t>
            </a:r>
            <a:r>
              <a:rPr lang="en-US" sz="2400" dirty="0" err="1">
                <a:solidFill>
                  <a:schemeClr val="tx1"/>
                </a:solidFill>
                <a:latin typeface="Times New Roman" pitchFamily="18" charset="0"/>
                <a:cs typeface="Times New Roman" pitchFamily="18" charset="0"/>
              </a:rPr>
              <a:t>periodogram</a:t>
            </a:r>
            <a:r>
              <a:rPr lang="en-US" sz="2400" dirty="0">
                <a:solidFill>
                  <a:schemeClr val="tx1"/>
                </a:solidFill>
                <a:latin typeface="Times New Roman" pitchFamily="18" charset="0"/>
                <a:cs typeface="Times New Roman" pitchFamily="18" charset="0"/>
              </a:rPr>
              <a:t> power spectral </a:t>
            </a:r>
            <a:r>
              <a:rPr lang="en-US" sz="2400" dirty="0" smtClean="0">
                <a:solidFill>
                  <a:schemeClr val="tx1"/>
                </a:solidFill>
                <a:latin typeface="Times New Roman" pitchFamily="18" charset="0"/>
                <a:cs typeface="Times New Roman" pitchFamily="18" charset="0"/>
              </a:rPr>
              <a:t>estimated before.</a:t>
            </a:r>
          </a:p>
          <a:p>
            <a:endParaRPr lang="en-US" sz="2400" dirty="0">
              <a:latin typeface="Times New Roman" pitchFamily="18" charset="0"/>
              <a:cs typeface="Times New Roman" pitchFamily="18" charset="0"/>
            </a:endParaRPr>
          </a:p>
        </p:txBody>
      </p:sp>
      <p:pic>
        <p:nvPicPr>
          <p:cNvPr id="4" name="Picture 3" descr="mel_filterbank_example.png"/>
          <p:cNvPicPr>
            <a:picLocks noChangeAspect="1"/>
          </p:cNvPicPr>
          <p:nvPr/>
        </p:nvPicPr>
        <p:blipFill>
          <a:blip r:embed="rId2" cstate="print"/>
          <a:stretch>
            <a:fillRect/>
          </a:stretch>
        </p:blipFill>
        <p:spPr>
          <a:xfrm>
            <a:off x="1676400" y="1828800"/>
            <a:ext cx="6705600" cy="5029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09800"/>
            <a:ext cx="7964488" cy="4114800"/>
          </a:xfrm>
        </p:spPr>
        <p:txBody>
          <a:bodyPr/>
          <a:lstStyle/>
          <a:p>
            <a:r>
              <a:rPr lang="en-US" sz="2800" dirty="0" smtClean="0">
                <a:solidFill>
                  <a:schemeClr val="tx1"/>
                </a:solidFill>
                <a:latin typeface="Times New Roman" pitchFamily="18" charset="0"/>
                <a:cs typeface="Times New Roman" pitchFamily="18" charset="0"/>
              </a:rPr>
              <a:t>Take </a:t>
            </a:r>
            <a:r>
              <a:rPr lang="en-US" sz="2800" dirty="0">
                <a:solidFill>
                  <a:schemeClr val="tx1"/>
                </a:solidFill>
                <a:latin typeface="Times New Roman" pitchFamily="18" charset="0"/>
                <a:cs typeface="Times New Roman" pitchFamily="18" charset="0"/>
              </a:rPr>
              <a:t>the log of each of the 26 energies from step 3. This leaves us with 26 log </a:t>
            </a:r>
            <a:r>
              <a:rPr lang="en-US" sz="2800" dirty="0" err="1">
                <a:solidFill>
                  <a:schemeClr val="tx1"/>
                </a:solidFill>
                <a:latin typeface="Times New Roman" pitchFamily="18" charset="0"/>
                <a:cs typeface="Times New Roman" pitchFamily="18" charset="0"/>
              </a:rPr>
              <a:t>filterbank</a:t>
            </a:r>
            <a:r>
              <a:rPr lang="en-US" sz="2800" dirty="0">
                <a:solidFill>
                  <a:schemeClr val="tx1"/>
                </a:solidFill>
                <a:latin typeface="Times New Roman" pitchFamily="18" charset="0"/>
                <a:cs typeface="Times New Roman" pitchFamily="18" charset="0"/>
              </a:rPr>
              <a:t> energies</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Take the Discrete Cosine Transform (DCT) of the 26 log </a:t>
            </a:r>
            <a:r>
              <a:rPr lang="en-US" sz="2800" dirty="0" err="1">
                <a:solidFill>
                  <a:schemeClr val="tx1"/>
                </a:solidFill>
                <a:latin typeface="Times New Roman" pitchFamily="18" charset="0"/>
                <a:cs typeface="Times New Roman" pitchFamily="18" charset="0"/>
              </a:rPr>
              <a:t>filterbank</a:t>
            </a:r>
            <a:r>
              <a:rPr lang="en-US" sz="2800" dirty="0">
                <a:solidFill>
                  <a:schemeClr val="tx1"/>
                </a:solidFill>
                <a:latin typeface="Times New Roman" pitchFamily="18" charset="0"/>
                <a:cs typeface="Times New Roman" pitchFamily="18" charset="0"/>
              </a:rPr>
              <a:t> energies to give 26 </a:t>
            </a:r>
            <a:r>
              <a:rPr lang="en-US" sz="2800" dirty="0" err="1">
                <a:solidFill>
                  <a:schemeClr val="tx1"/>
                </a:solidFill>
                <a:latin typeface="Times New Roman" pitchFamily="18" charset="0"/>
                <a:cs typeface="Times New Roman" pitchFamily="18" charset="0"/>
              </a:rPr>
              <a:t>cepstral</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coefficents</a:t>
            </a:r>
            <a:r>
              <a:rPr lang="en-US" sz="2800" dirty="0">
                <a:solidFill>
                  <a:schemeClr val="tx1"/>
                </a:solidFill>
                <a:latin typeface="Times New Roman" pitchFamily="18" charset="0"/>
                <a:cs typeface="Times New Roman" pitchFamily="18" charset="0"/>
              </a:rPr>
              <a:t>. For ASR, only the lower 12-13 of the 26 coefficients are kept</a:t>
            </a:r>
            <a:r>
              <a:rPr lang="en-US" sz="2800" dirty="0" smtClean="0">
                <a:solidFill>
                  <a:schemeClr val="tx1"/>
                </a:solidFill>
                <a:latin typeface="Times New Roman" pitchFamily="18" charset="0"/>
                <a:cs typeface="Times New Roman" pitchFamily="18" charset="0"/>
              </a:rPr>
              <a:t>.</a:t>
            </a:r>
          </a:p>
          <a:p>
            <a:pPr>
              <a:buNone/>
            </a:pPr>
            <a:r>
              <a:rPr lang="en-US" sz="2800" b="1" dirty="0" smtClean="0">
                <a:solidFill>
                  <a:schemeClr val="tx1"/>
                </a:solidFill>
                <a:latin typeface="Times New Roman" pitchFamily="18" charset="0"/>
                <a:cs typeface="Times New Roman" pitchFamily="18" charset="0"/>
              </a:rPr>
              <a:t>The </a:t>
            </a:r>
            <a:r>
              <a:rPr lang="en-US" sz="2800" b="1" dirty="0">
                <a:solidFill>
                  <a:schemeClr val="tx1"/>
                </a:solidFill>
                <a:latin typeface="Times New Roman" pitchFamily="18" charset="0"/>
                <a:cs typeface="Times New Roman" pitchFamily="18" charset="0"/>
              </a:rPr>
              <a:t>resulting features (12 numbers for each frame) are called Mel Frequency </a:t>
            </a:r>
            <a:r>
              <a:rPr lang="en-US" sz="2800" b="1" dirty="0" err="1">
                <a:solidFill>
                  <a:schemeClr val="tx1"/>
                </a:solidFill>
                <a:latin typeface="Times New Roman" pitchFamily="18" charset="0"/>
                <a:cs typeface="Times New Roman" pitchFamily="18" charset="0"/>
              </a:rPr>
              <a:t>Cepstral</a:t>
            </a:r>
            <a:r>
              <a:rPr lang="en-US" sz="2800" b="1" dirty="0">
                <a:solidFill>
                  <a:schemeClr val="tx1"/>
                </a:solidFill>
                <a:latin typeface="Times New Roman" pitchFamily="18" charset="0"/>
                <a:cs typeface="Times New Roman" pitchFamily="18" charset="0"/>
              </a:rPr>
              <a:t> Coefficients.</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5630862" cy="1081087"/>
          </a:xfrm>
        </p:spPr>
        <p:txBody>
          <a:bodyPr/>
          <a:lstStyle/>
          <a:p>
            <a:r>
              <a:rPr lang="en-US" dirty="0" smtClean="0"/>
              <a:t>How to Implement ?</a:t>
            </a:r>
            <a:endParaRPr lang="en-US" dirty="0"/>
          </a:p>
        </p:txBody>
      </p:sp>
      <p:pic>
        <p:nvPicPr>
          <p:cNvPr id="5" name="Content Placeholder 4" descr="05d74bc31f4c2a9c375dd9c95d4642d558f455a0-11pt.png"/>
          <p:cNvPicPr>
            <a:picLocks noGrp="1" noChangeAspect="1"/>
          </p:cNvPicPr>
          <p:nvPr>
            <p:ph idx="1"/>
          </p:nvPr>
        </p:nvPicPr>
        <p:blipFill>
          <a:blip r:embed="rId2" cstate="print"/>
          <a:stretch>
            <a:fillRect/>
          </a:stretch>
        </p:blipFill>
        <p:spPr>
          <a:xfrm>
            <a:off x="2209800" y="5105400"/>
            <a:ext cx="4876800" cy="293783"/>
          </a:xfrm>
        </p:spPr>
      </p:pic>
      <p:pic>
        <p:nvPicPr>
          <p:cNvPr id="6" name="Picture 5" descr="369d64804e572729863c874aaa092e582bf5eb56-11pt.png"/>
          <p:cNvPicPr>
            <a:picLocks noChangeAspect="1"/>
          </p:cNvPicPr>
          <p:nvPr/>
        </p:nvPicPr>
        <p:blipFill>
          <a:blip r:embed="rId3" cstate="print"/>
          <a:stretch>
            <a:fillRect/>
          </a:stretch>
        </p:blipFill>
        <p:spPr>
          <a:xfrm>
            <a:off x="2133600" y="3886200"/>
            <a:ext cx="4528457" cy="228600"/>
          </a:xfrm>
          <a:prstGeom prst="rect">
            <a:avLst/>
          </a:prstGeom>
        </p:spPr>
      </p:pic>
      <p:sp>
        <p:nvSpPr>
          <p:cNvPr id="11" name="Content Placeholder 2"/>
          <p:cNvSpPr txBox="1">
            <a:spLocks/>
          </p:cNvSpPr>
          <p:nvPr/>
        </p:nvSpPr>
        <p:spPr bwMode="auto">
          <a:xfrm>
            <a:off x="838200" y="2743200"/>
            <a:ext cx="7964488"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buFont typeface="Wingdings" pitchFamily="2" charset="2"/>
              <a:buChar char="§"/>
            </a:pPr>
            <a:r>
              <a:rPr lang="en-US" sz="2800" dirty="0" smtClean="0">
                <a:latin typeface="Times New Roman" pitchFamily="18" charset="0"/>
                <a:cs typeface="Times New Roman" pitchFamily="18" charset="0"/>
              </a:rPr>
              <a:t>  The formula for converting from frequency to       </a:t>
            </a:r>
          </a:p>
          <a:p>
            <a:r>
              <a:rPr lang="en-US" sz="2800" dirty="0" smtClean="0">
                <a:latin typeface="Times New Roman" pitchFamily="18" charset="0"/>
                <a:cs typeface="Times New Roman" pitchFamily="18" charset="0"/>
              </a:rPr>
              <a:t>Mel scale is:</a:t>
            </a:r>
          </a:p>
          <a:p>
            <a:pPr>
              <a:buFont typeface="Wingdings" pitchFamily="2" charset="2"/>
              <a:buChar char="§"/>
            </a:pPr>
            <a:endParaRPr lang="en-US" sz="2800" dirty="0" smtClean="0">
              <a:latin typeface="Times New Roman" pitchFamily="18" charset="0"/>
              <a:cs typeface="Times New Roman" pitchFamily="18" charset="0"/>
            </a:endParaRPr>
          </a:p>
          <a:p>
            <a:pPr>
              <a:buFont typeface="Wingdings" pitchFamily="2" charset="2"/>
              <a:buChar char="§"/>
            </a:pPr>
            <a:endParaRPr lang="en-US" sz="2800" dirty="0" smtClean="0">
              <a:latin typeface="Times New Roman" pitchFamily="18" charset="0"/>
              <a:cs typeface="Times New Roman" pitchFamily="18" charset="0"/>
            </a:endParaRPr>
          </a:p>
          <a:p>
            <a:pPr>
              <a:buFont typeface="Wingdings" pitchFamily="2" charset="2"/>
              <a:buChar cha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To go from </a:t>
            </a:r>
            <a:r>
              <a:rPr lang="en-US" sz="2800" dirty="0" err="1" smtClean="0">
                <a:latin typeface="Times New Roman" pitchFamily="18" charset="0"/>
                <a:cs typeface="Times New Roman" pitchFamily="18" charset="0"/>
              </a:rPr>
              <a:t>Mels</a:t>
            </a:r>
            <a:r>
              <a:rPr lang="en-US" sz="2800" dirty="0" smtClean="0">
                <a:latin typeface="Times New Roman" pitchFamily="18" charset="0"/>
                <a:cs typeface="Times New Roman" pitchFamily="18" charset="0"/>
              </a:rPr>
              <a:t> back to frequency:</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sz="2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design template">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 design template</Template>
  <TotalTime>2565</TotalTime>
  <Words>340</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Tahoma</vt:lpstr>
      <vt:lpstr>Wingdings</vt:lpstr>
      <vt:lpstr>Blends design template</vt:lpstr>
      <vt:lpstr>MFCC</vt:lpstr>
      <vt:lpstr>Slide 2</vt:lpstr>
      <vt:lpstr>Slide 3</vt:lpstr>
      <vt:lpstr> Frame blocking </vt:lpstr>
      <vt:lpstr>Pre-emphasis</vt:lpstr>
      <vt:lpstr>Discrete Fourier Transform of the frame</vt:lpstr>
      <vt:lpstr>Slide 7</vt:lpstr>
      <vt:lpstr>Slide 8</vt:lpstr>
      <vt:lpstr>How to Implement ?</vt:lpstr>
      <vt:lpstr>Cont.</vt:lpstr>
      <vt:lpstr>The final plot of all 10 filters overlayed on each other is:</vt:lpstr>
      <vt:lpstr>Increases ASR performance by adding delta coefficient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MFCC</dc:title>
  <dc:creator>pc</dc:creator>
  <cp:lastModifiedBy>pc</cp:lastModifiedBy>
  <cp:revision>57</cp:revision>
  <cp:lastPrinted>1601-01-01T00:00:00Z</cp:lastPrinted>
  <dcterms:created xsi:type="dcterms:W3CDTF">2017-08-17T17:53:42Z</dcterms:created>
  <dcterms:modified xsi:type="dcterms:W3CDTF">2017-08-19T12:38:52Z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TC102037591033</vt:lpwstr>
  </property>
</Properties>
</file>