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A22144-2CCF-4726-8592-8B56E29CB6F9}">
  <a:tblStyle styleId="{3FA22144-2CCF-4726-8592-8B56E29CB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573500" y="674700"/>
            <a:ext cx="45123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 P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Pneumonia Detection 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from</a:t>
            </a:r>
            <a:r>
              <a:rPr lang="en" sz="2900"/>
              <a:t> Chest </a:t>
            </a:r>
            <a:r>
              <a:rPr lang="en" sz="2900"/>
              <a:t>X-Rays</a:t>
            </a:r>
            <a:r>
              <a:rPr lang="en" sz="2900"/>
              <a:t> using CNN</a:t>
            </a:r>
            <a:r>
              <a:rPr lang="en"/>
              <a:t> 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5142600" y="3562950"/>
            <a:ext cx="3943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Details:</a:t>
            </a:r>
            <a:br>
              <a:rPr lang="en"/>
            </a:br>
            <a:r>
              <a:rPr lang="en"/>
              <a:t>Konark shah: 40232277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Vandit Mehta: 40232414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Urvilkumar Patel: 40230360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Teckchandani: 40263724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"/>
          <p:cNvSpPr txBox="1"/>
          <p:nvPr>
            <p:ph type="title"/>
          </p:nvPr>
        </p:nvSpPr>
        <p:spPr>
          <a:xfrm>
            <a:off x="457200" y="181325"/>
            <a:ext cx="82296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27" name="Google Shape;727;p24"/>
          <p:cNvSpPr txBox="1"/>
          <p:nvPr/>
        </p:nvSpPr>
        <p:spPr>
          <a:xfrm>
            <a:off x="0" y="-7655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75175" y="705600"/>
            <a:ext cx="8955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Varshni, D., Thakral, K., Agarwal, L., Nijhawan, R., Mittal, A. (2019). Pneumonia Detection Using CNN-based Feature Extraction. IEEE International Conference on Electrical, Computer and Communication Technologies (ICECCT), 2019. Coimbatore, India. pp. 1-7. doi: 10.1109/ICECCT.2019.8869364.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Xie, S., Girshick, R., Doll´ar, P., Tu, Z., He, K. (2017). Aggregated residual transformations for deep neural networks. In Proceedings of the IEEE Conference on Computer Vision and Pattern Recognition, Honolulu, HI, USA, 21–26 July 2017; pp. 1492–1500.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Huang, G., Liu, Z., Van Der Maaten, L., Weinberger, K.Q. (2017). Densely connected convolutional networks. In Proceedings of the IEEE Conference on Computer Vision and Pattern Recognition, Honolulu, HI, USA, 21–26 July 2017; pp. 4700–4708.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Szegedy, C., Vanhoucke, V., Ioffe, S., Shlens, J., Wojna, Z. (2016). Rethinking the inception architecture for computer vision. In Proceedings of the IEEE Conference on Computer Vision and Pattern Recognition, Las Vegas, NV, USA, 27–30 June 2016; pp. 2818–2826.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Vantaggiato, E.; Paladini, E.; Bougourzi, F.; Distante, C.; Hadid, A.; Taleb-Ahmed, A. COVID-19 Recognition Using Ensemble-CNNs in Two New Chest X-ray Databases. Sensors 2021, 21, 1742. https://doi.org/10.3390/s21051742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Elgeldawi, E.; Sayed, A.; Galal, A.R.; Zaki, A.M. Hyperparameter Tuning for Machine Learning Algorithms Used for Arabic Sentiment Analysis. Informatics 2021, 8, 79. https://doi.org/10.3390/informatics8040079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Suhirman, Suhirman &amp; Rianto, Rianto &amp; Santosa, Paulus &amp; Yunanto, Rio. (2023). THE ENSEMBLE METHOD AND SCHEDULED LEARNING RATE TO IMPROVE ACCURACY IN CNN USING SGD OPTIMIZER. Journal of Engineering Science and Technology. 18. 2779-2792. 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Tyagi, Arnav &amp; Khandelwal, Rishabh &amp; Shelke, Nitin &amp; Singh, Jagendra &amp; Rajpal, Dev &amp; Gaware, Ishaan. (2024). Comparitive Analysis of Various Transfer Learning Apporaches in Deep CNNs for Image Classification. 10.1007/978-3-031-53082-127.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Prathivi, Rastri. (2020). The Optimization of Transfer Learning Convolutional Neural Network Model with PCA and t-SNE Algorithms for Classification and Recognition of CIFAR-10 Image. Jurnal RESTI (Rekayasa Sistem dan Teknologi Informasi). 4. 717-722. 10.29207/resti.v4i4.2131. 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 txBox="1"/>
          <p:nvPr/>
        </p:nvSpPr>
        <p:spPr>
          <a:xfrm>
            <a:off x="1048350" y="1387675"/>
            <a:ext cx="70473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r>
              <a:rPr lang="en" sz="10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2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Detection as a Problem and its Importance </a:t>
            </a:r>
            <a:r>
              <a:rPr lang="en"/>
              <a:t> 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42" name="Google Shape;242;p16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243" name="Google Shape;243;p16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6"/>
          <p:cNvGrpSpPr/>
          <p:nvPr/>
        </p:nvGrpSpPr>
        <p:grpSpPr>
          <a:xfrm>
            <a:off x="3608750" y="1390725"/>
            <a:ext cx="5230925" cy="331800"/>
            <a:chOff x="3608750" y="1390725"/>
            <a:chExt cx="5230925" cy="331800"/>
          </a:xfrm>
        </p:grpSpPr>
        <p:sp>
          <p:nvSpPr>
            <p:cNvPr id="246" name="Google Shape;246;p16"/>
            <p:cNvSpPr txBox="1"/>
            <p:nvPr/>
          </p:nvSpPr>
          <p:spPr>
            <a:xfrm>
              <a:off x="5874475" y="1390725"/>
              <a:ext cx="296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Leading cause of morbidity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mortality worldwide.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3608750" y="1390725"/>
              <a:ext cx="2703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Serious Respiratory Infection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8" name="Google Shape;248;p16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249" name="Google Shape;249;p16"/>
          <p:cNvSpPr/>
          <p:nvPr/>
        </p:nvSpPr>
        <p:spPr>
          <a:xfrm>
            <a:off x="2284571" y="3333750"/>
            <a:ext cx="1892042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50" name="Google Shape;250;p16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251" name="Google Shape;251;p16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3961075" y="3306575"/>
            <a:ext cx="4643200" cy="512700"/>
            <a:chOff x="3961075" y="3306575"/>
            <a:chExt cx="4643200" cy="512700"/>
          </a:xfrm>
        </p:grpSpPr>
        <p:sp>
          <p:nvSpPr>
            <p:cNvPr id="254" name="Google Shape;254;p16"/>
            <p:cNvSpPr txBox="1"/>
            <p:nvPr/>
          </p:nvSpPr>
          <p:spPr>
            <a:xfrm>
              <a:off x="5714975" y="3306575"/>
              <a:ext cx="28893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Dependent on expert interpretation and medical access.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3961075" y="3397025"/>
              <a:ext cx="1943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Shortage of Professionals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257" name="Google Shape;257;p16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6"/>
          <p:cNvGrpSpPr/>
          <p:nvPr/>
        </p:nvGrpSpPr>
        <p:grpSpPr>
          <a:xfrm>
            <a:off x="4025250" y="2393875"/>
            <a:ext cx="4614000" cy="331800"/>
            <a:chOff x="4025250" y="2393875"/>
            <a:chExt cx="4614000" cy="331800"/>
          </a:xfrm>
        </p:grpSpPr>
        <p:sp>
          <p:nvSpPr>
            <p:cNvPr id="260" name="Google Shape;260;p16"/>
            <p:cNvSpPr txBox="1"/>
            <p:nvPr/>
          </p:nvSpPr>
          <p:spPr>
            <a:xfrm>
              <a:off x="6163350" y="2393875"/>
              <a:ext cx="247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Diagnosis can be difficult due to shared symptoms.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4025250" y="2393875"/>
              <a:ext cx="189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Complex Diagnosis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2" name="Google Shape;262;p16"/>
          <p:cNvSpPr/>
          <p:nvPr/>
        </p:nvSpPr>
        <p:spPr>
          <a:xfrm>
            <a:off x="2424874" y="3728825"/>
            <a:ext cx="1756503" cy="1062267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63" name="Google Shape;263;p16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264" name="Google Shape;264;p16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4122280" y="4336675"/>
            <a:ext cx="4516970" cy="462000"/>
            <a:chOff x="4122280" y="4336675"/>
            <a:chExt cx="4516970" cy="462000"/>
          </a:xfrm>
        </p:grpSpPr>
        <p:sp>
          <p:nvSpPr>
            <p:cNvPr id="267" name="Google Shape;267;p16"/>
            <p:cNvSpPr txBox="1"/>
            <p:nvPr/>
          </p:nvSpPr>
          <p:spPr>
            <a:xfrm>
              <a:off x="5635350" y="4336675"/>
              <a:ext cx="30039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adoption challenges: dataset diversity, model interpretability,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generalizability.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Potential AI solutions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22" y="1881687"/>
            <a:ext cx="2130650" cy="2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8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3151559" y="1235179"/>
            <a:ext cx="2903182" cy="775702"/>
            <a:chOff x="3297249" y="1027913"/>
            <a:chExt cx="2653489" cy="678061"/>
          </a:xfrm>
        </p:grpSpPr>
        <p:sp>
          <p:nvSpPr>
            <p:cNvPr id="277" name="Google Shape;277;p17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78" name="Google Shape;278;p17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79" name="Google Shape;279;p17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0" name="Google Shape;280;p17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Create an AI system for pneumonia detection using CNNs on chest X-rays.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17"/>
          <p:cNvGrpSpPr/>
          <p:nvPr/>
        </p:nvGrpSpPr>
        <p:grpSpPr>
          <a:xfrm>
            <a:off x="340254" y="1237597"/>
            <a:ext cx="2653421" cy="2696472"/>
            <a:chOff x="3525722" y="1985800"/>
            <a:chExt cx="2702609" cy="2746178"/>
          </a:xfrm>
        </p:grpSpPr>
        <p:sp>
          <p:nvSpPr>
            <p:cNvPr id="282" name="Google Shape;282;p17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7"/>
          <p:cNvGrpSpPr/>
          <p:nvPr/>
        </p:nvGrpSpPr>
        <p:grpSpPr>
          <a:xfrm>
            <a:off x="6033212" y="1194513"/>
            <a:ext cx="2903169" cy="735833"/>
            <a:chOff x="6033350" y="1027913"/>
            <a:chExt cx="2653477" cy="678062"/>
          </a:xfrm>
        </p:grpSpPr>
        <p:grpSp>
          <p:nvGrpSpPr>
            <p:cNvPr id="340" name="Google Shape;340;p17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41" name="Google Shape;341;p1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2" name="Google Shape;342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Assess CNN performance (ResNet18, DenseNet121, InceptionV3) across diverse datasets using multiple metrics.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3" name="Google Shape;343;p17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3151574" y="3274141"/>
            <a:ext cx="2903194" cy="662267"/>
            <a:chOff x="3297248" y="2589598"/>
            <a:chExt cx="2653500" cy="596100"/>
          </a:xfrm>
        </p:grpSpPr>
        <p:sp>
          <p:nvSpPr>
            <p:cNvPr id="345" name="Google Shape;345;p17"/>
            <p:cNvSpPr txBox="1"/>
            <p:nvPr/>
          </p:nvSpPr>
          <p:spPr>
            <a:xfrm>
              <a:off x="3969548" y="28444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Address the challenge of accurate pneumonia diagnosis, especially in resource-constrained healthcare settings.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6033323" y="3126064"/>
            <a:ext cx="2903210" cy="810126"/>
            <a:chOff x="6033350" y="2501790"/>
            <a:chExt cx="2653515" cy="71126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49" name="Google Shape;349;p17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0" name="Google Shape;350;p17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Enhance healthcare and patient outcomes with improved pneumonia detection through AI.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52" name="Google Shape;352;p17"/>
          <p:cNvCxnSpPr>
            <a:stCxn id="277" idx="4"/>
            <a:endCxn id="346" idx="0"/>
          </p:cNvCxnSpPr>
          <p:nvPr/>
        </p:nvCxnSpPr>
        <p:spPr>
          <a:xfrm>
            <a:off x="3477655" y="2010882"/>
            <a:ext cx="0" cy="1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7"/>
          <p:cNvCxnSpPr>
            <a:stCxn id="343" idx="4"/>
            <a:endCxn id="351" idx="0"/>
          </p:cNvCxnSpPr>
          <p:nvPr/>
        </p:nvCxnSpPr>
        <p:spPr>
          <a:xfrm>
            <a:off x="6359308" y="1930347"/>
            <a:ext cx="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type="title"/>
          </p:nvPr>
        </p:nvSpPr>
        <p:spPr>
          <a:xfrm>
            <a:off x="457200" y="303200"/>
            <a:ext cx="8229600" cy="3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 Used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18"/>
          <p:cNvGraphicFramePr/>
          <p:nvPr/>
        </p:nvGraphicFramePr>
        <p:xfrm>
          <a:off x="171175" y="909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{3FA22144-2CCF-4726-8592-8B56E29CB6F9}</a:tableStyleId>
              </a:tblPr>
              <a:tblGrid>
                <a:gridCol w="687375"/>
                <a:gridCol w="3432975"/>
                <a:gridCol w="46842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Details of Each Datasets of the Project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1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Pneumonia and Normal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1120 x 800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3,514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878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1,464 images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2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Bacterial, Covid-19, Lung Opacity, Normal, Viral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1780 x 1800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2,020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500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1,035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3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14 lung disease classes including pneumonia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1024 x 1024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67,272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16,818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28,030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/>
          <p:nvPr/>
        </p:nvSpPr>
        <p:spPr>
          <a:xfrm>
            <a:off x="3395925" y="1685925"/>
            <a:ext cx="2445300" cy="26775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150900" y="1685925"/>
            <a:ext cx="2537100" cy="2677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40354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3642485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CNN Models</a:t>
            </a:r>
            <a:endParaRPr/>
          </a:p>
        </p:txBody>
      </p:sp>
      <p:grpSp>
        <p:nvGrpSpPr>
          <p:cNvPr id="369" name="Google Shape;369;p19"/>
          <p:cNvGrpSpPr/>
          <p:nvPr/>
        </p:nvGrpSpPr>
        <p:grpSpPr>
          <a:xfrm>
            <a:off x="559945" y="1436551"/>
            <a:ext cx="472011" cy="472011"/>
            <a:chOff x="1190625" y="238125"/>
            <a:chExt cx="5238750" cy="5238750"/>
          </a:xfrm>
        </p:grpSpPr>
        <p:sp>
          <p:nvSpPr>
            <p:cNvPr id="370" name="Google Shape;370;p19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3798797" y="1436494"/>
            <a:ext cx="472142" cy="472112"/>
            <a:chOff x="-44512325" y="3176075"/>
            <a:chExt cx="300900" cy="300900"/>
          </a:xfrm>
        </p:grpSpPr>
        <p:sp>
          <p:nvSpPr>
            <p:cNvPr id="378" name="Google Shape;378;p19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9"/>
          <p:cNvSpPr txBox="1"/>
          <p:nvPr/>
        </p:nvSpPr>
        <p:spPr>
          <a:xfrm>
            <a:off x="282802" y="2171550"/>
            <a:ext cx="2199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ResNet18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3642285" y="2171550"/>
            <a:ext cx="211424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Inception-V3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2658951" y="2574675"/>
            <a:ext cx="7371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841226" y="2479500"/>
            <a:ext cx="7371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6549125" y="1653775"/>
            <a:ext cx="2537100" cy="2709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6749797" y="1346175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6906195" y="1502576"/>
            <a:ext cx="472011" cy="472011"/>
            <a:chOff x="1190625" y="238125"/>
            <a:chExt cx="5238750" cy="5238750"/>
          </a:xfrm>
        </p:grpSpPr>
        <p:sp>
          <p:nvSpPr>
            <p:cNvPr id="388" name="Google Shape;388;p19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9"/>
          <p:cNvSpPr txBox="1"/>
          <p:nvPr/>
        </p:nvSpPr>
        <p:spPr>
          <a:xfrm>
            <a:off x="6754460" y="2171550"/>
            <a:ext cx="211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DenseNet121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37525" y="2503350"/>
            <a:ext cx="26469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ddresses vanishing gradient issue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 layers Architecture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 ~11.7M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image size: 224x224 pixels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FLOPS: Approximately 1.8 billion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3236388" y="2503350"/>
            <a:ext cx="27864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filters with multiple sizes for wider networks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Approximately 23.8 million parameters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image size: 299x299 pixels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FLOPS: Approximately 5.7 billion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6457350" y="2503350"/>
            <a:ext cx="26289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Chosen for dense connectivity promoting reuse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121 layers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7.0M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image size: 224x224 pixels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FLOPS: Approximately 2.9 billion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 Optimization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0"/>
          <p:cNvGrpSpPr/>
          <p:nvPr/>
        </p:nvGrpSpPr>
        <p:grpSpPr>
          <a:xfrm>
            <a:off x="3162958" y="1413786"/>
            <a:ext cx="2716242" cy="2750745"/>
            <a:chOff x="457200" y="1485900"/>
            <a:chExt cx="3205384" cy="3246100"/>
          </a:xfrm>
        </p:grpSpPr>
        <p:sp>
          <p:nvSpPr>
            <p:cNvPr id="405" name="Google Shape;405;p20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0"/>
          <p:cNvSpPr txBox="1"/>
          <p:nvPr/>
        </p:nvSpPr>
        <p:spPr>
          <a:xfrm>
            <a:off x="4095738" y="107610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2" name="Google Shape;452;p20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453" name="Google Shape;453;p20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0"/>
          <p:cNvGrpSpPr/>
          <p:nvPr/>
        </p:nvGrpSpPr>
        <p:grpSpPr>
          <a:xfrm>
            <a:off x="457200" y="1103400"/>
            <a:ext cx="2518200" cy="577225"/>
            <a:chOff x="457200" y="959300"/>
            <a:chExt cx="2518200" cy="577225"/>
          </a:xfrm>
        </p:grpSpPr>
        <p:sp>
          <p:nvSpPr>
            <p:cNvPr id="457" name="Google Shape;457;p20"/>
            <p:cNvSpPr txBox="1"/>
            <p:nvPr/>
          </p:nvSpPr>
          <p:spPr>
            <a:xfrm>
              <a:off x="914400" y="10535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Utilized Stochastic Gradient Descent (SGD) optimization algorithm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20"/>
          <p:cNvGrpSpPr/>
          <p:nvPr/>
        </p:nvGrpSpPr>
        <p:grpSpPr>
          <a:xfrm>
            <a:off x="457200" y="2883813"/>
            <a:ext cx="2518200" cy="483000"/>
            <a:chOff x="457200" y="2883813"/>
            <a:chExt cx="2518200" cy="483000"/>
          </a:xfrm>
        </p:grpSpPr>
        <p:sp>
          <p:nvSpPr>
            <p:cNvPr id="460" name="Google Shape;460;p20"/>
            <p:cNvSpPr txBox="1"/>
            <p:nvPr/>
          </p:nvSpPr>
          <p:spPr>
            <a:xfrm>
              <a:off x="914400" y="28838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Loss function: Cross entropy loss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457200" y="29339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57200" y="1869875"/>
            <a:ext cx="2756700" cy="824700"/>
            <a:chOff x="457200" y="1794700"/>
            <a:chExt cx="2756700" cy="824700"/>
          </a:xfrm>
        </p:grpSpPr>
        <p:grpSp>
          <p:nvGrpSpPr>
            <p:cNvPr id="463" name="Google Shape;463;p20"/>
            <p:cNvGrpSpPr/>
            <p:nvPr/>
          </p:nvGrpSpPr>
          <p:grpSpPr>
            <a:xfrm>
              <a:off x="914400" y="1794700"/>
              <a:ext cx="2299500" cy="824700"/>
              <a:chOff x="457200" y="1917325"/>
              <a:chExt cx="2299500" cy="824700"/>
            </a:xfrm>
          </p:grpSpPr>
          <p:sp>
            <p:nvSpPr>
              <p:cNvPr id="464" name="Google Shape;464;p2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5" name="Google Shape;465;p20"/>
              <p:cNvSpPr txBox="1"/>
              <p:nvPr/>
            </p:nvSpPr>
            <p:spPr>
              <a:xfrm>
                <a:off x="457200" y="1917325"/>
                <a:ext cx="2299500" cy="82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Momentum value of 0.9 set for accelerated convergence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6" name="Google Shape;466;p20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457200" y="3631213"/>
            <a:ext cx="2518200" cy="483000"/>
            <a:chOff x="457200" y="3631213"/>
            <a:chExt cx="2518200" cy="483000"/>
          </a:xfrm>
        </p:grpSpPr>
        <p:sp>
          <p:nvSpPr>
            <p:cNvPr id="468" name="Google Shape;468;p20"/>
            <p:cNvSpPr txBox="1"/>
            <p:nvPr/>
          </p:nvSpPr>
          <p:spPr>
            <a:xfrm>
              <a:off x="914400" y="36312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Utilized t-SNE for visual comparison of feature distributions in lower-dimensional space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57200" y="36312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6168600" y="2784088"/>
            <a:ext cx="2518200" cy="483000"/>
            <a:chOff x="6168600" y="2862575"/>
            <a:chExt cx="2518200" cy="483000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168600" y="28625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Evaluation metrics: Accuracy, Precision, Recall, F1-score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8229600" y="286257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3" name="Google Shape;473;p20"/>
          <p:cNvGrpSpPr/>
          <p:nvPr/>
        </p:nvGrpSpPr>
        <p:grpSpPr>
          <a:xfrm>
            <a:off x="6168600" y="1936975"/>
            <a:ext cx="2518200" cy="483000"/>
            <a:chOff x="6168600" y="1936975"/>
            <a:chExt cx="2518200" cy="483000"/>
          </a:xfrm>
        </p:grpSpPr>
        <p:sp>
          <p:nvSpPr>
            <p:cNvPr id="474" name="Google Shape;474;p20"/>
            <p:cNvSpPr txBox="1"/>
            <p:nvPr/>
          </p:nvSpPr>
          <p:spPr>
            <a:xfrm>
              <a:off x="6168600" y="19369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Learning rate of 0.001 varied to optimize model convergence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0"/>
            <p:cNvSpPr txBox="1"/>
            <p:nvPr/>
          </p:nvSpPr>
          <p:spPr>
            <a:xfrm>
              <a:off x="8229600" y="193697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6" name="Google Shape;476;p20"/>
          <p:cNvGrpSpPr/>
          <p:nvPr/>
        </p:nvGrpSpPr>
        <p:grpSpPr>
          <a:xfrm>
            <a:off x="5575925" y="3631225"/>
            <a:ext cx="3110900" cy="483000"/>
            <a:chOff x="5575900" y="3687600"/>
            <a:chExt cx="3110900" cy="483000"/>
          </a:xfrm>
        </p:grpSpPr>
        <p:sp>
          <p:nvSpPr>
            <p:cNvPr id="477" name="Google Shape;477;p20"/>
            <p:cNvSpPr txBox="1"/>
            <p:nvPr/>
          </p:nvSpPr>
          <p:spPr>
            <a:xfrm>
              <a:off x="5575900" y="3687600"/>
              <a:ext cx="2716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Model hyperparameters: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			Optimizer: SGD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	  	   Learning rate: 0.001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	  Batch size: 30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Loss function: Cross entropy loss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    Number of epochs: 30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0"/>
            <p:cNvSpPr txBox="1"/>
            <p:nvPr/>
          </p:nvSpPr>
          <p:spPr>
            <a:xfrm>
              <a:off x="8229600" y="36876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9" name="Google Shape;479;p20"/>
          <p:cNvGrpSpPr/>
          <p:nvPr/>
        </p:nvGrpSpPr>
        <p:grpSpPr>
          <a:xfrm>
            <a:off x="5930125" y="1047750"/>
            <a:ext cx="2756700" cy="483000"/>
            <a:chOff x="5930125" y="1047750"/>
            <a:chExt cx="2756700" cy="483000"/>
          </a:xfrm>
        </p:grpSpPr>
        <p:sp>
          <p:nvSpPr>
            <p:cNvPr id="480" name="Google Shape;480;p20"/>
            <p:cNvSpPr txBox="1"/>
            <p:nvPr/>
          </p:nvSpPr>
          <p:spPr>
            <a:xfrm>
              <a:off x="8229625" y="10477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1" name="Google Shape;481;p20"/>
            <p:cNvSpPr txBox="1"/>
            <p:nvPr/>
          </p:nvSpPr>
          <p:spPr>
            <a:xfrm>
              <a:off x="5930125" y="1047750"/>
              <a:ext cx="2299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SGD updates parameters by subtracting a fraction of loss gradient.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/>
          <p:nvPr>
            <p:ph type="title"/>
          </p:nvPr>
        </p:nvSpPr>
        <p:spPr>
          <a:xfrm>
            <a:off x="363550" y="2732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r>
              <a:rPr lang="en"/>
              <a:t> Setup</a:t>
            </a:r>
            <a:endParaRPr/>
          </a:p>
        </p:txBody>
      </p:sp>
      <p:grpSp>
        <p:nvGrpSpPr>
          <p:cNvPr id="487" name="Google Shape;487;p21"/>
          <p:cNvGrpSpPr/>
          <p:nvPr/>
        </p:nvGrpSpPr>
        <p:grpSpPr>
          <a:xfrm>
            <a:off x="6849760" y="892631"/>
            <a:ext cx="1992695" cy="3892348"/>
            <a:chOff x="4572000" y="1208850"/>
            <a:chExt cx="1885951" cy="3523124"/>
          </a:xfrm>
        </p:grpSpPr>
        <p:sp>
          <p:nvSpPr>
            <p:cNvPr id="488" name="Google Shape;488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3416274" y="1152385"/>
            <a:ext cx="4324461" cy="706111"/>
            <a:chOff x="3291925" y="1277875"/>
            <a:chExt cx="4299524" cy="671400"/>
          </a:xfrm>
        </p:grpSpPr>
        <p:sp>
          <p:nvSpPr>
            <p:cNvPr id="500" name="Google Shape;500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3291925" y="1277875"/>
              <a:ext cx="33729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Utilized SGD, ReLU, and optimized hyperparameters; evaluated using accuracy, loss, and confusion matrices on validation/test data.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2883526" y="2161178"/>
            <a:ext cx="3452115" cy="670844"/>
            <a:chOff x="2997192" y="2477850"/>
            <a:chExt cx="3432208" cy="637867"/>
          </a:xfrm>
        </p:grpSpPr>
        <p:sp>
          <p:nvSpPr>
            <p:cNvPr id="503" name="Google Shape;503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2997192" y="2492317"/>
              <a:ext cx="28278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Data augmentation techniques, including normalization, were applied during training.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1"/>
          <p:cNvGrpSpPr/>
          <p:nvPr/>
        </p:nvGrpSpPr>
        <p:grpSpPr>
          <a:xfrm>
            <a:off x="1713780" y="3134716"/>
            <a:ext cx="3216766" cy="635761"/>
            <a:chOff x="3231183" y="2477850"/>
            <a:chExt cx="3198216" cy="604508"/>
          </a:xfrm>
        </p:grpSpPr>
        <p:sp>
          <p:nvSpPr>
            <p:cNvPr id="506" name="Google Shape;506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" name="Google Shape;507;p21"/>
            <p:cNvSpPr txBox="1"/>
            <p:nvPr/>
          </p:nvSpPr>
          <p:spPr>
            <a:xfrm>
              <a:off x="3231183" y="2477858"/>
              <a:ext cx="24153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Dataset split into 60:15:25 ratios for training, validation, and testing.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08" name="Google Shape;508;p21"/>
          <p:cNvCxnSpPr>
            <a:stCxn id="509" idx="6"/>
            <a:endCxn id="506" idx="4"/>
          </p:cNvCxnSpPr>
          <p:nvPr/>
        </p:nvCxnSpPr>
        <p:spPr>
          <a:xfrm flipH="1" rot="10800000">
            <a:off x="3525451" y="3770329"/>
            <a:ext cx="1101000" cy="65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1"/>
          <p:cNvCxnSpPr>
            <a:stCxn id="506" idx="6"/>
            <a:endCxn id="503" idx="4"/>
          </p:cNvCxnSpPr>
          <p:nvPr/>
        </p:nvCxnSpPr>
        <p:spPr>
          <a:xfrm flipH="1" rot="10800000">
            <a:off x="4930546" y="2796792"/>
            <a:ext cx="1101000" cy="65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1"/>
          <p:cNvCxnSpPr>
            <a:stCxn id="503" idx="6"/>
            <a:endCxn id="500" idx="4"/>
          </p:cNvCxnSpPr>
          <p:nvPr/>
        </p:nvCxnSpPr>
        <p:spPr>
          <a:xfrm flipH="1" rot="10800000">
            <a:off x="6335641" y="1823555"/>
            <a:ext cx="1101000" cy="65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2" name="Google Shape;512;p21"/>
          <p:cNvGrpSpPr/>
          <p:nvPr/>
        </p:nvGrpSpPr>
        <p:grpSpPr>
          <a:xfrm>
            <a:off x="3005416" y="1343866"/>
            <a:ext cx="369858" cy="323265"/>
            <a:chOff x="4794038" y="3489860"/>
            <a:chExt cx="367726" cy="307374"/>
          </a:xfrm>
        </p:grpSpPr>
        <p:sp>
          <p:nvSpPr>
            <p:cNvPr id="513" name="Google Shape;51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1"/>
          <p:cNvGrpSpPr/>
          <p:nvPr/>
        </p:nvGrpSpPr>
        <p:grpSpPr>
          <a:xfrm>
            <a:off x="301536" y="4073152"/>
            <a:ext cx="3223915" cy="705940"/>
            <a:chOff x="3224075" y="2444475"/>
            <a:chExt cx="3205324" cy="671238"/>
          </a:xfrm>
        </p:grpSpPr>
        <p:sp>
          <p:nvSpPr>
            <p:cNvPr id="509" name="Google Shape;509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18" name="Google Shape;518;p21"/>
            <p:cNvGrpSpPr/>
            <p:nvPr/>
          </p:nvGrpSpPr>
          <p:grpSpPr>
            <a:xfrm>
              <a:off x="3224075" y="2444475"/>
              <a:ext cx="2567100" cy="671238"/>
              <a:chOff x="5791000" y="700383"/>
              <a:chExt cx="2567100" cy="671238"/>
            </a:xfrm>
          </p:grpSpPr>
          <p:sp>
            <p:nvSpPr>
              <p:cNvPr id="519" name="Google Shape;519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21"/>
              <p:cNvSpPr txBox="1"/>
              <p:nvPr/>
            </p:nvSpPr>
            <p:spPr>
              <a:xfrm>
                <a:off x="5791000" y="700383"/>
                <a:ext cx="2567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from three Kaggle sources was preprocessed: cleaned, resized, and converted to PIL Image format and torch.float32.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21" name="Google Shape;521;p21"/>
          <p:cNvSpPr txBox="1"/>
          <p:nvPr/>
        </p:nvSpPr>
        <p:spPr>
          <a:xfrm>
            <a:off x="890834" y="1509594"/>
            <a:ext cx="1992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2" name="Google Shape;522;p21"/>
          <p:cNvGrpSpPr/>
          <p:nvPr/>
        </p:nvGrpSpPr>
        <p:grpSpPr>
          <a:xfrm>
            <a:off x="210779" y="514601"/>
            <a:ext cx="1564263" cy="2662528"/>
            <a:chOff x="3161760" y="1088175"/>
            <a:chExt cx="1931905" cy="3643804"/>
          </a:xfrm>
        </p:grpSpPr>
        <p:sp>
          <p:nvSpPr>
            <p:cNvPr id="523" name="Google Shape;523;p21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/>
          <p:nvPr>
            <p:ph type="title"/>
          </p:nvPr>
        </p:nvSpPr>
        <p:spPr>
          <a:xfrm>
            <a:off x="457150" y="324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sp>
        <p:nvSpPr>
          <p:cNvPr id="615" name="Google Shape;615;p22"/>
          <p:cNvSpPr/>
          <p:nvPr/>
        </p:nvSpPr>
        <p:spPr>
          <a:xfrm>
            <a:off x="91200" y="3202750"/>
            <a:ext cx="16803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22"/>
          <p:cNvGrpSpPr/>
          <p:nvPr/>
        </p:nvGrpSpPr>
        <p:grpSpPr>
          <a:xfrm>
            <a:off x="69401" y="3316923"/>
            <a:ext cx="1815410" cy="1638422"/>
            <a:chOff x="533400" y="962025"/>
            <a:chExt cx="1771824" cy="1638422"/>
          </a:xfrm>
        </p:grpSpPr>
        <p:sp>
          <p:nvSpPr>
            <p:cNvPr id="617" name="Google Shape;617;p22"/>
            <p:cNvSpPr txBox="1"/>
            <p:nvPr/>
          </p:nvSpPr>
          <p:spPr>
            <a:xfrm>
              <a:off x="533424" y="1222577"/>
              <a:ext cx="17718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Incepti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v3 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nsistently outperforms ResNet-18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DenseNet-121 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across all datasets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8" name="Google Shape;618;p22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0" name="Google Shape;620;p22"/>
          <p:cNvSpPr/>
          <p:nvPr/>
        </p:nvSpPr>
        <p:spPr>
          <a:xfrm>
            <a:off x="1836125" y="3203738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22"/>
          <p:cNvGrpSpPr/>
          <p:nvPr/>
        </p:nvGrpSpPr>
        <p:grpSpPr>
          <a:xfrm>
            <a:off x="1691075" y="3251700"/>
            <a:ext cx="2028300" cy="1589750"/>
            <a:chOff x="2360225" y="1010975"/>
            <a:chExt cx="2028300" cy="1589750"/>
          </a:xfrm>
        </p:grpSpPr>
        <p:sp>
          <p:nvSpPr>
            <p:cNvPr id="622" name="Google Shape;622;p22"/>
            <p:cNvSpPr txBox="1"/>
            <p:nvPr/>
          </p:nvSpPr>
          <p:spPr>
            <a:xfrm>
              <a:off x="2360225" y="1489525"/>
              <a:ext cx="2028300" cy="11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Accuracies</a:t>
              </a:r>
              <a:r>
                <a:rPr lang="en" sz="1200">
                  <a:solidFill>
                    <a:srgbClr val="ECECEC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 96.39%,    64.63%, and 49.02% for Inception v3, and 94.35%, 64.44%, and 36.43% for ResNet-18 and      DenseNet-121.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22"/>
            <p:cNvSpPr txBox="1"/>
            <p:nvPr/>
          </p:nvSpPr>
          <p:spPr>
            <a:xfrm>
              <a:off x="3815825" y="101097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4" name="Google Shape;624;p22"/>
          <p:cNvSpPr/>
          <p:nvPr/>
        </p:nvSpPr>
        <p:spPr>
          <a:xfrm>
            <a:off x="3659375" y="3202738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5" name="Google Shape;625;p22"/>
          <p:cNvGrpSpPr/>
          <p:nvPr/>
        </p:nvGrpSpPr>
        <p:grpSpPr>
          <a:xfrm>
            <a:off x="3719375" y="3242324"/>
            <a:ext cx="1633700" cy="1535989"/>
            <a:chOff x="4838600" y="987351"/>
            <a:chExt cx="1633700" cy="1007536"/>
          </a:xfrm>
        </p:grpSpPr>
        <p:sp>
          <p:nvSpPr>
            <p:cNvPr id="626" name="Google Shape;626;p22"/>
            <p:cNvSpPr txBox="1"/>
            <p:nvPr/>
          </p:nvSpPr>
          <p:spPr>
            <a:xfrm>
              <a:off x="4838600" y="1106587"/>
              <a:ext cx="1608900" cy="8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 declines as the number of classes in the dataset increases.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7" name="Google Shape;627;p22"/>
            <p:cNvSpPr txBox="1"/>
            <p:nvPr/>
          </p:nvSpPr>
          <p:spPr>
            <a:xfrm>
              <a:off x="6100600" y="987351"/>
              <a:ext cx="3717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8" name="Google Shape;628;p22"/>
          <p:cNvSpPr/>
          <p:nvPr/>
        </p:nvSpPr>
        <p:spPr>
          <a:xfrm>
            <a:off x="5480813" y="320275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2"/>
          <p:cNvGrpSpPr/>
          <p:nvPr/>
        </p:nvGrpSpPr>
        <p:grpSpPr>
          <a:xfrm>
            <a:off x="5480850" y="3251700"/>
            <a:ext cx="1771711" cy="1703636"/>
            <a:chOff x="6908782" y="1133302"/>
            <a:chExt cx="1970100" cy="1074239"/>
          </a:xfrm>
        </p:grpSpPr>
        <p:sp>
          <p:nvSpPr>
            <p:cNvPr id="630" name="Google Shape;630;p22"/>
            <p:cNvSpPr txBox="1"/>
            <p:nvPr/>
          </p:nvSpPr>
          <p:spPr>
            <a:xfrm>
              <a:off x="6908782" y="1239141"/>
              <a:ext cx="1970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Inception v3 demonstrates the highest accuracy across datasets,            while ResNet-18 tends to overfit.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2"/>
            <p:cNvSpPr txBox="1"/>
            <p:nvPr/>
          </p:nvSpPr>
          <p:spPr>
            <a:xfrm>
              <a:off x="8317905" y="1133302"/>
              <a:ext cx="3987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2" name="Google Shape;632;p22"/>
          <p:cNvSpPr/>
          <p:nvPr/>
        </p:nvSpPr>
        <p:spPr>
          <a:xfrm>
            <a:off x="7302250" y="320375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22"/>
          <p:cNvGrpSpPr/>
          <p:nvPr/>
        </p:nvGrpSpPr>
        <p:grpSpPr>
          <a:xfrm>
            <a:off x="7280500" y="3195213"/>
            <a:ext cx="1815300" cy="1702415"/>
            <a:chOff x="1501050" y="3093700"/>
            <a:chExt cx="1815300" cy="1638356"/>
          </a:xfrm>
        </p:grpSpPr>
        <p:sp>
          <p:nvSpPr>
            <p:cNvPr id="634" name="Google Shape;634;p22"/>
            <p:cNvSpPr txBox="1"/>
            <p:nvPr/>
          </p:nvSpPr>
          <p:spPr>
            <a:xfrm>
              <a:off x="1501050" y="3335556"/>
              <a:ext cx="1815300" cy="13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Inception v3    demonstrates the highest accuracy across datasets, while ResNet-18 tends to overfit.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5" name="Google Shape;635;p22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636" name="Google Shape;6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15" y="1021023"/>
            <a:ext cx="2130936" cy="1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2"/>
          <p:cNvSpPr/>
          <p:nvPr/>
        </p:nvSpPr>
        <p:spPr>
          <a:xfrm>
            <a:off x="4461575" y="2116300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050" y="1021025"/>
            <a:ext cx="5785276" cy="163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22"/>
          <p:cNvCxnSpPr/>
          <p:nvPr/>
        </p:nvCxnSpPr>
        <p:spPr>
          <a:xfrm flipH="1">
            <a:off x="960325" y="2471675"/>
            <a:ext cx="1984800" cy="72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2"/>
          <p:cNvCxnSpPr>
            <a:endCxn id="620" idx="0"/>
          </p:cNvCxnSpPr>
          <p:nvPr/>
        </p:nvCxnSpPr>
        <p:spPr>
          <a:xfrm flipH="1">
            <a:off x="2722025" y="2478938"/>
            <a:ext cx="870600" cy="72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2"/>
          <p:cNvCxnSpPr>
            <a:endCxn id="628" idx="0"/>
          </p:cNvCxnSpPr>
          <p:nvPr/>
        </p:nvCxnSpPr>
        <p:spPr>
          <a:xfrm>
            <a:off x="5818613" y="2450050"/>
            <a:ext cx="548100" cy="75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2"/>
          <p:cNvCxnSpPr>
            <a:endCxn id="632" idx="0"/>
          </p:cNvCxnSpPr>
          <p:nvPr/>
        </p:nvCxnSpPr>
        <p:spPr>
          <a:xfrm>
            <a:off x="6531850" y="2435150"/>
            <a:ext cx="1656300" cy="76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2"/>
          <p:cNvCxnSpPr>
            <a:endCxn id="624" idx="0"/>
          </p:cNvCxnSpPr>
          <p:nvPr/>
        </p:nvCxnSpPr>
        <p:spPr>
          <a:xfrm flipH="1">
            <a:off x="4545275" y="2450038"/>
            <a:ext cx="7800" cy="75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type="title"/>
          </p:nvPr>
        </p:nvSpPr>
        <p:spPr>
          <a:xfrm>
            <a:off x="457200" y="2794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and Ablative Study</a:t>
            </a:r>
            <a:r>
              <a:rPr lang="en"/>
              <a:t> </a:t>
            </a:r>
            <a:endParaRPr/>
          </a:p>
        </p:txBody>
      </p:sp>
      <p:graphicFrame>
        <p:nvGraphicFramePr>
          <p:cNvPr id="649" name="Google Shape;649;p23"/>
          <p:cNvGraphicFramePr/>
          <p:nvPr/>
        </p:nvGraphicFramePr>
        <p:xfrm>
          <a:off x="253825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{3FA22144-2CCF-4726-8592-8B56E29CB6F9}</a:tableStyleId>
              </a:tblPr>
              <a:tblGrid>
                <a:gridCol w="523675"/>
                <a:gridCol w="4819225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Hyperparameter Tuning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rate adjustment crucial for model convergence.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Optimal learning rate for ResNet-18 on a 5-class dataset was 0.001, with limited computational resources preventing further hyperparameter fine-tuning.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Transfer Learning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weights from IMAGENET1K V1 used for ResNet-18 and DenseNet-121.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models improve initial accuracy and convergence speed, while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overfitting is countered with regularization and data augmentation.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2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 Understanding using t-SNE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t-SNE visualization reveals class clusters and overlap.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weights lead to more generalized but less distinct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representations.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Ablative Study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Rate Finder tool identifies optimal learning rate of 0.001.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metrics inversely correlate with the number of classes in the dataset.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50" name="Google Shape;650;p23"/>
          <p:cNvGrpSpPr/>
          <p:nvPr/>
        </p:nvGrpSpPr>
        <p:grpSpPr>
          <a:xfrm>
            <a:off x="5091931" y="997024"/>
            <a:ext cx="3976528" cy="3671846"/>
            <a:chOff x="457200" y="997005"/>
            <a:chExt cx="4114785" cy="3734967"/>
          </a:xfrm>
        </p:grpSpPr>
        <p:sp>
          <p:nvSpPr>
            <p:cNvPr id="651" name="Google Shape;651;p23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