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3" r:id="rId3"/>
    <p:sldId id="285" r:id="rId4"/>
    <p:sldId id="286" r:id="rId5"/>
    <p:sldId id="287" r:id="rId6"/>
    <p:sldId id="288" r:id="rId7"/>
    <p:sldId id="290" r:id="rId8"/>
    <p:sldId id="291" r:id="rId9"/>
    <p:sldId id="292" r:id="rId10"/>
    <p:sldId id="289" r:id="rId11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pPr>
                <a:defRPr/>
              </a:pPr>
              <a:t>10-Jul-24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mma_function" TargetMode="External"/><Relationship Id="rId7" Type="http://schemas.openxmlformats.org/officeDocument/2006/relationships/hyperlink" Target="https://math.libretexts.org/Bookshelves/Analysis/Complex_Variables_with_Applications_(Orloff)/14%3A_Analytic_Continuation_and_the_Gamma_Function/14.02%3A_Definition_and_properties_of_the_Gamma_fun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watch?v=2RSqGJ-t1xE&amp;t=127s" TargetMode="External"/><Relationship Id="rId5" Type="http://schemas.openxmlformats.org/officeDocument/2006/relationships/hyperlink" Target="https://www.britannica.com/science/gamma-function" TargetMode="External"/><Relationship Id="rId4" Type="http://schemas.openxmlformats.org/officeDocument/2006/relationships/hyperlink" Target="https://mathworld.wolfram.com/GammaFunctio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62137" y="1223604"/>
            <a:ext cx="5545137" cy="2663825"/>
          </a:xfrm>
        </p:spPr>
        <p:txBody>
          <a:bodyPr anchorCtr="1"/>
          <a:lstStyle/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SOEN 6011</a:t>
            </a: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Software Engineering Process</a:t>
            </a: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Deliverable 1</a:t>
            </a:r>
          </a:p>
          <a:p>
            <a:pPr marL="0" indent="0" algn="ctr">
              <a:buNone/>
            </a:pPr>
            <a:endParaRPr lang="en-US" altLang="en-US" sz="2800" dirty="0"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Name :- Vandit Digneshbhai Mehta</a:t>
            </a: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Student ID :- 40232414</a:t>
            </a: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Function :- </a:t>
            </a:r>
            <a:r>
              <a:rPr lang="en-US" sz="2800" dirty="0"/>
              <a:t>F4: </a:t>
            </a:r>
            <a:r>
              <a:rPr lang="el-GR" sz="2800" dirty="0"/>
              <a:t>Γ(</a:t>
            </a:r>
            <a:r>
              <a:rPr lang="en-US" sz="2800" dirty="0"/>
              <a:t>x) (Gamma Function)</a:t>
            </a:r>
            <a:endParaRPr lang="en-US" altLang="en-US" sz="2800" dirty="0">
              <a:cs typeface="Tahoma" pitchFamily="34" charset="0"/>
            </a:endParaRP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3486150" y="5641975"/>
            <a:ext cx="2297113" cy="738664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Thursday</a:t>
            </a:r>
          </a:p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11</a:t>
            </a:r>
            <a:r>
              <a:rPr lang="en-US" altLang="en-US" sz="2400" baseline="30000" dirty="0">
                <a:solidFill>
                  <a:schemeClr val="tx1"/>
                </a:solidFill>
                <a:latin typeface="+mn-lt"/>
              </a:rPr>
              <a:t>th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July,2024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ETERNITY</a:t>
            </a:r>
            <a:endParaRPr lang="en-US" alt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/>
              <p:cNvSpPr txBox="1">
                <a:spLocks noChangeArrowheads="1"/>
              </p:cNvSpPr>
              <p:nvPr/>
            </p:nvSpPr>
            <p:spPr bwMode="auto">
              <a:xfrm>
                <a:off x="303213" y="1336675"/>
                <a:ext cx="8662987" cy="463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4" tIns="44997" rIns="90004" bIns="44997">
                <a:spAutoFit/>
              </a:bodyPr>
              <a:lstStyle>
                <a:lvl1pPr>
                  <a:spcAft>
                    <a:spcPts val="1413"/>
                  </a:spcAft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1pPr>
                <a:lvl2pPr marL="742950" indent="-285750">
                  <a:spcAft>
                    <a:spcPts val="1413"/>
                  </a:spcAft>
                  <a:buSzPct val="75000"/>
                  <a:buFont typeface="StarSymbol"/>
                  <a:buChar char="–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2pPr>
                <a:lvl3pPr marL="1143000" indent="-228600"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3pPr>
                <a:lvl4pPr marL="1600200" indent="-228600">
                  <a:spcAft>
                    <a:spcPts val="1413"/>
                  </a:spcAft>
                  <a:buSzPct val="75000"/>
                  <a:buFont typeface="StarSymbol"/>
                  <a:buChar char="–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4pPr>
                <a:lvl5pPr marL="2057400" indent="-228600"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9pPr>
              </a:lstStyle>
              <a:p>
                <a:pPr algn="just" eaLnBrk="1">
                  <a:spcAft>
                    <a:spcPct val="0"/>
                  </a:spcAft>
                  <a:buFontTx/>
                  <a:buNone/>
                </a:pP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Gamma function generalizes the concept of </a:t>
                </a:r>
                <a:r>
                  <a:rPr lang="en-US" altLang="en-US" sz="2000" b="1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factorial</a:t>
                </a: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 eaLnBrk="1">
                  <a:spcAft>
                    <a:spcPct val="0"/>
                  </a:spcAft>
                  <a:buFontTx/>
                  <a:buNone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eaLnBrk="1">
                  <a:spcAft>
                    <a:spcPct val="0"/>
                  </a:spcAft>
                  <a:buFontTx/>
                  <a:buNone/>
                </a:pP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positive integer numbers (x&gt;0), </a:t>
                </a:r>
                <a:r>
                  <a:rPr lang="el-G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Γ(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x) = (x-1)!</a:t>
                </a:r>
              </a:p>
              <a:p>
                <a:pPr algn="just" eaLnBrk="1">
                  <a:spcAft>
                    <a:spcPct val="0"/>
                  </a:spcAft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eaLnBrk="1">
                  <a:spcAft>
                    <a:spcPct val="0"/>
                  </a:spcAft>
                  <a:buFontTx/>
                  <a:buNone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definitions of Gamma Function </a:t>
                </a:r>
                <a:r>
                  <a:rPr lang="el-G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Γ(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x) are as follows:</a:t>
                </a:r>
              </a:p>
              <a:p>
                <a:pPr algn="just" eaLnBrk="1">
                  <a:spcAft>
                    <a:spcPct val="0"/>
                  </a:spcAft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Main </a:t>
                </a:r>
                <a:r>
                  <a:rPr lang="en-US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Defintion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:- </a:t>
                </a:r>
                <a:r>
                  <a:rPr lang="el-G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Γ(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[1]</a:t>
                </a: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Euler’s definition as an infinite product :- </a:t>
                </a:r>
                <a:r>
                  <a:rPr lang="el-G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Γ(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[1]</a:t>
                </a: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r>
                  <a:rPr lang="en-US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Weierstrass's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definition</a:t>
                </a:r>
                <a:r>
                  <a:rPr 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:- </a:t>
                </a:r>
                <a:r>
                  <a:rPr lang="el-G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Γ(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[1,2]</a:t>
                </a:r>
                <a:endPara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13" y="1336675"/>
                <a:ext cx="8662987" cy="4636733"/>
              </a:xfrm>
              <a:prstGeom prst="rect">
                <a:avLst/>
              </a:prstGeom>
              <a:blipFill>
                <a:blip r:embed="rId3"/>
                <a:stretch>
                  <a:fillRect l="-774" t="-6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Gamma Function : </a:t>
            </a:r>
            <a:r>
              <a:rPr lang="el-GR" sz="3600" dirty="0">
                <a:solidFill>
                  <a:schemeClr val="bg1"/>
                </a:solidFill>
                <a:latin typeface="+mn-lt"/>
              </a:rPr>
              <a:t>Γ(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x) </a:t>
            </a:r>
            <a:endParaRPr lang="en-US" altLang="en-US" sz="2800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/>
              <p:cNvSpPr txBox="1">
                <a:spLocks noChangeArrowheads="1"/>
              </p:cNvSpPr>
              <p:nvPr/>
            </p:nvSpPr>
            <p:spPr bwMode="auto">
              <a:xfrm>
                <a:off x="303213" y="1336675"/>
                <a:ext cx="8662987" cy="412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4" tIns="44997" rIns="90004" bIns="44997">
                <a:spAutoFit/>
              </a:bodyPr>
              <a:lstStyle>
                <a:lvl1pPr>
                  <a:spcAft>
                    <a:spcPts val="1413"/>
                  </a:spcAft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1pPr>
                <a:lvl2pPr marL="742950" indent="-285750">
                  <a:spcAft>
                    <a:spcPts val="1413"/>
                  </a:spcAft>
                  <a:buSzPct val="75000"/>
                  <a:buFont typeface="StarSymbol"/>
                  <a:buChar char="–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2pPr>
                <a:lvl3pPr marL="1143000" indent="-228600"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3pPr>
                <a:lvl4pPr marL="1600200" indent="-228600">
                  <a:spcAft>
                    <a:spcPts val="1413"/>
                  </a:spcAft>
                  <a:buSzPct val="75000"/>
                  <a:buFont typeface="StarSymbol"/>
                  <a:buChar char="–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4pPr>
                <a:lvl5pPr marL="2057400" indent="-228600"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9pPr>
              </a:lstStyle>
              <a:p>
                <a:pPr algn="just" eaLnBrk="1">
                  <a:spcAft>
                    <a:spcPct val="0"/>
                  </a:spcAft>
                  <a:buFontTx/>
                  <a:buNone/>
                </a:pP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breakdown of the formula [3]</a:t>
                </a:r>
              </a:p>
              <a:p>
                <a:pPr algn="just" eaLnBrk="1"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Gamma Function,  </a:t>
                </a:r>
                <a:r>
                  <a:rPr lang="el-G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Γ(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x) : Generalize the factorial function</a:t>
                </a: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Infinite product,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()</m:t>
                        </m:r>
                      </m:e>
                    </m:nary>
                  </m:oMath>
                </a14:m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: Multiplies and infinite sequence of terms</a:t>
                </a: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Scaling factor,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: Ensures correct behavior for small x</a:t>
                </a: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Product terms,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13" y="1336675"/>
                <a:ext cx="8662987" cy="4128325"/>
              </a:xfrm>
              <a:prstGeom prst="rect">
                <a:avLst/>
              </a:prstGeom>
              <a:blipFill>
                <a:blip r:embed="rId3"/>
                <a:stretch>
                  <a:fillRect l="-774" t="-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Euler’s definition as an infinite product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38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2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Input :- Assumes x is a positive real number. Validates it by checking x&gt;0, otherwise an exception is thrown [4].</a:t>
            </a: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2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2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Convergence :- Uses 100,000,000 iterations to approximate the infinite product [5].</a:t>
            </a: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2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2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Stability :- Assumes calculations remain numerically stable </a:t>
            </a:r>
            <a:r>
              <a:rPr lang="en-US" altLang="en-US" sz="2200" dirty="0" err="1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altLang="en-US" sz="22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negligible risk of overflow or underflow [5].</a:t>
            </a: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2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2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:- Assumes double-precision floating points arithmetic is sufficient. Minor inaccuracies are considered negligible [4]. </a:t>
            </a: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Assumptions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REQUIREMENTS SPECIFICATIONS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690152-DEE5-8B78-5DDC-33EACFAE4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6842"/>
              </p:ext>
            </p:extLst>
          </p:nvPr>
        </p:nvGraphicFramePr>
        <p:xfrm>
          <a:off x="511275" y="1190522"/>
          <a:ext cx="8169175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835">
                  <a:extLst>
                    <a:ext uri="{9D8B030D-6E8A-4147-A177-3AD203B41FA5}">
                      <a16:colId xmlns:a16="http://schemas.microsoft.com/office/drawing/2014/main" val="250091603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2632039169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3430312973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2946631395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310153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4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RQ-Input-Validation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Input 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function shall validate the input parameter x to ensure it is a positive real number.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Gamma function is not defined for non-positive numbers, and therefore input validation is necessary.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RQ-COMPUTE-GAMMA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Computation of Gamma Function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function shall compute the Gamma function Γ(x) using Euler's infinite product formula.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Euler's formula provides a method to compute the Gamma function for positive real numbers x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function assumes x is a positive real number.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9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6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REQUIREMENTS SPECIFICATIONS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690152-DEE5-8B78-5DDC-33EACFAE4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54006"/>
              </p:ext>
            </p:extLst>
          </p:nvPr>
        </p:nvGraphicFramePr>
        <p:xfrm>
          <a:off x="511275" y="1190522"/>
          <a:ext cx="8169175" cy="469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835">
                  <a:extLst>
                    <a:ext uri="{9D8B030D-6E8A-4147-A177-3AD203B41FA5}">
                      <a16:colId xmlns:a16="http://schemas.microsoft.com/office/drawing/2014/main" val="250091603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2632039169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3430312973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2946631395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310153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4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RQ-INF-PROD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Infinite Product Calculation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function shall compute an approximation of the Gamma function by iterating specific number of times.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finite number of terms are used to approximate the infinite product.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number of iterations (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maxIterations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is set to a large value to achieve sufficient precision. 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RQ-PERF-CONS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Performance Considerations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function shall handle large values of x efficiently to ensure reasonable execution time.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Performance is critical, especially when computing the Gamma function with a large number of iterations.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Increasing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maxIterations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may impact performance, and practical limits should be considered to balance between accuracy and execution time.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9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REQUIREMENTS SPECIFICATIONS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690152-DEE5-8B78-5DDC-33EACFAE4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30985"/>
              </p:ext>
            </p:extLst>
          </p:nvPr>
        </p:nvGraphicFramePr>
        <p:xfrm>
          <a:off x="511275" y="1190522"/>
          <a:ext cx="8169175" cy="469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835">
                  <a:extLst>
                    <a:ext uri="{9D8B030D-6E8A-4147-A177-3AD203B41FA5}">
                      <a16:colId xmlns:a16="http://schemas.microsoft.com/office/drawing/2014/main" val="250091603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2632039169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3430312973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2946631395"/>
                    </a:ext>
                  </a:extLst>
                </a:gridCol>
                <a:gridCol w="1633835">
                  <a:extLst>
                    <a:ext uri="{9D8B030D-6E8A-4147-A177-3AD203B41FA5}">
                      <a16:colId xmlns:a16="http://schemas.microsoft.com/office/drawing/2014/main" val="310153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4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RQ-EX-HANDLING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Exception Handling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function shall throw an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IllegalArgumentException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if x is non-positive.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Ensures that the function adheres to the Gamma function's domain restriction, preventing invalid computations.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RQ-OUT-PREC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Output Precision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function shall return a sufficiently accurate approximation of Γ(x) based on the chosen number of iterations.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 is crucial for applications requiring precise computations of the Gamma function.</a:t>
                      </a:r>
                      <a:endParaRPr lang="en-US" sz="1600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function uses Euler's formula to meet typical precision requirements for scientific and engineering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9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3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532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https://en.wikipedia.org/wiki/Gamma_function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https://mathworld.wolfram.com/GammaFunction.html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https://www.britannica.com/science/gamma-function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https://www.youtube.com/watch?v=2RSqGJ-t1xE&amp;t=127s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https://math.libretexts.org/Bookshelves/Analysis/Complex_Variables_with_Applications_(Orloff)/14%3A_Analytic_Continuation_and_the_Gamma_Function/14.02%3A_Definition_and_properties_of_the_Gamma_function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References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5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40506" y="2555875"/>
            <a:ext cx="8662987" cy="156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9600" dirty="0">
                <a:solidFill>
                  <a:srgbClr val="1C1C1C"/>
                </a:solidFill>
                <a:latin typeface="+mn-lt"/>
                <a:cs typeface="Tahoma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02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Pages>0</Pages>
  <Words>659</Words>
  <Characters>0</Characters>
  <Application>Microsoft Office PowerPoint</Application>
  <DocSecurity>0</DocSecurity>
  <PresentationFormat>On-screen Show (4:3)</PresentationFormat>
  <Lines>0</Lines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Vandit Mehta</cp:lastModifiedBy>
  <cp:revision>48</cp:revision>
  <dcterms:created xsi:type="dcterms:W3CDTF">2016-04-06T04:18:14Z</dcterms:created>
  <dcterms:modified xsi:type="dcterms:W3CDTF">2024-07-11T02:27:09Z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