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73" r:id="rId3"/>
    <p:sldId id="285" r:id="rId4"/>
    <p:sldId id="293" r:id="rId5"/>
    <p:sldId id="286" r:id="rId6"/>
    <p:sldId id="294" r:id="rId7"/>
    <p:sldId id="295" r:id="rId8"/>
    <p:sldId id="296" r:id="rId9"/>
    <p:sldId id="287" r:id="rId10"/>
    <p:sldId id="297" r:id="rId11"/>
    <p:sldId id="298" r:id="rId12"/>
    <p:sldId id="299" r:id="rId13"/>
    <p:sldId id="300" r:id="rId14"/>
    <p:sldId id="292" r:id="rId15"/>
    <p:sldId id="289" r:id="rId16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18-Jul-24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xsoft.com/blog/functional-and-non-functional-requirements-specification-and-types/" TargetMode="External"/><Relationship Id="rId7" Type="http://schemas.openxmlformats.org/officeDocument/2006/relationships/hyperlink" Target="https://maddevs.io/glossary/user-requirement-specif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techtarget.com/whatis/definition/technical-requirements" TargetMode="External"/><Relationship Id="rId5" Type="http://schemas.openxmlformats.org/officeDocument/2006/relationships/hyperlink" Target="https://www.ppi-int.com/resources/systems-engineering-faq/what-are-interface-requirements-specifications-interface-design-descriptions-interface-control-documents-and-how-do-they-relate/" TargetMode="External"/><Relationship Id="rId4" Type="http://schemas.openxmlformats.org/officeDocument/2006/relationships/hyperlink" Target="https://en.wikipedia.org/wiki/Functional_requiremen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7" y="1223604"/>
            <a:ext cx="5545137" cy="2663825"/>
          </a:xfrm>
        </p:spPr>
        <p:txBody>
          <a:bodyPr anchorCtr="1"/>
          <a:lstStyle/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SOEN 6011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Software Engineering Process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Deliverable 2</a:t>
            </a:r>
          </a:p>
          <a:p>
            <a:pPr marL="0" indent="0" algn="ctr">
              <a:buNone/>
            </a:pPr>
            <a:endParaRPr lang="en-US" altLang="en-US" sz="2800" dirty="0">
              <a:cs typeface="Tahoma" pitchFamily="34" charset="0"/>
            </a:endParaRP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Name :- Vandit Digneshbhai Mehta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Student ID :- 40232414</a:t>
            </a:r>
          </a:p>
          <a:p>
            <a:pPr marL="0" indent="0" algn="ctr">
              <a:buNone/>
            </a:pPr>
            <a:r>
              <a:rPr lang="en-US" altLang="en-US" sz="2800" dirty="0">
                <a:cs typeface="Tahoma" pitchFamily="34" charset="0"/>
              </a:rPr>
              <a:t>Function :- </a:t>
            </a:r>
            <a:r>
              <a:rPr lang="en-US" sz="2800" dirty="0"/>
              <a:t>F4: </a:t>
            </a:r>
            <a:r>
              <a:rPr lang="el-GR" sz="2800" dirty="0"/>
              <a:t>Γ(</a:t>
            </a:r>
            <a:r>
              <a:rPr lang="en-US" sz="2800" dirty="0"/>
              <a:t>x) (Gamma Function)</a:t>
            </a:r>
            <a:endParaRPr lang="en-US" altLang="en-US" sz="2800" dirty="0">
              <a:cs typeface="Tahoma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86150" y="5641975"/>
            <a:ext cx="2297113" cy="738664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Thursday</a:t>
            </a:r>
          </a:p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25</a:t>
            </a:r>
            <a:r>
              <a:rPr lang="en-US" altLang="en-US" sz="2400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 July,2024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ETERNITY</a:t>
            </a:r>
            <a:endParaRPr lang="en-US" alt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050925"/>
            <a:ext cx="8662987" cy="385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 :- IR1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/>
              <a:t>User Interface</a:t>
            </a:r>
            <a:r>
              <a:rPr lang="en-US" sz="1800" dirty="0"/>
              <a:t>: Include labels, text fields, buttons, and a result display area to ensure all necessary components for interaction are present [3].</a:t>
            </a:r>
          </a:p>
          <a:p>
            <a:r>
              <a:rPr lang="en-US" sz="1800" b="1" dirty="0"/>
              <a:t>Accessibility</a:t>
            </a:r>
            <a:r>
              <a:rPr lang="en-US" sz="1800" dirty="0"/>
              <a:t>: Choose font sizes and styles for readability, ensuring that the interface is accessible to all users.</a:t>
            </a:r>
          </a:p>
          <a:p>
            <a:r>
              <a:rPr lang="en-US" sz="1800" b="1" dirty="0"/>
              <a:t>Rationale</a:t>
            </a:r>
            <a:r>
              <a:rPr lang="en-US" sz="1800" dirty="0"/>
              <a:t>: Ensure the system is accessible and easy to navigate, enhancing the overall user experience.</a:t>
            </a:r>
          </a:p>
          <a:p>
            <a:r>
              <a:rPr lang="en-US" sz="1800" b="1" dirty="0"/>
              <a:t>Assumptions</a:t>
            </a:r>
            <a:r>
              <a:rPr lang="en-US" sz="1800" dirty="0"/>
              <a:t>: Users have varying levels of technical proficiency and may require a straightforward, intuitive interface.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Interface Requirements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4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050925"/>
            <a:ext cx="8662987" cy="385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 :- TR1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/>
              <a:t>Development Tools</a:t>
            </a:r>
            <a:r>
              <a:rPr lang="en-US" sz="1800" dirty="0"/>
              <a:t>: Use Java Swing for GUI implementation to provide a consistent and reliable interface [4].</a:t>
            </a:r>
          </a:p>
          <a:p>
            <a:r>
              <a:rPr lang="en-US" sz="1800" b="1" dirty="0"/>
              <a:t>Event Handling</a:t>
            </a:r>
            <a:r>
              <a:rPr lang="en-US" sz="1800" dirty="0"/>
              <a:t>: Properly handle button clicks and key presses to ensure responsive and accurate user interactions.</a:t>
            </a:r>
          </a:p>
          <a:p>
            <a:r>
              <a:rPr lang="en-US" sz="1800" b="1" dirty="0"/>
              <a:t>Rationale</a:t>
            </a:r>
            <a:r>
              <a:rPr lang="en-US" sz="1800" dirty="0"/>
              <a:t>: Ensure the system is built on a solid technical foundation, facilitating development and maintenance [4].</a:t>
            </a:r>
          </a:p>
          <a:p>
            <a:r>
              <a:rPr lang="en-US" sz="1800" b="1" dirty="0"/>
              <a:t>Assumptions</a:t>
            </a:r>
            <a:r>
              <a:rPr lang="en-US" sz="1800" dirty="0"/>
              <a:t>: Developers are familiar with Java Swing and event handling, ensuring effective implementation and troubleshooting.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Technical Requirements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3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050925"/>
            <a:ext cx="8662987" cy="31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 :- UR1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/>
              <a:t>User Interaction</a:t>
            </a:r>
            <a:r>
              <a:rPr lang="en-US" sz="1800" dirty="0"/>
              <a:t>: Provide easy input, calculation trigger, and clear result display to enhance user experience [5].</a:t>
            </a:r>
          </a:p>
          <a:p>
            <a:r>
              <a:rPr lang="en-US" sz="1800" b="1" dirty="0"/>
              <a:t>Rationale</a:t>
            </a:r>
            <a:r>
              <a:rPr lang="en-US" sz="1800" dirty="0"/>
              <a:t>: Ensure the system meets the practical needs of its users, making it effective and user-friendly.</a:t>
            </a:r>
          </a:p>
          <a:p>
            <a:r>
              <a:rPr lang="en-US" sz="1800" b="1" dirty="0"/>
              <a:t>Assumptions</a:t>
            </a:r>
            <a:r>
              <a:rPr lang="en-US" sz="1800" dirty="0"/>
              <a:t>: Users will appreciate a straightforward and user-friendly interface, facilitating their interaction with the system.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User Requirements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532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https://www.altexsoft.com/blog/functional-and-non-functional-requirements-specification-and-types/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https://en.wikipedia.org/wiki/Functional_requirement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https://www.ppi-int.com/resources/systems-engineering-faq/what-are-interface-requirements-specifications-interface-design-descriptions-interface-control-documents-and-how-do-they-relate/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https://www.techtarget.com/whatis/definition/technical-requirements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https://maddevs.io/glossary/user-requirement-specification/</a:t>
            </a: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 eaLnBrk="1">
              <a:spcAft>
                <a:spcPct val="0"/>
              </a:spcAft>
              <a:buFontTx/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5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40506" y="2555875"/>
            <a:ext cx="8662987" cy="156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9600" dirty="0">
                <a:solidFill>
                  <a:srgbClr val="1C1C1C"/>
                </a:solidFill>
                <a:latin typeface="+mn-lt"/>
                <a:cs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02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446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quick recap</a:t>
            </a:r>
          </a:p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 User Interface</a:t>
            </a:r>
          </a:p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</a:p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 Requirements</a:t>
            </a:r>
          </a:p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Requirements</a:t>
            </a:r>
          </a:p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342900" indent="-342900" algn="just" eaLnBrk="1">
              <a:lnSpc>
                <a:spcPct val="150000"/>
              </a:lnSpc>
              <a:spcAft>
                <a:spcPct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+mn-lt"/>
                <a:cs typeface="Tahoma" pitchFamily="34" charset="0"/>
              </a:rPr>
              <a:t>INDEX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/>
              <p:cNvSpPr txBox="1">
                <a:spLocks noChangeArrowheads="1"/>
              </p:cNvSpPr>
              <p:nvPr/>
            </p:nvSpPr>
            <p:spPr bwMode="auto">
              <a:xfrm>
                <a:off x="303213" y="1336675"/>
                <a:ext cx="8662987" cy="5782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4" tIns="44997" rIns="90004" bIns="44997">
                <a:spAutoFit/>
              </a:bodyPr>
              <a:lstStyle>
                <a:lvl1pPr>
                  <a:spcAft>
                    <a:spcPts val="1413"/>
                  </a:spcAft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1pPr>
                <a:lvl2pPr marL="742950" indent="-285750">
                  <a:spcAft>
                    <a:spcPts val="1413"/>
                  </a:spcAft>
                  <a:buSzPct val="75000"/>
                  <a:buFont typeface="StarSymbol"/>
                  <a:buChar char="–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2pPr>
                <a:lvl3pPr marL="1143000" indent="-228600"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3pPr>
                <a:lvl4pPr marL="1600200" indent="-228600">
                  <a:spcAft>
                    <a:spcPts val="1413"/>
                  </a:spcAft>
                  <a:buSzPct val="75000"/>
                  <a:buFont typeface="StarSymbol"/>
                  <a:buChar char="–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4pPr>
                <a:lvl5pPr marL="2057400" indent="-228600"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ts val="1413"/>
                  </a:spcAft>
                  <a:buSzPct val="75000"/>
                  <a:buFont typeface="StarSymbol"/>
                  <a:buChar char="●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Microsoft YaHei" pitchFamily="34" charset="-122"/>
                  </a:defRPr>
                </a:lvl9pPr>
              </a:lstStyle>
              <a:p>
                <a:pPr algn="just" eaLnBrk="1"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Gamma function generalizes the concept of </a:t>
                </a:r>
                <a:r>
                  <a:rPr lang="en-US" altLang="en-US" sz="2000" b="1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factorial</a:t>
                </a: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eaLnBrk="1">
                  <a:spcAft>
                    <a:spcPct val="0"/>
                  </a:spcAft>
                  <a:buFontTx/>
                  <a:buNone/>
                </a:pPr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 have implemented gamma function using Euler’s definition as an infinite product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endParaRPr 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eaLnBrk="1">
                  <a:spcAft>
                    <a:spcPct val="0"/>
                  </a:spcAft>
                  <a:buNone/>
                </a:pPr>
                <a:r>
                  <a:rPr lang="el-GR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Γ(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sz="2000" dirty="0">
                    <a:solidFill>
                      <a:srgbClr val="1C1C1C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[1]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eaLnBrk="1">
                  <a:spcAft>
                    <a:spcPct val="0"/>
                  </a:spcAft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following are the assumptions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    Positive Input :- Assumes x is a positive real number. Validates it by checking x&gt;0, otherwise 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an exception is thrown [4].</a:t>
                </a:r>
              </a:p>
              <a:p>
                <a:pPr marL="457200" indent="-457200" algn="just" eaLnBrk="1">
                  <a:spcAft>
                    <a:spcPct val="0"/>
                  </a:spcAft>
                  <a:buFontTx/>
                  <a:buAutoNum type="arabicPeriod"/>
                </a:pPr>
                <a:endParaRPr lang="en-US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 eaLnBrk="1">
                  <a:spcAft>
                    <a:spcPct val="0"/>
                  </a:spcAft>
                  <a:buAutoNum type="arabicPeriod" startAt="2"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Convergence :- Uses 100,000,000 iterations to approximate the infinite product.</a:t>
                </a:r>
              </a:p>
              <a:p>
                <a:pPr marL="342900" indent="-342900" algn="just" eaLnBrk="1">
                  <a:spcAft>
                    <a:spcPct val="0"/>
                  </a:spcAft>
                  <a:buAutoNum type="arabicPeriod" startAt="2"/>
                </a:pPr>
                <a:endParaRPr lang="en-US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 eaLnBrk="1">
                  <a:spcAft>
                    <a:spcPct val="0"/>
                  </a:spcAft>
                  <a:buAutoNum type="arabicPeriod" startAt="2"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Numerical Stability :- Assumes calculations remain numerically stable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i.e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negligible risk of 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overflow or underflow [5].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endParaRPr lang="en-US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 eaLnBrk="1">
                  <a:spcAft>
                    <a:spcPct val="0"/>
                  </a:spcAft>
                  <a:buAutoNum type="arabicPeriod" startAt="4"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Precision :- Assumes double-precision floating points arithmetic is sufficient. Minor 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inaccuracies are considered negligible.</a:t>
                </a:r>
              </a:p>
              <a:p>
                <a:pPr algn="just" eaLnBrk="1">
                  <a:spcAft>
                    <a:spcPct val="0"/>
                  </a:spcAft>
                  <a:buNone/>
                </a:pPr>
                <a:endParaRPr lang="en-US" altLang="en-US" sz="16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eaLnBrk="1">
                  <a:spcAft>
                    <a:spcPct val="0"/>
                  </a:spcAft>
                  <a:buNone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 eaLnBrk="1">
                  <a:spcAft>
                    <a:spcPct val="0"/>
                  </a:spcAft>
                  <a:buNone/>
                </a:pPr>
                <a:endParaRPr lang="en-US" altLang="en-US" sz="2000" dirty="0">
                  <a:solidFill>
                    <a:srgbClr val="1C1C1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213" y="1336675"/>
                <a:ext cx="8662987" cy="5782303"/>
              </a:xfrm>
              <a:prstGeom prst="rect">
                <a:avLst/>
              </a:prstGeom>
              <a:blipFill>
                <a:blip r:embed="rId3"/>
                <a:stretch>
                  <a:fillRect l="-774" t="-527" r="-4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A QUICK RECAP</a:t>
            </a:r>
            <a:endParaRPr lang="en-US" altLang="en-US" sz="2800" dirty="0">
              <a:solidFill>
                <a:schemeClr val="bg1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8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7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457200" indent="-457200" algn="just" eaLnBrk="1">
              <a:spcAft>
                <a:spcPct val="0"/>
              </a:spcAft>
              <a:buAutoNum type="arabicPeriod"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Screen</a:t>
            </a:r>
          </a:p>
          <a:p>
            <a:pPr marL="457200" indent="-457200" algn="just" eaLnBrk="1">
              <a:spcAft>
                <a:spcPct val="0"/>
              </a:spcAft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GUI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189B4-81D8-7B7A-0AAA-6DF9D11F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2366962"/>
            <a:ext cx="3933825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7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On pressing Continue</a:t>
            </a:r>
          </a:p>
          <a:p>
            <a:pPr marL="457200" indent="-457200" algn="just" eaLnBrk="1">
              <a:spcAft>
                <a:spcPct val="0"/>
              </a:spcAft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GUI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90794-FD4C-91AF-FD1E-4A3C61F4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903476"/>
            <a:ext cx="5781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7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User Enters a number and press Enter</a:t>
            </a:r>
          </a:p>
          <a:p>
            <a:pPr marL="457200" indent="-457200" algn="just" eaLnBrk="1">
              <a:spcAft>
                <a:spcPct val="0"/>
              </a:spcAft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GUI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6898-65A4-9926-FC82-648B3438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1919287"/>
            <a:ext cx="5848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0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7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User Enters an incorrect output. The error message shown is helpful to users </a:t>
            </a:r>
          </a:p>
          <a:p>
            <a:pPr marL="457200" indent="-457200" algn="just" eaLnBrk="1">
              <a:spcAft>
                <a:spcPct val="0"/>
              </a:spcAft>
              <a:buAutoNum type="arabicPeriod"/>
            </a:pPr>
            <a:endParaRPr lang="en-US" altLang="en-US" sz="20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GUI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8D62F-7637-E917-D466-B32BF5D7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928431"/>
            <a:ext cx="5800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050925"/>
            <a:ext cx="8662987" cy="615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 :- FR1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1" dirty="0"/>
              <a:t>User Input</a:t>
            </a:r>
            <a:r>
              <a:rPr lang="en-US" sz="1800" dirty="0"/>
              <a:t>: Allow users to enter a positive number, validating the input and displaying clear error messages for invalid entries. Support both keyboard (Enter key) and mouse (click event) interactions [1].</a:t>
            </a:r>
          </a:p>
          <a:p>
            <a:pPr algn="just"/>
            <a:r>
              <a:rPr lang="en-US" sz="1800" b="1" dirty="0"/>
              <a:t>Calculation</a:t>
            </a:r>
            <a:r>
              <a:rPr lang="en-US" sz="1800" dirty="0"/>
              <a:t>: Compute the gamma function accurately and efficiently, handling large inputs to prevent performance issues [2].</a:t>
            </a:r>
          </a:p>
          <a:p>
            <a:pPr algn="just"/>
            <a:r>
              <a:rPr lang="en-US" sz="1800" b="1" dirty="0"/>
              <a:t>Display</a:t>
            </a:r>
            <a:r>
              <a:rPr lang="en-US" sz="1800" dirty="0"/>
              <a:t>: Show the result clearly and readably, including error messages for invalid inputs or calculation errors. Design the result display to handle large outputs gracefully with features like a scrollable text area [1].</a:t>
            </a:r>
          </a:p>
          <a:p>
            <a:pPr algn="just"/>
            <a:r>
              <a:rPr lang="en-US" sz="1800" b="1" dirty="0"/>
              <a:t>Rationale</a:t>
            </a:r>
            <a:r>
              <a:rPr lang="en-US" sz="1800" dirty="0"/>
              <a:t>: Ensure the core functionality meets user needs with a user-friendly interface, accurate and efficient calculations, and clear error handling for improved usability and reliability.</a:t>
            </a:r>
          </a:p>
          <a:p>
            <a:pPr algn="just"/>
            <a:r>
              <a:rPr lang="en-US" sz="1800" b="1" dirty="0"/>
              <a:t>Assumptions</a:t>
            </a:r>
            <a:r>
              <a:rPr lang="en-US" sz="1800" dirty="0"/>
              <a:t>: Users will input valid positive numbers, are familiar with the gamma function, the system will run in a Java Swing environment, and has sufficient computational resources </a:t>
            </a:r>
          </a:p>
          <a:p>
            <a:pPr algn="just"/>
            <a:endParaRPr lang="en-US" sz="1800" dirty="0"/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Functional Requirements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050925"/>
            <a:ext cx="8662987" cy="532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1C1C1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Identifier :- NFR1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1" dirty="0"/>
              <a:t>Usability</a:t>
            </a:r>
            <a:r>
              <a:rPr lang="en-US" sz="1800" dirty="0"/>
              <a:t>: Ensure the GUI is intuitive and easy to use, providing a seamless user experience [1].</a:t>
            </a:r>
          </a:p>
          <a:p>
            <a:pPr algn="just"/>
            <a:r>
              <a:rPr lang="en-US" sz="1800" b="1" dirty="0"/>
              <a:t>Performance</a:t>
            </a:r>
            <a:r>
              <a:rPr lang="en-US" sz="1800" dirty="0"/>
              <a:t>: Efficiently compute the gamma function, maintaining responsiveness even for large inputs [2].</a:t>
            </a:r>
          </a:p>
          <a:p>
            <a:pPr algn="just"/>
            <a:r>
              <a:rPr lang="en-US" sz="1800" b="1" dirty="0"/>
              <a:t>Reliability</a:t>
            </a:r>
            <a:r>
              <a:rPr lang="en-US" sz="1800" dirty="0"/>
              <a:t>: Implement proper error handling for invalid inputs or exceptions to ensure system stability.</a:t>
            </a:r>
          </a:p>
          <a:p>
            <a:pPr algn="just"/>
            <a:r>
              <a:rPr lang="en-US" sz="1800" b="1" dirty="0"/>
              <a:t>Scalability</a:t>
            </a:r>
            <a:r>
              <a:rPr lang="en-US" sz="1800" dirty="0"/>
              <a:t>: Handle varying sizes of user inputs and display results appropriately, ensuring the system can grow with user needs.</a:t>
            </a:r>
          </a:p>
          <a:p>
            <a:pPr algn="just"/>
            <a:r>
              <a:rPr lang="en-US" sz="1800" b="1" dirty="0"/>
              <a:t>Rationale</a:t>
            </a:r>
            <a:r>
              <a:rPr lang="en-US" sz="1800" dirty="0"/>
              <a:t>: Enhance user satisfaction and system efficiency by providing a robust and user-friendly application.</a:t>
            </a:r>
          </a:p>
          <a:p>
            <a:pPr algn="just"/>
            <a:r>
              <a:rPr lang="en-US" sz="1800" b="1" dirty="0"/>
              <a:t>Assumptions</a:t>
            </a:r>
            <a:r>
              <a:rPr lang="en-US" sz="1800" dirty="0"/>
              <a:t>: The application will handle a wide range of input values, maintaining performance and usability.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1800" dirty="0">
              <a:solidFill>
                <a:srgbClr val="1C1C1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+mn-lt"/>
                <a:cs typeface="Tahoma" pitchFamily="34" charset="0"/>
              </a:rPr>
              <a:t>Non-functional Requirements</a:t>
            </a:r>
            <a:endParaRPr lang="en-US" altLang="en-US" sz="2800" dirty="0">
              <a:solidFill>
                <a:srgbClr val="FFFFFF"/>
              </a:solidFill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6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Pages>0</Pages>
  <Words>778</Words>
  <Characters>0</Characters>
  <Application>Microsoft Office PowerPoint</Application>
  <DocSecurity>0</DocSecurity>
  <PresentationFormat>On-screen Show (4:3)</PresentationFormat>
  <Lines>0</Lines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Vandit Mehta</cp:lastModifiedBy>
  <cp:revision>52</cp:revision>
  <dcterms:created xsi:type="dcterms:W3CDTF">2016-04-06T04:18:14Z</dcterms:created>
  <dcterms:modified xsi:type="dcterms:W3CDTF">2024-07-18T19:58:57Z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