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aleway" pitchFamily="2" charset="0"/>
      <p:regular r:id="rId14"/>
      <p:bold r:id="rId15"/>
      <p:italic r:id="rId16"/>
      <p:boldItalic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8acb9751d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8acb9751d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8acb9751dd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8acb9751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8acb9751d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8acb9751d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cb9751d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cb9751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acb9751d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acb9751d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acb9751d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acb9751d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8acb9751d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8acb9751d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8acb9751d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8acb9751d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acb9751dd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acb9751d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8acb9751d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8acb9751d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1012500"/>
            <a:ext cx="8183700" cy="1649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Global Bank User Management</a:t>
            </a:r>
            <a:endParaRPr>
              <a:latin typeface="Times New Roman"/>
              <a:ea typeface="Times New Roman"/>
              <a:cs typeface="Times New Roman"/>
              <a:sym typeface="Times New Roman"/>
            </a:endParaRPr>
          </a:p>
        </p:txBody>
      </p:sp>
      <p:sp>
        <p:nvSpPr>
          <p:cNvPr id="59" name="Google Shape;59;p13"/>
          <p:cNvSpPr txBox="1">
            <a:spLocks noGrp="1"/>
          </p:cNvSpPr>
          <p:nvPr>
            <p:ph type="subTitle" idx="1"/>
          </p:nvPr>
        </p:nvSpPr>
        <p:spPr>
          <a:xfrm>
            <a:off x="480000" y="277082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Wells Fargo Capstone Project</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Transaction Page and View Statement Page</a:t>
            </a:r>
            <a:endParaRPr>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311700" y="1668475"/>
            <a:ext cx="3756300" cy="2725776"/>
          </a:xfrm>
          <a:prstGeom prst="rect">
            <a:avLst/>
          </a:prstGeom>
          <a:noFill/>
          <a:ln>
            <a:noFill/>
          </a:ln>
        </p:spPr>
      </p:pic>
      <p:pic>
        <p:nvPicPr>
          <p:cNvPr id="116" name="Google Shape;116;p22"/>
          <p:cNvPicPr preferRelativeResize="0"/>
          <p:nvPr/>
        </p:nvPicPr>
        <p:blipFill>
          <a:blip r:embed="rId4">
            <a:alphaModFix/>
          </a:blip>
          <a:stretch>
            <a:fillRect/>
          </a:stretch>
        </p:blipFill>
        <p:spPr>
          <a:xfrm>
            <a:off x="4902221" y="1668475"/>
            <a:ext cx="3552178" cy="27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1697750"/>
            <a:ext cx="8520600" cy="2059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a:ea typeface="Times New Roman"/>
                <a:cs typeface="Times New Roman"/>
                <a:sym typeface="Times New Roman"/>
              </a:rPr>
              <a:t>Team members</a:t>
            </a:r>
            <a:endParaRPr dirty="0">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66666"/>
              </a:buClr>
              <a:buSzPts val="1800"/>
              <a:buFont typeface="Times New Roman"/>
              <a:buAutoNum type="arabicParenR"/>
            </a:pPr>
            <a:r>
              <a:rPr lang="en">
                <a:solidFill>
                  <a:srgbClr val="666666"/>
                </a:solidFill>
                <a:latin typeface="Times New Roman"/>
                <a:ea typeface="Times New Roman"/>
                <a:cs typeface="Times New Roman"/>
                <a:sym typeface="Times New Roman"/>
              </a:rPr>
              <a:t>Shravya Thatipalli</a:t>
            </a:r>
            <a:br>
              <a:rPr lang="en">
                <a:solidFill>
                  <a:srgbClr val="666666"/>
                </a:solidFill>
                <a:latin typeface="Times New Roman"/>
                <a:ea typeface="Times New Roman"/>
                <a:cs typeface="Times New Roman"/>
                <a:sym typeface="Times New Roman"/>
              </a:rPr>
            </a:br>
            <a:endParaRPr>
              <a:solidFill>
                <a:srgbClr val="666666"/>
              </a:solidFill>
              <a:latin typeface="Times New Roman"/>
              <a:ea typeface="Times New Roman"/>
              <a:cs typeface="Times New Roman"/>
              <a:sym typeface="Times New Roman"/>
            </a:endParaRPr>
          </a:p>
          <a:p>
            <a:pPr marL="457200" lvl="0" indent="-342900" algn="l" rtl="0">
              <a:spcBef>
                <a:spcPts val="0"/>
              </a:spcBef>
              <a:spcAft>
                <a:spcPts val="0"/>
              </a:spcAft>
              <a:buClr>
                <a:srgbClr val="666666"/>
              </a:buClr>
              <a:buSzPts val="1800"/>
              <a:buFont typeface="Times New Roman"/>
              <a:buAutoNum type="arabicParenR"/>
            </a:pPr>
            <a:r>
              <a:rPr lang="en">
                <a:solidFill>
                  <a:srgbClr val="666666"/>
                </a:solidFill>
                <a:latin typeface="Times New Roman"/>
                <a:ea typeface="Times New Roman"/>
                <a:cs typeface="Times New Roman"/>
                <a:sym typeface="Times New Roman"/>
              </a:rPr>
              <a:t>Kunal Mitra</a:t>
            </a:r>
            <a:br>
              <a:rPr lang="en">
                <a:solidFill>
                  <a:srgbClr val="666666"/>
                </a:solidFill>
                <a:latin typeface="Times New Roman"/>
                <a:ea typeface="Times New Roman"/>
                <a:cs typeface="Times New Roman"/>
                <a:sym typeface="Times New Roman"/>
              </a:rPr>
            </a:br>
            <a:endParaRPr>
              <a:solidFill>
                <a:srgbClr val="666666"/>
              </a:solidFill>
              <a:latin typeface="Times New Roman"/>
              <a:ea typeface="Times New Roman"/>
              <a:cs typeface="Times New Roman"/>
              <a:sym typeface="Times New Roman"/>
            </a:endParaRPr>
          </a:p>
          <a:p>
            <a:pPr marL="457200" lvl="0" indent="-342900" algn="l" rtl="0">
              <a:spcBef>
                <a:spcPts val="0"/>
              </a:spcBef>
              <a:spcAft>
                <a:spcPts val="0"/>
              </a:spcAft>
              <a:buClr>
                <a:srgbClr val="666666"/>
              </a:buClr>
              <a:buSzPts val="1800"/>
              <a:buFont typeface="Times New Roman"/>
              <a:buAutoNum type="arabicParenR"/>
            </a:pPr>
            <a:r>
              <a:rPr lang="en">
                <a:solidFill>
                  <a:srgbClr val="666666"/>
                </a:solidFill>
                <a:latin typeface="Times New Roman"/>
                <a:ea typeface="Times New Roman"/>
                <a:cs typeface="Times New Roman"/>
                <a:sym typeface="Times New Roman"/>
              </a:rPr>
              <a:t>Mehul Kavdia</a:t>
            </a:r>
            <a:br>
              <a:rPr lang="en">
                <a:solidFill>
                  <a:srgbClr val="666666"/>
                </a:solidFill>
                <a:latin typeface="Times New Roman"/>
                <a:ea typeface="Times New Roman"/>
                <a:cs typeface="Times New Roman"/>
                <a:sym typeface="Times New Roman"/>
              </a:rPr>
            </a:br>
            <a:endParaRPr>
              <a:solidFill>
                <a:srgbClr val="666666"/>
              </a:solidFill>
              <a:latin typeface="Times New Roman"/>
              <a:ea typeface="Times New Roman"/>
              <a:cs typeface="Times New Roman"/>
              <a:sym typeface="Times New Roman"/>
            </a:endParaRPr>
          </a:p>
          <a:p>
            <a:pPr marL="457200" lvl="0" indent="-342900" algn="l" rtl="0">
              <a:spcBef>
                <a:spcPts val="0"/>
              </a:spcBef>
              <a:spcAft>
                <a:spcPts val="0"/>
              </a:spcAft>
              <a:buClr>
                <a:srgbClr val="666666"/>
              </a:buClr>
              <a:buSzPts val="1800"/>
              <a:buFont typeface="Times New Roman"/>
              <a:buAutoNum type="arabicParenR"/>
            </a:pPr>
            <a:r>
              <a:rPr lang="en">
                <a:solidFill>
                  <a:srgbClr val="666666"/>
                </a:solidFill>
                <a:latin typeface="Times New Roman"/>
                <a:ea typeface="Times New Roman"/>
                <a:cs typeface="Times New Roman"/>
                <a:sym typeface="Times New Roman"/>
              </a:rPr>
              <a:t>Shreerang Bhat</a:t>
            </a:r>
            <a:br>
              <a:rPr lang="en">
                <a:solidFill>
                  <a:srgbClr val="666666"/>
                </a:solidFill>
                <a:latin typeface="Times New Roman"/>
                <a:ea typeface="Times New Roman"/>
                <a:cs typeface="Times New Roman"/>
                <a:sym typeface="Times New Roman"/>
              </a:rPr>
            </a:b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71" name="Google Shape;71;p15"/>
          <p:cNvSpPr txBox="1">
            <a:spLocks noGrp="1"/>
          </p:cNvSpPr>
          <p:nvPr>
            <p:ph type="body" idx="1"/>
          </p:nvPr>
        </p:nvSpPr>
        <p:spPr>
          <a:xfrm>
            <a:off x="311700" y="1112300"/>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ts val="1100"/>
              <a:buFont typeface="Arial"/>
              <a:buNone/>
            </a:pPr>
            <a:r>
              <a:rPr lang="en">
                <a:solidFill>
                  <a:srgbClr val="666666"/>
                </a:solidFill>
                <a:latin typeface="Times New Roman"/>
                <a:ea typeface="Times New Roman"/>
                <a:cs typeface="Times New Roman"/>
                <a:sym typeface="Times New Roman"/>
              </a:rPr>
              <a:t>Every customer of a bank need to perform few very basic activities like managing their accounts,making transactions,viewing their transactions over a period of time,submitting loan applications,viewing their active loans etc on a regular basis.Continuous increase in number of client visiting the bank for their every basic need is very inefficient and a time consuming process . Recording and maintaining all the client records manually is highly unreliable, inefficient and error prone. It is for this need that a user friendly application is built where any user holding an account with the bank can perform all the basic banking activities from anywhere.</a:t>
            </a:r>
            <a:endParaRPr>
              <a:solidFill>
                <a:srgbClr val="666666"/>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Project Scope</a:t>
            </a:r>
            <a:endParaRPr>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rgbClr val="666666"/>
                </a:solidFill>
                <a:latin typeface="Times New Roman"/>
                <a:ea typeface="Times New Roman"/>
                <a:cs typeface="Times New Roman"/>
                <a:sym typeface="Times New Roman"/>
              </a:rPr>
              <a:t>Global Bank User Management App provides the account holders of the bank an easy way to register themselves with the bank, apply for loans, view their loans, create and view their transactions. Our app provides a user-friendly interface with self-explanatory modules and easy navigation throughout the app.</a:t>
            </a:r>
            <a:endParaRPr>
              <a:solidFill>
                <a:srgbClr val="666666"/>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Assumptions</a:t>
            </a:r>
            <a:endParaRPr>
              <a:solidFill>
                <a:srgbClr val="666666"/>
              </a:solidFill>
              <a:latin typeface="Times New Roman"/>
              <a:ea typeface="Times New Roman"/>
              <a:cs typeface="Times New Roman"/>
              <a:sym typeface="Times New Roman"/>
            </a:endParaRPr>
          </a:p>
          <a:p>
            <a:pPr marL="457200" lvl="0" indent="-342900" algn="l" rtl="0">
              <a:spcBef>
                <a:spcPts val="1200"/>
              </a:spcBef>
              <a:spcAft>
                <a:spcPts val="0"/>
              </a:spcAft>
              <a:buClr>
                <a:srgbClr val="666666"/>
              </a:buClr>
              <a:buSzPts val="1800"/>
              <a:buFont typeface="Times New Roman"/>
              <a:buChar char="-"/>
            </a:pPr>
            <a:r>
              <a:rPr lang="en">
                <a:solidFill>
                  <a:srgbClr val="666666"/>
                </a:solidFill>
                <a:latin typeface="Times New Roman"/>
                <a:ea typeface="Times New Roman"/>
                <a:cs typeface="Times New Roman"/>
                <a:sym typeface="Times New Roman"/>
              </a:rPr>
              <a:t>Customers already have an account with the bank.</a:t>
            </a:r>
            <a:endParaRPr>
              <a:solidFill>
                <a:srgbClr val="666666"/>
              </a:solidFill>
              <a:latin typeface="Times New Roman"/>
              <a:ea typeface="Times New Roman"/>
              <a:cs typeface="Times New Roman"/>
              <a:sym typeface="Times New Roman"/>
            </a:endParaRPr>
          </a:p>
          <a:p>
            <a:pPr marL="457200" lvl="0" indent="-342900" algn="l" rtl="0">
              <a:spcBef>
                <a:spcPts val="0"/>
              </a:spcBef>
              <a:spcAft>
                <a:spcPts val="0"/>
              </a:spcAft>
              <a:buClr>
                <a:srgbClr val="666666"/>
              </a:buClr>
              <a:buSzPts val="1800"/>
              <a:buFont typeface="Times New Roman"/>
              <a:buChar char="-"/>
            </a:pPr>
            <a:r>
              <a:rPr lang="en">
                <a:solidFill>
                  <a:srgbClr val="666666"/>
                </a:solidFill>
                <a:latin typeface="Times New Roman"/>
                <a:ea typeface="Times New Roman"/>
                <a:cs typeface="Times New Roman"/>
                <a:sym typeface="Times New Roman"/>
              </a:rPr>
              <a:t>Transactions are only logical transactions not physical ones.</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1150" y="733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1741725" y="612800"/>
            <a:ext cx="4986150" cy="453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Schema Diagram</a:t>
            </a:r>
            <a:endParaRPr>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1737625" y="1068425"/>
            <a:ext cx="5668742" cy="3770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Login Page and Registration Page</a:t>
            </a:r>
            <a:endParaRPr>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311700" y="1520380"/>
            <a:ext cx="3858150" cy="2932995"/>
          </a:xfrm>
          <a:prstGeom prst="rect">
            <a:avLst/>
          </a:prstGeom>
          <a:noFill/>
          <a:ln>
            <a:noFill/>
          </a:ln>
        </p:spPr>
      </p:pic>
      <p:pic>
        <p:nvPicPr>
          <p:cNvPr id="96" name="Google Shape;96;p19"/>
          <p:cNvPicPr preferRelativeResize="0"/>
          <p:nvPr/>
        </p:nvPicPr>
        <p:blipFill>
          <a:blip r:embed="rId4">
            <a:alphaModFix/>
          </a:blip>
          <a:stretch>
            <a:fillRect/>
          </a:stretch>
        </p:blipFill>
        <p:spPr>
          <a:xfrm>
            <a:off x="4528175" y="1520375"/>
            <a:ext cx="4508325" cy="270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User Operations Page</a:t>
            </a:r>
            <a:endParaRPr>
              <a:latin typeface="Times New Roman"/>
              <a:ea typeface="Times New Roman"/>
              <a:cs typeface="Times New Roman"/>
              <a:sym typeface="Times New Roman"/>
            </a:endParaRPr>
          </a:p>
        </p:txBody>
      </p:sp>
      <p:pic>
        <p:nvPicPr>
          <p:cNvPr id="102" name="Google Shape;102;p20"/>
          <p:cNvPicPr preferRelativeResize="0"/>
          <p:nvPr/>
        </p:nvPicPr>
        <p:blipFill>
          <a:blip r:embed="rId3">
            <a:alphaModFix/>
          </a:blip>
          <a:stretch>
            <a:fillRect/>
          </a:stretch>
        </p:blipFill>
        <p:spPr>
          <a:xfrm>
            <a:off x="2272350" y="1068425"/>
            <a:ext cx="5364563" cy="377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Loan Application Page and View Loans Page</a:t>
            </a:r>
            <a:endParaRPr>
              <a:latin typeface="Times New Roman"/>
              <a:ea typeface="Times New Roman"/>
              <a:cs typeface="Times New Roman"/>
              <a:sym typeface="Times New Roman"/>
            </a:endParaRPr>
          </a:p>
        </p:txBody>
      </p:sp>
      <p:pic>
        <p:nvPicPr>
          <p:cNvPr id="108" name="Google Shape;108;p21"/>
          <p:cNvPicPr preferRelativeResize="0"/>
          <p:nvPr/>
        </p:nvPicPr>
        <p:blipFill>
          <a:blip r:embed="rId3">
            <a:alphaModFix/>
          </a:blip>
          <a:stretch>
            <a:fillRect/>
          </a:stretch>
        </p:blipFill>
        <p:spPr>
          <a:xfrm>
            <a:off x="311700" y="1648225"/>
            <a:ext cx="4349100" cy="2819051"/>
          </a:xfrm>
          <a:prstGeom prst="rect">
            <a:avLst/>
          </a:prstGeom>
          <a:noFill/>
          <a:ln>
            <a:noFill/>
          </a:ln>
        </p:spPr>
      </p:pic>
      <p:pic>
        <p:nvPicPr>
          <p:cNvPr id="109" name="Google Shape;109;p21"/>
          <p:cNvPicPr preferRelativeResize="0"/>
          <p:nvPr/>
        </p:nvPicPr>
        <p:blipFill>
          <a:blip r:embed="rId4">
            <a:alphaModFix/>
          </a:blip>
          <a:stretch>
            <a:fillRect/>
          </a:stretch>
        </p:blipFill>
        <p:spPr>
          <a:xfrm>
            <a:off x="5309801" y="1648225"/>
            <a:ext cx="3388699" cy="2819051"/>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On-screen Show (16:9)</PresentationFormat>
  <Paragraphs>21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Raleway</vt:lpstr>
      <vt:lpstr>Arial</vt:lpstr>
      <vt:lpstr>Source Sans Pro</vt:lpstr>
      <vt:lpstr>Plum</vt:lpstr>
      <vt:lpstr>Global Bank User Management</vt:lpstr>
      <vt:lpstr>Team members</vt:lpstr>
      <vt:lpstr>Problem Statement</vt:lpstr>
      <vt:lpstr>Project Scope</vt:lpstr>
      <vt:lpstr>Use case Diagram</vt:lpstr>
      <vt:lpstr>Schema Diagram</vt:lpstr>
      <vt:lpstr>Login Page and Registration Page</vt:lpstr>
      <vt:lpstr>User Operations Page</vt:lpstr>
      <vt:lpstr>Loan Application Page and View Loans Page</vt:lpstr>
      <vt:lpstr>Transaction Page and View Statement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Bank User Management</dc:title>
  <cp:lastModifiedBy>Shravya Thatipalli</cp:lastModifiedBy>
  <cp:revision>2</cp:revision>
  <dcterms:modified xsi:type="dcterms:W3CDTF">2022-11-10T04:37:13Z</dcterms:modified>
</cp:coreProperties>
</file>