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90" r:id="rId8"/>
    <p:sldId id="263" r:id="rId9"/>
    <p:sldId id="276" r:id="rId10"/>
    <p:sldId id="270" r:id="rId11"/>
    <p:sldId id="295" r:id="rId12"/>
    <p:sldId id="271" r:id="rId13"/>
    <p:sldId id="272" r:id="rId14"/>
    <p:sldId id="273" r:id="rId15"/>
    <p:sldId id="274" r:id="rId16"/>
    <p:sldId id="265" r:id="rId17"/>
    <p:sldId id="269" r:id="rId18"/>
    <p:sldId id="277" r:id="rId19"/>
    <p:sldId id="296" r:id="rId20"/>
    <p:sldId id="327" r:id="rId21"/>
    <p:sldId id="298" r:id="rId22"/>
    <p:sldId id="302" r:id="rId23"/>
    <p:sldId id="330" r:id="rId24"/>
    <p:sldId id="328" r:id="rId25"/>
    <p:sldId id="329" r:id="rId26"/>
    <p:sldId id="278" r:id="rId27"/>
    <p:sldId id="280" r:id="rId28"/>
    <p:sldId id="281" r:id="rId29"/>
    <p:sldId id="283" r:id="rId30"/>
    <p:sldId id="293" r:id="rId31"/>
    <p:sldId id="262" r:id="rId32"/>
    <p:sldId id="275" r:id="rId33"/>
    <p:sldId id="292" r:id="rId34"/>
    <p:sldId id="279" r:id="rId35"/>
    <p:sldId id="306" r:id="rId36"/>
    <p:sldId id="307" r:id="rId37"/>
    <p:sldId id="308" r:id="rId38"/>
    <p:sldId id="320" r:id="rId39"/>
    <p:sldId id="303" r:id="rId40"/>
    <p:sldId id="319" r:id="rId41"/>
    <p:sldId id="323" r:id="rId42"/>
    <p:sldId id="318" r:id="rId43"/>
    <p:sldId id="310" r:id="rId44"/>
    <p:sldId id="311" r:id="rId45"/>
    <p:sldId id="312" r:id="rId46"/>
    <p:sldId id="313" r:id="rId47"/>
    <p:sldId id="314" r:id="rId48"/>
    <p:sldId id="315" r:id="rId49"/>
    <p:sldId id="316" r:id="rId50"/>
    <p:sldId id="317" r:id="rId51"/>
    <p:sldId id="304" r:id="rId52"/>
    <p:sldId id="324" r:id="rId53"/>
    <p:sldId id="325" r:id="rId54"/>
  </p:sldIdLst>
  <p:sldSz cx="9144000" cy="6858000" type="screen4x3"/>
  <p:notesSz cx="6858000" cy="9144000"/>
  <p:defaultTex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5D45AFC-D536-45D2-9F2B-44940DFBBF64}">
          <p14:sldIdLst>
            <p14:sldId id="256"/>
            <p14:sldId id="257"/>
            <p14:sldId id="258"/>
            <p14:sldId id="259"/>
            <p14:sldId id="260"/>
            <p14:sldId id="261"/>
            <p14:sldId id="290"/>
            <p14:sldId id="263"/>
            <p14:sldId id="276"/>
            <p14:sldId id="270"/>
            <p14:sldId id="295"/>
            <p14:sldId id="271"/>
            <p14:sldId id="272"/>
            <p14:sldId id="273"/>
            <p14:sldId id="274"/>
            <p14:sldId id="265"/>
            <p14:sldId id="269"/>
            <p14:sldId id="277"/>
            <p14:sldId id="296"/>
            <p14:sldId id="327"/>
            <p14:sldId id="298"/>
            <p14:sldId id="302"/>
            <p14:sldId id="330"/>
            <p14:sldId id="328"/>
            <p14:sldId id="329"/>
            <p14:sldId id="278"/>
            <p14:sldId id="280"/>
            <p14:sldId id="281"/>
            <p14:sldId id="283"/>
            <p14:sldId id="293"/>
            <p14:sldId id="262"/>
            <p14:sldId id="275"/>
            <p14:sldId id="292"/>
            <p14:sldId id="279"/>
            <p14:sldId id="306"/>
            <p14:sldId id="307"/>
            <p14:sldId id="308"/>
            <p14:sldId id="320"/>
            <p14:sldId id="303"/>
            <p14:sldId id="319"/>
            <p14:sldId id="323"/>
            <p14:sldId id="318"/>
            <p14:sldId id="310"/>
            <p14:sldId id="311"/>
            <p14:sldId id="312"/>
            <p14:sldId id="313"/>
            <p14:sldId id="314"/>
            <p14:sldId id="315"/>
            <p14:sldId id="316"/>
            <p14:sldId id="317"/>
            <p14:sldId id="304"/>
            <p14:sldId id="324"/>
            <p14:sldId id="32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ly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408" autoAdjust="0"/>
  </p:normalViewPr>
  <p:slideViewPr>
    <p:cSldViewPr>
      <p:cViewPr varScale="1">
        <p:scale>
          <a:sx n="46" d="100"/>
          <a:sy n="46" d="100"/>
        </p:scale>
        <p:origin x="-2122"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rtl="0">
              <a:defRPr sz="1200">
                <a:latin typeface="Arial" pitchFamily="34" charset="0"/>
                <a:cs typeface="Arial" pitchFamily="34" charset="0"/>
              </a:defRPr>
            </a:lvl1pPr>
          </a:lstStyle>
          <a:p>
            <a:pPr>
              <a:defRPr/>
            </a:pPr>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rtl="0">
              <a:defRPr sz="1200">
                <a:latin typeface="Arial" pitchFamily="34" charset="0"/>
                <a:cs typeface="Arial" pitchFamily="34" charset="0"/>
              </a:defRPr>
            </a:lvl1pPr>
          </a:lstStyle>
          <a:p>
            <a:pPr>
              <a:defRPr/>
            </a:pPr>
            <a:fld id="{1FBABDCE-7B0D-42A2-A7C9-F64E93A8AD38}" type="datetimeFigureOut">
              <a:rPr lang="he-IL"/>
              <a:pPr>
                <a:defRPr/>
              </a:pPr>
              <a:t>ב'/ניסן/תשע"ב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rtl="0">
              <a:defRPr sz="1200">
                <a:latin typeface="Arial" pitchFamily="34" charset="0"/>
                <a:cs typeface="Arial" pitchFamily="34" charset="0"/>
              </a:defRPr>
            </a:lvl1pPr>
          </a:lstStyle>
          <a:p>
            <a:pPr>
              <a:defRPr/>
            </a:pPr>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rtl="0">
              <a:defRPr sz="1200">
                <a:latin typeface="Arial" pitchFamily="34" charset="0"/>
                <a:cs typeface="Arial" pitchFamily="34" charset="0"/>
              </a:defRPr>
            </a:lvl1pPr>
          </a:lstStyle>
          <a:p>
            <a:pPr>
              <a:defRPr/>
            </a:pPr>
            <a:fld id="{933259A2-EE04-45EA-AAD4-E1A9ED72F9C5}" type="slidenum">
              <a:rPr lang="he-IL"/>
              <a:pPr>
                <a:defRPr/>
              </a:pPr>
              <a:t>‹#›</a:t>
            </a:fld>
            <a:endParaRPr lang="he-IL"/>
          </a:p>
        </p:txBody>
      </p:sp>
    </p:spTree>
    <p:extLst>
      <p:ext uri="{BB962C8B-B14F-4D97-AF65-F5344CB8AC3E}">
        <p14:creationId xmlns:p14="http://schemas.microsoft.com/office/powerpoint/2010/main" val="1730821341"/>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a:t>A</a:t>
            </a:r>
            <a:r>
              <a:rPr lang="en-US"/>
              <a:t> mechanism for inter-process communication.</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The xv6 shell uses the above calls to run programs on behalf of users. The main structure of the shell is simple; see main on line </a:t>
            </a:r>
            <a:r>
              <a:rPr lang="en-GB" dirty="0" smtClean="0"/>
              <a:t>(7801</a:t>
            </a:r>
            <a:r>
              <a:rPr lang="en-GB" dirty="0"/>
              <a:t>). The main loop reads the input on the command line using </a:t>
            </a:r>
            <a:r>
              <a:rPr lang="en-GB" dirty="0" err="1"/>
              <a:t>getcmd</a:t>
            </a:r>
            <a:r>
              <a:rPr lang="en-GB" dirty="0"/>
              <a:t>. Then it calls fork, which creates another running shell program. The parent shell calls wait, while the child process runs the command. For example, if the user had typed "echo hello" at the prompt, </a:t>
            </a:r>
            <a:r>
              <a:rPr lang="en-GB" dirty="0" err="1"/>
              <a:t>runcmd</a:t>
            </a:r>
            <a:r>
              <a:rPr lang="en-GB" dirty="0"/>
              <a:t> would have been called with "echo hello" as the argument. </a:t>
            </a:r>
            <a:r>
              <a:rPr lang="en-GB" dirty="0" err="1"/>
              <a:t>runcmd</a:t>
            </a:r>
            <a:r>
              <a:rPr lang="en-GB" dirty="0"/>
              <a:t> (7706) runs the actual command. For the simple example, it would call exec on line (7726), which loads and starts the program echo, changing the program counter to the first instruction of echo. If exec succeeds then the child will be running echo and the child will not execute the next line of </a:t>
            </a:r>
            <a:r>
              <a:rPr lang="en-GB" dirty="0" err="1"/>
              <a:t>runcmd</a:t>
            </a:r>
            <a:r>
              <a:rPr lang="en-GB" dirty="0"/>
              <a:t>. Instead, it will be running instructions of echo and at some point in the future, echo will call exit, which will cause the parent to return from wait in main (7801).</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40</a:t>
            </a:fld>
            <a:endParaRPr lang="he-IL"/>
          </a:p>
        </p:txBody>
      </p:sp>
    </p:spTree>
    <p:extLst>
      <p:ext uri="{BB962C8B-B14F-4D97-AF65-F5344CB8AC3E}">
        <p14:creationId xmlns:p14="http://schemas.microsoft.com/office/powerpoint/2010/main" val="311703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smtClean="0"/>
              <a:t>The collection of system calls that a kernel provides is the interface that user programs see. The xv6 kernel provides a subset of the services and system calls that Unix kernels traditionally offer. </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41</a:t>
            </a:fld>
            <a:endParaRPr lang="he-IL"/>
          </a:p>
        </p:txBody>
      </p:sp>
    </p:spTree>
    <p:extLst>
      <p:ext uri="{BB962C8B-B14F-4D97-AF65-F5344CB8AC3E}">
        <p14:creationId xmlns:p14="http://schemas.microsoft.com/office/powerpoint/2010/main" val="311703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4</a:t>
            </a:fld>
            <a:endParaRPr lang="he-IL"/>
          </a:p>
        </p:txBody>
      </p:sp>
    </p:spTree>
    <p:extLst>
      <p:ext uri="{BB962C8B-B14F-4D97-AF65-F5344CB8AC3E}">
        <p14:creationId xmlns:p14="http://schemas.microsoft.com/office/powerpoint/2010/main" val="379588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raise(</a:t>
            </a:r>
            <a:r>
              <a:rPr lang="en-US" dirty="0" err="1" smtClean="0"/>
              <a:t>int</a:t>
            </a:r>
            <a:r>
              <a:rPr lang="en-US" dirty="0" smtClean="0"/>
              <a:t> </a:t>
            </a:r>
            <a:r>
              <a:rPr lang="en-US" dirty="0"/>
              <a:t>sig) is equivalent to kill(</a:t>
            </a:r>
            <a:r>
              <a:rPr lang="en-US" dirty="0" err="1"/>
              <a:t>getpid</a:t>
            </a:r>
            <a:r>
              <a:rPr lang="en-US" dirty="0"/>
              <a:t>(), </a:t>
            </a:r>
            <a:r>
              <a:rPr lang="en-US"/>
              <a:t>sig</a:t>
            </a:r>
            <a:r>
              <a:rPr lang="en-US" smtClean="0"/>
              <a:t>)</a:t>
            </a:r>
          </a:p>
          <a:p>
            <a:pPr algn="l" rtl="0"/>
            <a:endParaRPr lang="en-US" dirty="0" smtClean="0"/>
          </a:p>
          <a:p>
            <a:pPr algn="l" rtl="0" fontAlgn="base"/>
            <a:r>
              <a:rPr lang="en-US" sz="1200" b="0" i="0" kern="1200" dirty="0" smtClean="0">
                <a:solidFill>
                  <a:schemeClr val="tx1"/>
                </a:solidFill>
                <a:effectLst/>
                <a:latin typeface="+mn-lt"/>
                <a:ea typeface="+mn-ea"/>
                <a:cs typeface="+mn-cs"/>
              </a:rPr>
              <a:t>Checking the status of signals:</a:t>
            </a:r>
          </a:p>
          <a:p>
            <a:pPr algn="l" rtl="0" fontAlgn="base"/>
            <a:r>
              <a:rPr lang="en-US" sz="1200" b="0" i="0" kern="1200" dirty="0" smtClean="0">
                <a:solidFill>
                  <a:schemeClr val="tx1"/>
                </a:solidFill>
                <a:effectLst/>
                <a:latin typeface="+mn-lt"/>
                <a:ea typeface="+mn-ea"/>
                <a:cs typeface="+mn-cs"/>
              </a:rPr>
              <a:t>cat /</a:t>
            </a:r>
            <a:r>
              <a:rPr lang="en-US" sz="1200" b="0" i="0" kern="1200" dirty="0" err="1" smtClean="0">
                <a:solidFill>
                  <a:schemeClr val="tx1"/>
                </a:solidFill>
                <a:effectLst/>
                <a:latin typeface="+mn-lt"/>
                <a:ea typeface="+mn-ea"/>
                <a:cs typeface="+mn-cs"/>
              </a:rPr>
              <a:t>proc</a:t>
            </a: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pid</a:t>
            </a:r>
            <a:r>
              <a:rPr lang="en-US" sz="1200" b="0" i="0" kern="1200" dirty="0" smtClean="0">
                <a:solidFill>
                  <a:schemeClr val="tx1"/>
                </a:solidFill>
                <a:effectLst/>
                <a:latin typeface="+mn-lt"/>
                <a:ea typeface="+mn-ea"/>
                <a:cs typeface="+mn-cs"/>
              </a:rPr>
              <a:t>&gt;/status</a:t>
            </a:r>
          </a:p>
          <a:p>
            <a:pPr algn="l" rtl="0" fontAlgn="base"/>
            <a:r>
              <a:rPr lang="en-US" sz="1200" b="0" i="0" kern="1200" dirty="0" smtClean="0">
                <a:solidFill>
                  <a:schemeClr val="tx1"/>
                </a:solidFill>
                <a:effectLst/>
                <a:latin typeface="+mn-lt"/>
                <a:ea typeface="+mn-ea"/>
                <a:cs typeface="+mn-cs"/>
              </a:rPr>
              <a:t>If I want to see caught or blocked signals:</a:t>
            </a:r>
          </a:p>
          <a:p>
            <a:pPr algn="l" rtl="0" fontAlgn="base"/>
            <a:r>
              <a:rPr lang="en-US" sz="1200" b="0" i="0" kern="1200" dirty="0" smtClean="0">
                <a:solidFill>
                  <a:schemeClr val="tx1"/>
                </a:solidFill>
                <a:effectLst/>
                <a:latin typeface="+mn-lt"/>
                <a:ea typeface="+mn-ea"/>
                <a:cs typeface="+mn-cs"/>
              </a:rPr>
              <a:t>cat /</a:t>
            </a:r>
            <a:r>
              <a:rPr lang="en-US" sz="1200" b="0" i="0" kern="1200" dirty="0" err="1" smtClean="0">
                <a:solidFill>
                  <a:schemeClr val="tx1"/>
                </a:solidFill>
                <a:effectLst/>
                <a:latin typeface="+mn-lt"/>
                <a:ea typeface="+mn-ea"/>
                <a:cs typeface="+mn-cs"/>
              </a:rPr>
              <a:t>proc</a:t>
            </a: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pid</a:t>
            </a:r>
            <a:r>
              <a:rPr lang="en-US" sz="1200" b="0" i="0" kern="1200" dirty="0" smtClean="0">
                <a:solidFill>
                  <a:schemeClr val="tx1"/>
                </a:solidFill>
                <a:effectLst/>
                <a:latin typeface="+mn-lt"/>
                <a:ea typeface="+mn-ea"/>
                <a:cs typeface="+mn-cs"/>
              </a:rPr>
              <a:t>&gt;/status | </a:t>
            </a:r>
            <a:r>
              <a:rPr lang="en-US" sz="1200" b="0" i="0" kern="1200" dirty="0" err="1" smtClean="0">
                <a:solidFill>
                  <a:schemeClr val="tx1"/>
                </a:solidFill>
                <a:effectLst/>
                <a:latin typeface="+mn-lt"/>
                <a:ea typeface="+mn-ea"/>
                <a:cs typeface="+mn-cs"/>
              </a:rPr>
              <a:t>grep</a:t>
            </a:r>
            <a:r>
              <a:rPr lang="en-US" sz="1200" b="0" i="0" kern="1200" dirty="0" smtClean="0">
                <a:solidFill>
                  <a:schemeClr val="tx1"/>
                </a:solidFill>
                <a:effectLst/>
                <a:latin typeface="+mn-lt"/>
                <a:ea typeface="+mn-ea"/>
                <a:cs typeface="+mn-cs"/>
              </a:rPr>
              <a:t> -E "Sig(</a:t>
            </a:r>
            <a:r>
              <a:rPr lang="en-US" sz="1200" b="0" i="0" kern="1200" dirty="0" err="1" smtClean="0">
                <a:solidFill>
                  <a:schemeClr val="tx1"/>
                </a:solidFill>
                <a:effectLst/>
                <a:latin typeface="+mn-lt"/>
                <a:ea typeface="+mn-ea"/>
                <a:cs typeface="+mn-cs"/>
              </a:rPr>
              <a:t>Cgt|Blk</a:t>
            </a:r>
            <a:r>
              <a:rPr lang="en-US" sz="1200" b="0" i="0" kern="1200" dirty="0" smtClean="0">
                <a:solidFill>
                  <a:schemeClr val="tx1"/>
                </a:solidFill>
                <a:effectLst/>
                <a:latin typeface="+mn-lt"/>
                <a:ea typeface="+mn-ea"/>
                <a:cs typeface="+mn-cs"/>
              </a:rPr>
              <a:t>)"</a:t>
            </a:r>
          </a:p>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7</a:t>
            </a:fld>
            <a:endParaRPr lang="he-IL"/>
          </a:p>
        </p:txBody>
      </p:sp>
    </p:spTree>
    <p:extLst>
      <p:ext uri="{BB962C8B-B14F-4D97-AF65-F5344CB8AC3E}">
        <p14:creationId xmlns:p14="http://schemas.microsoft.com/office/powerpoint/2010/main" val="4008069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Non reentrant functions which manipulate static data, such as </a:t>
            </a:r>
            <a:r>
              <a:rPr lang="en-US" i="1" dirty="0" err="1"/>
              <a:t>malloc</a:t>
            </a:r>
            <a:r>
              <a:rPr lang="en-US" i="1" dirty="0"/>
              <a:t>, </a:t>
            </a:r>
            <a:r>
              <a:rPr lang="en-US" i="1" dirty="0" err="1"/>
              <a:t>printf</a:t>
            </a:r>
            <a:r>
              <a:rPr lang="en-US" i="1" dirty="0"/>
              <a:t>.</a:t>
            </a:r>
          </a:p>
          <a:p>
            <a:pPr algn="l" rtl="0"/>
            <a:r>
              <a:rPr lang="en-US" i="0" dirty="0" smtClean="0"/>
              <a:t>For example,</a:t>
            </a:r>
            <a:r>
              <a:rPr lang="en-US" i="0" baseline="0" dirty="0" smtClean="0"/>
              <a:t> </a:t>
            </a:r>
            <a:r>
              <a:rPr lang="en-US" i="1" dirty="0" err="1" smtClean="0"/>
              <a:t>malloc</a:t>
            </a:r>
            <a:r>
              <a:rPr lang="en-US" dirty="0" smtClean="0"/>
              <a:t>  </a:t>
            </a:r>
            <a:r>
              <a:rPr lang="en-US" dirty="0"/>
              <a:t>manipulates a linked list of free blocks, and list may be in an intermediate state if interrupted.</a:t>
            </a:r>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9</a:t>
            </a:fld>
            <a:endParaRPr lang="he-IL"/>
          </a:p>
        </p:txBody>
      </p:sp>
    </p:spTree>
    <p:extLst>
      <p:ext uri="{BB962C8B-B14F-4D97-AF65-F5344CB8AC3E}">
        <p14:creationId xmlns:p14="http://schemas.microsoft.com/office/powerpoint/2010/main" val="331134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The signal handlers are set to default because the whole process image is replaced</a:t>
            </a:r>
            <a:r>
              <a:rPr lang="en-US" dirty="0" smtClean="0"/>
              <a:t>.</a:t>
            </a:r>
          </a:p>
          <a:p>
            <a:pPr algn="l" rtl="0"/>
            <a:r>
              <a:rPr lang="en-US" dirty="0" smtClean="0"/>
              <a:t>The ignore bit is preserved to allow control of the child process, i.e.</a:t>
            </a:r>
            <a:r>
              <a:rPr lang="en-US" baseline="0" dirty="0" smtClean="0"/>
              <a:t> </a:t>
            </a:r>
            <a:r>
              <a:rPr lang="en-US" i="1" baseline="0" dirty="0" err="1" smtClean="0"/>
              <a:t>nohup</a:t>
            </a:r>
            <a:r>
              <a:rPr lang="en-US" baseline="0" dirty="0" smtClean="0"/>
              <a:t> command which allows to continue execution of a process even if the </a:t>
            </a:r>
            <a:r>
              <a:rPr lang="en-US" baseline="0" dirty="0" err="1" smtClean="0"/>
              <a:t>ssh</a:t>
            </a:r>
            <a:r>
              <a:rPr lang="en-US" baseline="0" dirty="0" smtClean="0"/>
              <a:t> session is terminated.</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10</a:t>
            </a:fld>
            <a:endParaRPr lang="he-IL"/>
          </a:p>
        </p:txBody>
      </p:sp>
    </p:spTree>
    <p:extLst>
      <p:ext uri="{BB962C8B-B14F-4D97-AF65-F5344CB8AC3E}">
        <p14:creationId xmlns:p14="http://schemas.microsoft.com/office/powerpoint/2010/main" val="2937383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Signals</a:t>
            </a:r>
            <a:r>
              <a:rPr lang="en-US" baseline="0" dirty="0" smtClean="0"/>
              <a:t> are checked and processed before a process returns to user mode.</a:t>
            </a:r>
          </a:p>
          <a:p>
            <a:pPr algn="l" rtl="0"/>
            <a:r>
              <a:rPr lang="en-US" baseline="0" dirty="0" smtClean="0"/>
              <a:t>This could be after a </a:t>
            </a:r>
            <a:r>
              <a:rPr lang="en-US" b="1" baseline="0" dirty="0" smtClean="0"/>
              <a:t>system call</a:t>
            </a:r>
            <a:r>
              <a:rPr lang="en-US" baseline="0" dirty="0" smtClean="0"/>
              <a:t>, after it </a:t>
            </a:r>
            <a:r>
              <a:rPr lang="en-US" b="1" baseline="0" dirty="0" smtClean="0"/>
              <a:t>is continued by the scheduler</a:t>
            </a:r>
            <a:r>
              <a:rPr lang="en-US" baseline="0" dirty="0" smtClean="0"/>
              <a:t>, or by an instruction which caused an </a:t>
            </a:r>
            <a:r>
              <a:rPr lang="en-US" b="1" baseline="0" dirty="0" smtClean="0"/>
              <a:t>interrupt</a:t>
            </a:r>
            <a:r>
              <a:rPr lang="en-US" baseline="0" dirty="0" smtClean="0"/>
              <a:t> (i.e. division by zero).</a:t>
            </a:r>
          </a:p>
          <a:p>
            <a:pPr algn="l" rtl="0"/>
            <a:endParaRPr lang="en-US" baseline="0" dirty="0" smtClean="0"/>
          </a:p>
          <a:p>
            <a:pPr algn="l" rtl="0"/>
            <a:r>
              <a:rPr lang="en-US" b="1" baseline="0" dirty="0" err="1" smtClean="0"/>
              <a:t>Do_signal</a:t>
            </a:r>
            <a:r>
              <a:rPr lang="en-US" b="1" baseline="0" dirty="0" smtClean="0"/>
              <a:t> </a:t>
            </a:r>
            <a:r>
              <a:rPr lang="en-US" b="0" baseline="0" dirty="0" smtClean="0"/>
              <a:t>loops until there are no pending signals left.</a:t>
            </a:r>
          </a:p>
          <a:p>
            <a:pPr algn="l" rtl="0"/>
            <a:r>
              <a:rPr lang="en-US" b="1" baseline="0" dirty="0" err="1" smtClean="0"/>
              <a:t>Handle_signal</a:t>
            </a:r>
            <a:r>
              <a:rPr lang="en-US" baseline="0" dirty="0" smtClean="0"/>
              <a:t> </a:t>
            </a:r>
            <a:r>
              <a:rPr lang="en-US" baseline="0" dirty="0" smtClean="0"/>
              <a:t>then </a:t>
            </a:r>
            <a:r>
              <a:rPr lang="en-US" baseline="0" dirty="0" smtClean="0"/>
              <a:t>calls </a:t>
            </a:r>
            <a:r>
              <a:rPr lang="en-US" b="1" baseline="0" dirty="0" err="1" smtClean="0"/>
              <a:t>setup_frame</a:t>
            </a:r>
            <a:r>
              <a:rPr lang="en-US" baseline="0" dirty="0" smtClean="0"/>
              <a:t>, which modifies the process stack in user mode in order to save the process context (</a:t>
            </a:r>
            <a:r>
              <a:rPr lang="en-US" b="1" baseline="0" dirty="0" err="1" smtClean="0"/>
              <a:t>sigcontext</a:t>
            </a:r>
            <a:r>
              <a:rPr lang="en-US" baseline="0" dirty="0" smtClean="0"/>
              <a:t>).</a:t>
            </a:r>
          </a:p>
          <a:p>
            <a:pPr algn="l" rtl="0"/>
            <a:r>
              <a:rPr lang="en-US" baseline="0" dirty="0" smtClean="0"/>
              <a:t>After the context is stacked, the function stacks a system call (</a:t>
            </a:r>
            <a:r>
              <a:rPr lang="en-US" b="1" baseline="0" dirty="0" err="1" smtClean="0"/>
              <a:t>sigreturn</a:t>
            </a:r>
            <a:r>
              <a:rPr lang="en-US" baseline="0" dirty="0" smtClean="0"/>
              <a:t>) which will be executed after the signal handler in order to recover the stack data and to reinstate the saved signal mask and the original user stack, if stack changes occurs during the processing of the signal. Finally, the function modifies the instruction register in user mode so that it can execute the diversion function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11</a:t>
            </a:fld>
            <a:endParaRPr lang="he-IL"/>
          </a:p>
        </p:txBody>
      </p:sp>
    </p:spTree>
    <p:extLst>
      <p:ext uri="{BB962C8B-B14F-4D97-AF65-F5344CB8AC3E}">
        <p14:creationId xmlns:p14="http://schemas.microsoft.com/office/powerpoint/2010/main" val="3761172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smtClean="0"/>
              <a:t>Answer: if the system does not block all other signals during signal handling,</a:t>
            </a:r>
            <a:r>
              <a:rPr lang="en-US" baseline="0" dirty="0" smtClean="0"/>
              <a:t> a new signal may come in before we re-assign the signal handler.</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18</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20</a:t>
            </a:fld>
            <a:endParaRPr lang="he-IL"/>
          </a:p>
        </p:txBody>
      </p:sp>
    </p:spTree>
    <p:extLst>
      <p:ext uri="{BB962C8B-B14F-4D97-AF65-F5344CB8AC3E}">
        <p14:creationId xmlns:p14="http://schemas.microsoft.com/office/powerpoint/2010/main" val="1922513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30</a:t>
            </a:fld>
            <a:endParaRPr lang="he-IL"/>
          </a:p>
        </p:txBody>
      </p:sp>
    </p:spTree>
    <p:extLst>
      <p:ext uri="{BB962C8B-B14F-4D97-AF65-F5344CB8AC3E}">
        <p14:creationId xmlns:p14="http://schemas.microsoft.com/office/powerpoint/2010/main" val="108402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lvl1pPr>
              <a:defRPr/>
            </a:lvl1pPr>
          </a:lstStyle>
          <a:p>
            <a:pPr>
              <a:defRPr/>
            </a:pPr>
            <a:fld id="{3D8D9621-0703-4034-86BC-D42955CBDDB2}" type="datetime8">
              <a:rPr lang="he-IL"/>
              <a:pPr>
                <a:defRPr/>
              </a:pPr>
              <a:t>25 מרץ 12</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5893F895-C6CA-455F-B56D-D6651FC7A8A8}" type="slidenum">
              <a:rPr lang="he-IL"/>
              <a:pPr>
                <a:defRPr/>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4022FF83-D5AB-486E-873F-81A154E51F51}" type="datetime8">
              <a:rPr lang="he-IL"/>
              <a:pPr>
                <a:defRPr/>
              </a:pPr>
              <a:t>25 מרץ 12</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A4749C57-CEDF-465A-8B54-D2A9AFD6BD6B}" type="slidenum">
              <a:rPr lang="he-IL"/>
              <a:pPr>
                <a:defRPr/>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2940662E-0E4C-46C5-89C2-D2E658BEC731}" type="datetime8">
              <a:rPr lang="he-IL"/>
              <a:pPr>
                <a:defRPr/>
              </a:pPr>
              <a:t>25 מרץ 12</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739C653B-AB53-4FD7-939A-B77D63B4AF57}" type="slidenum">
              <a:rPr lang="he-IL"/>
              <a:pPr>
                <a:defRPr/>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F9C11C98-C65E-413D-ABBE-1404111254EE}" type="datetime8">
              <a:rPr lang="he-IL"/>
              <a:pPr>
                <a:defRPr/>
              </a:pPr>
              <a:t>25 מרץ 12</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6706EBB0-00BF-4796-8B83-68C6C6187F87}" type="slidenum">
              <a:rPr lang="he-IL"/>
              <a:pPr>
                <a:defRPr/>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814B0FF-176D-4CAF-A3A1-D774C0A6E5F0}" type="datetime8">
              <a:rPr lang="he-IL"/>
              <a:pPr>
                <a:defRPr/>
              </a:pPr>
              <a:t>25 מרץ 12</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926B4540-FFE1-4A7B-BC23-AAB66E9BDDC6}" type="slidenum">
              <a:rPr lang="he-IL"/>
              <a:pPr>
                <a:defRPr/>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3"/>
          <p:cNvSpPr>
            <a:spLocks noGrp="1"/>
          </p:cNvSpPr>
          <p:nvPr>
            <p:ph type="dt" sz="half" idx="10"/>
          </p:nvPr>
        </p:nvSpPr>
        <p:spPr/>
        <p:txBody>
          <a:bodyPr/>
          <a:lstStyle>
            <a:lvl1pPr>
              <a:defRPr/>
            </a:lvl1pPr>
          </a:lstStyle>
          <a:p>
            <a:pPr>
              <a:defRPr/>
            </a:pPr>
            <a:fld id="{04BB8072-ED2E-4384-8DC0-D83F0FE64FBC}" type="datetime8">
              <a:rPr lang="he-IL"/>
              <a:pPr>
                <a:defRPr/>
              </a:pPr>
              <a:t>25 מרץ 12</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898C7B54-4237-4E81-99FC-998E98AAB50E}" type="slidenum">
              <a:rPr lang="he-IL"/>
              <a:pPr>
                <a:defRPr/>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3"/>
          <p:cNvSpPr>
            <a:spLocks noGrp="1"/>
          </p:cNvSpPr>
          <p:nvPr>
            <p:ph type="dt" sz="half" idx="10"/>
          </p:nvPr>
        </p:nvSpPr>
        <p:spPr/>
        <p:txBody>
          <a:bodyPr/>
          <a:lstStyle>
            <a:lvl1pPr>
              <a:defRPr/>
            </a:lvl1pPr>
          </a:lstStyle>
          <a:p>
            <a:pPr>
              <a:defRPr/>
            </a:pPr>
            <a:fld id="{1F9A24E7-B09D-42A0-A7B0-17C6191B6741}" type="datetime8">
              <a:rPr lang="he-IL"/>
              <a:pPr>
                <a:defRPr/>
              </a:pPr>
              <a:t>25 מרץ 12</a:t>
            </a:fld>
            <a:endParaRPr lang="he-IL"/>
          </a:p>
        </p:txBody>
      </p:sp>
      <p:sp>
        <p:nvSpPr>
          <p:cNvPr id="8" name="Footer Placeholder 4"/>
          <p:cNvSpPr>
            <a:spLocks noGrp="1"/>
          </p:cNvSpPr>
          <p:nvPr>
            <p:ph type="ftr" sz="quarter" idx="11"/>
          </p:nvPr>
        </p:nvSpPr>
        <p:spPr/>
        <p:txBody>
          <a:bodyPr/>
          <a:lstStyle>
            <a:lvl1pPr>
              <a:defRPr/>
            </a:lvl1pPr>
          </a:lstStyle>
          <a:p>
            <a:pPr>
              <a:defRPr/>
            </a:pPr>
            <a:endParaRPr lang="he-IL"/>
          </a:p>
        </p:txBody>
      </p:sp>
      <p:sp>
        <p:nvSpPr>
          <p:cNvPr id="9" name="Slide Number Placeholder 5"/>
          <p:cNvSpPr>
            <a:spLocks noGrp="1"/>
          </p:cNvSpPr>
          <p:nvPr>
            <p:ph type="sldNum" sz="quarter" idx="12"/>
          </p:nvPr>
        </p:nvSpPr>
        <p:spPr/>
        <p:txBody>
          <a:bodyPr/>
          <a:lstStyle>
            <a:lvl1pPr>
              <a:defRPr/>
            </a:lvl1pPr>
          </a:lstStyle>
          <a:p>
            <a:pPr>
              <a:defRPr/>
            </a:pPr>
            <a:fld id="{3E9D40B7-C920-40E6-A27F-EC1872169C4E}" type="slidenum">
              <a:rPr lang="he-IL"/>
              <a:pPr>
                <a:defRPr/>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3"/>
          <p:cNvSpPr>
            <a:spLocks noGrp="1"/>
          </p:cNvSpPr>
          <p:nvPr>
            <p:ph type="dt" sz="half" idx="10"/>
          </p:nvPr>
        </p:nvSpPr>
        <p:spPr/>
        <p:txBody>
          <a:bodyPr/>
          <a:lstStyle>
            <a:lvl1pPr>
              <a:defRPr/>
            </a:lvl1pPr>
          </a:lstStyle>
          <a:p>
            <a:pPr>
              <a:defRPr/>
            </a:pPr>
            <a:fld id="{1C3B6462-15A1-451A-AE74-C57D07EA0BF6}" type="datetime8">
              <a:rPr lang="he-IL"/>
              <a:pPr>
                <a:defRPr/>
              </a:pPr>
              <a:t>25 מרץ 12</a:t>
            </a:fld>
            <a:endParaRPr lang="he-IL"/>
          </a:p>
        </p:txBody>
      </p:sp>
      <p:sp>
        <p:nvSpPr>
          <p:cNvPr id="4" name="Footer Placeholder 4"/>
          <p:cNvSpPr>
            <a:spLocks noGrp="1"/>
          </p:cNvSpPr>
          <p:nvPr>
            <p:ph type="ftr" sz="quarter" idx="11"/>
          </p:nvPr>
        </p:nvSpPr>
        <p:spPr/>
        <p:txBody>
          <a:bodyPr/>
          <a:lstStyle>
            <a:lvl1pPr>
              <a:defRPr/>
            </a:lvl1pPr>
          </a:lstStyle>
          <a:p>
            <a:pPr>
              <a:defRPr/>
            </a:pPr>
            <a:endParaRPr lang="he-IL"/>
          </a:p>
        </p:txBody>
      </p:sp>
      <p:sp>
        <p:nvSpPr>
          <p:cNvPr id="5" name="Slide Number Placeholder 5"/>
          <p:cNvSpPr>
            <a:spLocks noGrp="1"/>
          </p:cNvSpPr>
          <p:nvPr>
            <p:ph type="sldNum" sz="quarter" idx="12"/>
          </p:nvPr>
        </p:nvSpPr>
        <p:spPr/>
        <p:txBody>
          <a:bodyPr/>
          <a:lstStyle>
            <a:lvl1pPr>
              <a:defRPr/>
            </a:lvl1pPr>
          </a:lstStyle>
          <a:p>
            <a:pPr>
              <a:defRPr/>
            </a:pPr>
            <a:fld id="{C82BF9EB-6C99-4D69-9659-FF49B97BCE4B}" type="slidenum">
              <a:rPr lang="he-IL"/>
              <a:pPr>
                <a:defRPr/>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62513E0-58ED-43E8-8C3D-3A891386CD88}" type="datetime8">
              <a:rPr lang="he-IL"/>
              <a:pPr>
                <a:defRPr/>
              </a:pPr>
              <a:t>25 מרץ 12</a:t>
            </a:fld>
            <a:endParaRPr lang="he-IL"/>
          </a:p>
        </p:txBody>
      </p:sp>
      <p:sp>
        <p:nvSpPr>
          <p:cNvPr id="3" name="Footer Placeholder 4"/>
          <p:cNvSpPr>
            <a:spLocks noGrp="1"/>
          </p:cNvSpPr>
          <p:nvPr>
            <p:ph type="ftr" sz="quarter" idx="11"/>
          </p:nvPr>
        </p:nvSpPr>
        <p:spPr/>
        <p:txBody>
          <a:bodyPr/>
          <a:lstStyle>
            <a:lvl1pPr>
              <a:defRPr/>
            </a:lvl1pPr>
          </a:lstStyle>
          <a:p>
            <a:pPr>
              <a:defRPr/>
            </a:pPr>
            <a:endParaRPr lang="he-IL"/>
          </a:p>
        </p:txBody>
      </p:sp>
      <p:sp>
        <p:nvSpPr>
          <p:cNvPr id="4" name="Slide Number Placeholder 5"/>
          <p:cNvSpPr>
            <a:spLocks noGrp="1"/>
          </p:cNvSpPr>
          <p:nvPr>
            <p:ph type="sldNum" sz="quarter" idx="12"/>
          </p:nvPr>
        </p:nvSpPr>
        <p:spPr/>
        <p:txBody>
          <a:bodyPr/>
          <a:lstStyle>
            <a:lvl1pPr>
              <a:defRPr/>
            </a:lvl1pPr>
          </a:lstStyle>
          <a:p>
            <a:pPr>
              <a:defRPr/>
            </a:pPr>
            <a:fld id="{1F5648F6-35BD-4EBC-A9E4-CDABAA59856B}" type="slidenum">
              <a:rPr lang="he-IL"/>
              <a:pPr>
                <a:defRPr/>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8539200-2742-4974-884C-E9C203ED961A}" type="datetime8">
              <a:rPr lang="he-IL"/>
              <a:pPr>
                <a:defRPr/>
              </a:pPr>
              <a:t>25 מרץ 12</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6A51B2F8-163A-4C25-A126-8B7F9F94F18A}" type="slidenum">
              <a:rPr lang="he-IL"/>
              <a:pPr>
                <a:defRPr/>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7A0333-94F2-47D9-86C5-6D852EA8A853}" type="datetime8">
              <a:rPr lang="he-IL"/>
              <a:pPr>
                <a:defRPr/>
              </a:pPr>
              <a:t>25 מרץ 12</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39836F80-A5CC-437B-A9E1-BA3C327669FF}" type="slidenum">
              <a:rPr lang="he-IL"/>
              <a:pPr>
                <a:defRPr/>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rtl="1" fontAlgn="auto">
              <a:spcBef>
                <a:spcPts val="0"/>
              </a:spcBef>
              <a:spcAft>
                <a:spcPts val="0"/>
              </a:spcAft>
              <a:defRPr sz="1200">
                <a:solidFill>
                  <a:schemeClr val="tx1">
                    <a:tint val="75000"/>
                  </a:schemeClr>
                </a:solidFill>
                <a:latin typeface="+mn-lt"/>
                <a:cs typeface="+mn-cs"/>
              </a:defRPr>
            </a:lvl1pPr>
          </a:lstStyle>
          <a:p>
            <a:pPr>
              <a:defRPr/>
            </a:pPr>
            <a:fld id="{828F361A-31D9-456B-8CCD-AA2B87FAE782}" type="datetime8">
              <a:rPr lang="he-IL"/>
              <a:pPr>
                <a:defRPr/>
              </a:pPr>
              <a:t>25 מרץ 12</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rtl="1" fontAlgn="auto">
              <a:spcBef>
                <a:spcPts val="0"/>
              </a:spcBef>
              <a:spcAft>
                <a:spcPts val="0"/>
              </a:spcAft>
              <a:defRPr sz="1200">
                <a:solidFill>
                  <a:schemeClr val="tx1">
                    <a:tint val="75000"/>
                  </a:schemeClr>
                </a:solidFill>
                <a:latin typeface="+mn-lt"/>
                <a:cs typeface="+mn-cs"/>
              </a:defRPr>
            </a:lvl1pPr>
          </a:lstStyle>
          <a:p>
            <a:pPr>
              <a:defRPr/>
            </a:pPr>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rtl="1" fontAlgn="auto">
              <a:spcBef>
                <a:spcPts val="0"/>
              </a:spcBef>
              <a:spcAft>
                <a:spcPts val="0"/>
              </a:spcAft>
              <a:defRPr sz="1200">
                <a:solidFill>
                  <a:schemeClr val="tx1">
                    <a:tint val="75000"/>
                  </a:schemeClr>
                </a:solidFill>
                <a:latin typeface="+mn-lt"/>
                <a:cs typeface="+mn-cs"/>
              </a:defRPr>
            </a:lvl1pPr>
          </a:lstStyle>
          <a:p>
            <a:pPr>
              <a:defRPr/>
            </a:pPr>
            <a:fld id="{D0D3671E-05D5-49C5-BCD6-85DC246D9818}"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hyperlink" Target="http://www.opengroup.org/onlinepubs/009695399/functions/sigac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hyperlink" Target="http://www.linuxprogrammingblog.com/code-examples/blocking-signals-with-sigprocmas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linux-security.cn/ebooks/ulk3-html/0596005652/understandlk-CHP-11.html" TargetMode="External"/><Relationship Id="rId7" Type="http://schemas.openxmlformats.org/officeDocument/2006/relationships/hyperlink" Target="http://www.informit.com/articles/article.aspx?p=366888&amp;seqNum=8" TargetMode="External"/><Relationship Id="rId2" Type="http://schemas.openxmlformats.org/officeDocument/2006/relationships/hyperlink" Target="http://www.linuxjournal.com/article/3985" TargetMode="External"/><Relationship Id="rId1" Type="http://schemas.openxmlformats.org/officeDocument/2006/relationships/slideLayout" Target="../slideLayouts/slideLayout2.xml"/><Relationship Id="rId6" Type="http://schemas.openxmlformats.org/officeDocument/2006/relationships/hyperlink" Target="http://www.win.tue.nl/~aeb/linux/lk/lk-10.html" TargetMode="External"/><Relationship Id="rId5" Type="http://schemas.openxmlformats.org/officeDocument/2006/relationships/hyperlink" Target="http://books.google.com/books?id=9yIEji1UheIC&amp;pg=PA156&amp;lpg=PA156&amp;dq=linux+ret_from_intr()&amp;source=bl&amp;ots=JCjEvqiVM-&amp;sig=z8CtaNgkFpa1MPQaCWjJuU5tq4g&amp;hl=en&amp;ei=zf3zSZsvjJOwBs-UxYkB&amp;sa=X&amp;oi=book_result&amp;ct=result&amp;resnum=22" TargetMode="External"/><Relationship Id="rId4" Type="http://schemas.openxmlformats.org/officeDocument/2006/relationships/hyperlink" Target="http://cs-pub.bu.edu/fac/richwest/cs591_w1/notes/wk3_pt2.PDF"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ucs.cam.ac.uk/docs/course-notes/unix-courses/Building/files/signals.pdf"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bm.com/developerworks/linux/library/l-reent/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rtl="0" eaLnBrk="1" hangingPunct="1"/>
            <a:r>
              <a:rPr lang="en-US" dirty="0" smtClean="0">
                <a:cs typeface="Times New Roman" pitchFamily="18" charset="0"/>
              </a:rPr>
              <a:t>Operating Systems, 122</a:t>
            </a:r>
            <a:endParaRPr lang="he-IL" dirty="0" smtClean="0"/>
          </a:p>
        </p:txBody>
      </p:sp>
      <p:sp>
        <p:nvSpPr>
          <p:cNvPr id="3" name="Subtitle 2"/>
          <p:cNvSpPr>
            <a:spLocks noGrp="1"/>
          </p:cNvSpPr>
          <p:nvPr>
            <p:ph type="subTitle" idx="1"/>
          </p:nvPr>
        </p:nvSpPr>
        <p:spPr/>
        <p:txBody>
          <a:bodyPr rtlCol="1">
            <a:normAutofit/>
          </a:bodyPr>
          <a:lstStyle/>
          <a:p>
            <a:pPr eaLnBrk="1" fontAlgn="auto" hangingPunct="1">
              <a:spcAft>
                <a:spcPts val="0"/>
              </a:spcAft>
              <a:buFont typeface="Arial" pitchFamily="34" charset="0"/>
              <a:buNone/>
              <a:defRPr/>
            </a:pPr>
            <a:r>
              <a:rPr lang="en-US" dirty="0" smtClean="0">
                <a:cs typeface="Times New Roman" pitchFamily="18" charset="0"/>
              </a:rPr>
              <a:t>Practical Session 2, </a:t>
            </a:r>
            <a:endParaRPr lang="en-US" dirty="0">
              <a:cs typeface="Times New Roman" pitchFamily="18" charset="0"/>
            </a:endParaRPr>
          </a:p>
          <a:p>
            <a:pPr eaLnBrk="1" fontAlgn="auto" hangingPunct="1">
              <a:spcAft>
                <a:spcPts val="0"/>
              </a:spcAft>
              <a:buFont typeface="Arial" pitchFamily="34" charset="0"/>
              <a:buNone/>
              <a:defRPr/>
            </a:pPr>
            <a:r>
              <a:rPr lang="en-US" dirty="0" smtClean="0"/>
              <a:t>Signals and Assignment 1</a:t>
            </a:r>
            <a:endParaRPr lang="he-IL" dirty="0"/>
          </a:p>
        </p:txBody>
      </p:sp>
      <p:sp>
        <p:nvSpPr>
          <p:cNvPr id="4" name="Slide Number Placeholder 3"/>
          <p:cNvSpPr>
            <a:spLocks noGrp="1"/>
          </p:cNvSpPr>
          <p:nvPr>
            <p:ph type="sldNum" sz="quarter" idx="12"/>
          </p:nvPr>
        </p:nvSpPr>
        <p:spPr/>
        <p:txBody>
          <a:bodyPr/>
          <a:lstStyle/>
          <a:p>
            <a:pPr>
              <a:defRPr/>
            </a:pPr>
            <a:fld id="{7B782733-DE44-4750-ACD7-B4B807AB987D}" type="slidenum">
              <a:rPr lang="he-IL" smtClean="0"/>
              <a:pPr>
                <a:defRPr/>
              </a:pPr>
              <a:t>1</a:t>
            </a:fld>
            <a:endParaRPr lang="he-IL"/>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pPr algn="l" rtl="0" eaLnBrk="1" hangingPunct="1"/>
            <a:r>
              <a:rPr lang="en-US" dirty="0" smtClean="0">
                <a:cs typeface="Times New Roman" pitchFamily="18" charset="0"/>
              </a:rPr>
              <a:t>Signal Handlers</a:t>
            </a:r>
          </a:p>
        </p:txBody>
      </p:sp>
      <p:sp>
        <p:nvSpPr>
          <p:cNvPr id="11267" name="Rectangle 3"/>
          <p:cNvSpPr>
            <a:spLocks noGrp="1"/>
          </p:cNvSpPr>
          <p:nvPr>
            <p:ph type="body" idx="1"/>
          </p:nvPr>
        </p:nvSpPr>
        <p:spPr/>
        <p:txBody>
          <a:bodyPr>
            <a:normAutofit fontScale="92500" lnSpcReduction="10000"/>
          </a:bodyPr>
          <a:lstStyle/>
          <a:p>
            <a:pPr algn="just" rtl="0" eaLnBrk="1" hangingPunct="1"/>
            <a:r>
              <a:rPr lang="en-US" dirty="0">
                <a:cs typeface="Arial" charset="0"/>
              </a:rPr>
              <a:t>Two signals cannot be ignored or have their associated action changed:</a:t>
            </a:r>
          </a:p>
          <a:p>
            <a:pPr lvl="1" algn="just" rtl="0" eaLnBrk="1" hangingPunct="1"/>
            <a:r>
              <a:rPr lang="en-US" dirty="0">
                <a:cs typeface="Arial" charset="0"/>
              </a:rPr>
              <a:t>SIGKILL</a:t>
            </a:r>
          </a:p>
          <a:p>
            <a:pPr lvl="1" algn="just" rtl="0" eaLnBrk="1" hangingPunct="1"/>
            <a:r>
              <a:rPr lang="en-US" dirty="0">
                <a:cs typeface="Arial" charset="0"/>
              </a:rPr>
              <a:t>SIGSTOP</a:t>
            </a:r>
          </a:p>
          <a:p>
            <a:pPr marL="914400" lvl="2" indent="0" algn="just" eaLnBrk="1" hangingPunct="1">
              <a:buNone/>
            </a:pPr>
            <a:r>
              <a:rPr lang="en-US" dirty="0">
                <a:cs typeface="Arial" charset="0"/>
              </a:rPr>
              <a:t>(</a:t>
            </a:r>
            <a:r>
              <a:rPr lang="en-US">
                <a:cs typeface="Arial" charset="0"/>
              </a:rPr>
              <a:t>Don’t </a:t>
            </a:r>
            <a:r>
              <a:rPr lang="en-US" dirty="0">
                <a:cs typeface="Arial" charset="0"/>
              </a:rPr>
              <a:t>confuse with SIGTSTP, which is sent when a </a:t>
            </a:r>
            <a:r>
              <a:rPr lang="en-US">
                <a:cs typeface="Arial" charset="0"/>
              </a:rPr>
              <a:t>user </a:t>
            </a:r>
            <a:r>
              <a:rPr lang="en-US" smtClean="0">
                <a:cs typeface="Arial" charset="0"/>
              </a:rPr>
              <a:t>^z </a:t>
            </a:r>
            <a:r>
              <a:rPr lang="en-US" dirty="0">
                <a:cs typeface="Arial" charset="0"/>
              </a:rPr>
              <a:t>in the shell. The default actions of both signals are similar, but the latter can be modified).</a:t>
            </a:r>
          </a:p>
          <a:p>
            <a:pPr marL="457200" lvl="1" indent="0" algn="just" rtl="0" eaLnBrk="1" hangingPunct="1">
              <a:buNone/>
            </a:pPr>
            <a:endParaRPr lang="en-US" dirty="0">
              <a:cs typeface="Arial" charset="0"/>
            </a:endParaRPr>
          </a:p>
          <a:p>
            <a:pPr algn="just" rtl="0" eaLnBrk="1" hangingPunct="1"/>
            <a:r>
              <a:rPr lang="en-US" dirty="0">
                <a:cs typeface="Arial" charset="0"/>
              </a:rPr>
              <a:t>When calling </a:t>
            </a:r>
            <a:r>
              <a:rPr lang="en-US" dirty="0" err="1">
                <a:cs typeface="Arial" charset="0"/>
              </a:rPr>
              <a:t>execvp</a:t>
            </a:r>
            <a:r>
              <a:rPr lang="en-US" dirty="0">
                <a:cs typeface="Arial" charset="0"/>
              </a:rPr>
              <a:t>() all signals are set to their default action. The bit that specifies whether to ignore the signal or not is preserved. </a:t>
            </a:r>
            <a:r>
              <a:rPr lang="en-US" dirty="0">
                <a:solidFill>
                  <a:schemeClr val="accent1"/>
                </a:solidFill>
                <a:cs typeface="Arial" charset="0"/>
              </a:rPr>
              <a:t>Why</a:t>
            </a:r>
            <a:r>
              <a:rPr lang="en-US" dirty="0">
                <a:cs typeface="Arial" charset="0"/>
              </a:rPr>
              <a:t>?</a:t>
            </a:r>
          </a:p>
          <a:p>
            <a:pPr algn="just" rtl="0" eaLnBrk="1" hangingPunct="1"/>
            <a:endParaRPr lang="en-US" dirty="0">
              <a:cs typeface="Arial" charset="0"/>
            </a:endParaRPr>
          </a:p>
        </p:txBody>
      </p:sp>
      <p:sp>
        <p:nvSpPr>
          <p:cNvPr id="4" name="Slide Number Placeholder 3"/>
          <p:cNvSpPr>
            <a:spLocks noGrp="1"/>
          </p:cNvSpPr>
          <p:nvPr>
            <p:ph type="sldNum" sz="quarter" idx="12"/>
          </p:nvPr>
        </p:nvSpPr>
        <p:spPr/>
        <p:txBody>
          <a:bodyPr/>
          <a:lstStyle/>
          <a:p>
            <a:pPr>
              <a:defRPr/>
            </a:pPr>
            <a:fld id="{347EA043-9E9E-4416-9E50-905526FB2C22}" type="slidenum">
              <a:rPr lang="he-IL" smtClean="0"/>
              <a:pPr>
                <a:defRPr/>
              </a:pPr>
              <a:t>10</a:t>
            </a:fld>
            <a:endParaRPr lang="he-I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rtl="0" eaLnBrk="1" hangingPunct="1"/>
            <a:r>
              <a:rPr lang="en-US" dirty="0" smtClean="0">
                <a:cs typeface="Times New Roman" pitchFamily="18" charset="0"/>
              </a:rPr>
              <a:t>Scheme of signal processing</a:t>
            </a:r>
            <a:endParaRPr lang="he-IL" dirty="0" smtClean="0"/>
          </a:p>
        </p:txBody>
      </p:sp>
      <p:sp>
        <p:nvSpPr>
          <p:cNvPr id="4" name="Slide Number Placeholder 3"/>
          <p:cNvSpPr>
            <a:spLocks noGrp="1"/>
          </p:cNvSpPr>
          <p:nvPr>
            <p:ph type="sldNum" sz="quarter" idx="12"/>
          </p:nvPr>
        </p:nvSpPr>
        <p:spPr/>
        <p:txBody>
          <a:bodyPr/>
          <a:lstStyle/>
          <a:p>
            <a:pPr>
              <a:defRPr/>
            </a:pPr>
            <a:fld id="{F12DCDCD-9266-4744-BCCA-72376D4C34E6}" type="slidenum">
              <a:rPr lang="he-IL" smtClean="0"/>
              <a:pPr>
                <a:defRPr/>
              </a:pPr>
              <a:t>11</a:t>
            </a:fld>
            <a:endParaRPr lang="he-IL"/>
          </a:p>
        </p:txBody>
      </p:sp>
      <p:sp>
        <p:nvSpPr>
          <p:cNvPr id="8" name="Rectangle 7"/>
          <p:cNvSpPr/>
          <p:nvPr/>
        </p:nvSpPr>
        <p:spPr>
          <a:xfrm>
            <a:off x="214313" y="1928813"/>
            <a:ext cx="3071812" cy="4071937"/>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9" name="Rectangle 8"/>
          <p:cNvSpPr/>
          <p:nvPr/>
        </p:nvSpPr>
        <p:spPr>
          <a:xfrm>
            <a:off x="4357688" y="2000250"/>
            <a:ext cx="4390776" cy="3929063"/>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2294" name="TextBox 9"/>
          <p:cNvSpPr txBox="1">
            <a:spLocks noChangeArrowheads="1"/>
          </p:cNvSpPr>
          <p:nvPr/>
        </p:nvSpPr>
        <p:spPr bwMode="auto">
          <a:xfrm>
            <a:off x="857250" y="1500188"/>
            <a:ext cx="2500313" cy="369887"/>
          </a:xfrm>
          <a:prstGeom prst="rect">
            <a:avLst/>
          </a:prstGeom>
          <a:noFill/>
          <a:ln w="9525">
            <a:noFill/>
            <a:miter lim="800000"/>
            <a:headEnd/>
            <a:tailEnd/>
          </a:ln>
        </p:spPr>
        <p:txBody>
          <a:bodyPr>
            <a:spAutoFit/>
          </a:bodyPr>
          <a:lstStyle/>
          <a:p>
            <a:pPr algn="l" rtl="0"/>
            <a:r>
              <a:rPr lang="en-US" dirty="0"/>
              <a:t>User Mode</a:t>
            </a:r>
            <a:endParaRPr lang="he-IL"/>
          </a:p>
        </p:txBody>
      </p:sp>
      <p:sp>
        <p:nvSpPr>
          <p:cNvPr id="12295" name="TextBox 10"/>
          <p:cNvSpPr txBox="1">
            <a:spLocks noChangeArrowheads="1"/>
          </p:cNvSpPr>
          <p:nvPr/>
        </p:nvSpPr>
        <p:spPr bwMode="auto">
          <a:xfrm>
            <a:off x="4572000" y="1571625"/>
            <a:ext cx="3643313" cy="369888"/>
          </a:xfrm>
          <a:prstGeom prst="rect">
            <a:avLst/>
          </a:prstGeom>
          <a:noFill/>
          <a:ln w="9525">
            <a:noFill/>
            <a:miter lim="800000"/>
            <a:headEnd/>
            <a:tailEnd/>
          </a:ln>
        </p:spPr>
        <p:txBody>
          <a:bodyPr>
            <a:spAutoFit/>
          </a:bodyPr>
          <a:lstStyle/>
          <a:p>
            <a:pPr algn="l" rtl="0"/>
            <a:r>
              <a:rPr lang="en-US" dirty="0"/>
              <a:t>Kernel Mode</a:t>
            </a:r>
            <a:endParaRPr lang="he-IL"/>
          </a:p>
        </p:txBody>
      </p:sp>
      <p:sp>
        <p:nvSpPr>
          <p:cNvPr id="12296" name="TextBox 11"/>
          <p:cNvSpPr txBox="1">
            <a:spLocks noChangeArrowheads="1"/>
          </p:cNvSpPr>
          <p:nvPr/>
        </p:nvSpPr>
        <p:spPr bwMode="auto">
          <a:xfrm>
            <a:off x="1000125" y="2143125"/>
            <a:ext cx="1357313" cy="923925"/>
          </a:xfrm>
          <a:prstGeom prst="rect">
            <a:avLst/>
          </a:prstGeom>
          <a:noFill/>
          <a:ln w="9525">
            <a:noFill/>
            <a:miter lim="800000"/>
            <a:headEnd/>
            <a:tailEnd/>
          </a:ln>
        </p:spPr>
        <p:txBody>
          <a:bodyPr>
            <a:spAutoFit/>
          </a:bodyPr>
          <a:lstStyle/>
          <a:p>
            <a:pPr algn="l" rtl="0"/>
            <a:r>
              <a:rPr lang="en-US" dirty="0"/>
              <a:t>Normal program flow</a:t>
            </a:r>
            <a:endParaRPr lang="he-IL" dirty="0"/>
          </a:p>
        </p:txBody>
      </p:sp>
      <p:sp>
        <p:nvSpPr>
          <p:cNvPr id="13" name="Right Arrow 12"/>
          <p:cNvSpPr/>
          <p:nvPr/>
        </p:nvSpPr>
        <p:spPr>
          <a:xfrm>
            <a:off x="2071688" y="2500313"/>
            <a:ext cx="2857500" cy="176212"/>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4" name="TextBox 13"/>
          <p:cNvSpPr txBox="1">
            <a:spLocks noChangeArrowheads="1"/>
          </p:cNvSpPr>
          <p:nvPr/>
        </p:nvSpPr>
        <p:spPr bwMode="auto">
          <a:xfrm>
            <a:off x="4857750" y="2214563"/>
            <a:ext cx="3714750" cy="923925"/>
          </a:xfrm>
          <a:prstGeom prst="rect">
            <a:avLst/>
          </a:prstGeom>
          <a:noFill/>
          <a:ln w="9525">
            <a:noFill/>
            <a:miter lim="800000"/>
            <a:headEnd/>
            <a:tailEnd/>
          </a:ln>
        </p:spPr>
        <p:txBody>
          <a:bodyPr>
            <a:spAutoFit/>
          </a:bodyPr>
          <a:lstStyle/>
          <a:p>
            <a:pPr algn="l" rtl="0"/>
            <a:r>
              <a:rPr lang="en-US" dirty="0"/>
              <a:t>do_signal()</a:t>
            </a:r>
          </a:p>
          <a:p>
            <a:pPr algn="l" rtl="0"/>
            <a:r>
              <a:rPr lang="en-US" dirty="0"/>
              <a:t>	handle_signal()</a:t>
            </a:r>
          </a:p>
          <a:p>
            <a:pPr algn="l" rtl="0"/>
            <a:r>
              <a:rPr lang="en-US" dirty="0"/>
              <a:t>		setup_frame()</a:t>
            </a:r>
            <a:endParaRPr lang="he-IL" dirty="0"/>
          </a:p>
        </p:txBody>
      </p:sp>
      <p:sp>
        <p:nvSpPr>
          <p:cNvPr id="15" name="Right Arrow 14"/>
          <p:cNvSpPr/>
          <p:nvPr/>
        </p:nvSpPr>
        <p:spPr>
          <a:xfrm rot="9739409">
            <a:off x="2746375" y="3154363"/>
            <a:ext cx="2847975" cy="177800"/>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6" name="TextBox 15"/>
          <p:cNvSpPr txBox="1">
            <a:spLocks noChangeArrowheads="1"/>
          </p:cNvSpPr>
          <p:nvPr/>
        </p:nvSpPr>
        <p:spPr bwMode="auto">
          <a:xfrm>
            <a:off x="2071688" y="3643313"/>
            <a:ext cx="1357312" cy="646112"/>
          </a:xfrm>
          <a:prstGeom prst="rect">
            <a:avLst/>
          </a:prstGeom>
          <a:noFill/>
          <a:ln w="9525">
            <a:noFill/>
            <a:miter lim="800000"/>
            <a:headEnd/>
            <a:tailEnd/>
          </a:ln>
        </p:spPr>
        <p:txBody>
          <a:bodyPr>
            <a:spAutoFit/>
          </a:bodyPr>
          <a:lstStyle/>
          <a:p>
            <a:pPr algn="l" rtl="0"/>
            <a:r>
              <a:rPr lang="en-US" dirty="0"/>
              <a:t>Signal handler</a:t>
            </a:r>
            <a:endParaRPr lang="he-IL"/>
          </a:p>
        </p:txBody>
      </p:sp>
      <p:sp>
        <p:nvSpPr>
          <p:cNvPr id="17" name="Down Arrow 16"/>
          <p:cNvSpPr/>
          <p:nvPr/>
        </p:nvSpPr>
        <p:spPr>
          <a:xfrm>
            <a:off x="2411760" y="4286250"/>
            <a:ext cx="159991" cy="642938"/>
          </a:xfrm>
          <a:prstGeom prst="down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8" name="TextBox 17"/>
          <p:cNvSpPr txBox="1">
            <a:spLocks noChangeArrowheads="1"/>
          </p:cNvSpPr>
          <p:nvPr/>
        </p:nvSpPr>
        <p:spPr bwMode="auto">
          <a:xfrm>
            <a:off x="2000250" y="4929188"/>
            <a:ext cx="1285875" cy="923925"/>
          </a:xfrm>
          <a:prstGeom prst="rect">
            <a:avLst/>
          </a:prstGeom>
          <a:noFill/>
          <a:ln w="9525">
            <a:noFill/>
            <a:miter lim="800000"/>
            <a:headEnd/>
            <a:tailEnd/>
          </a:ln>
        </p:spPr>
        <p:txBody>
          <a:bodyPr>
            <a:spAutoFit/>
          </a:bodyPr>
          <a:lstStyle/>
          <a:p>
            <a:pPr algn="l" rtl="0"/>
            <a:r>
              <a:rPr lang="en-US" dirty="0"/>
              <a:t>Return code on the stack</a:t>
            </a:r>
            <a:endParaRPr lang="he-IL" dirty="0"/>
          </a:p>
        </p:txBody>
      </p:sp>
      <p:sp>
        <p:nvSpPr>
          <p:cNvPr id="19" name="Right Arrow 18"/>
          <p:cNvSpPr/>
          <p:nvPr/>
        </p:nvSpPr>
        <p:spPr>
          <a:xfrm>
            <a:off x="3000375" y="5301207"/>
            <a:ext cx="2143125" cy="144017"/>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20" name="TextBox 19"/>
          <p:cNvSpPr txBox="1">
            <a:spLocks noChangeArrowheads="1"/>
          </p:cNvSpPr>
          <p:nvPr/>
        </p:nvSpPr>
        <p:spPr bwMode="auto">
          <a:xfrm>
            <a:off x="4429125" y="4714875"/>
            <a:ext cx="4214813" cy="923925"/>
          </a:xfrm>
          <a:prstGeom prst="rect">
            <a:avLst/>
          </a:prstGeom>
          <a:noFill/>
          <a:ln w="9525">
            <a:noFill/>
            <a:miter lim="800000"/>
            <a:headEnd/>
            <a:tailEnd/>
          </a:ln>
        </p:spPr>
        <p:txBody>
          <a:bodyPr>
            <a:spAutoFit/>
          </a:bodyPr>
          <a:lstStyle/>
          <a:p>
            <a:pPr algn="l" rtl="0"/>
            <a:r>
              <a:rPr lang="en-US" dirty="0"/>
              <a:t>system_call()</a:t>
            </a:r>
          </a:p>
          <a:p>
            <a:pPr algn="l" rtl="0"/>
            <a:r>
              <a:rPr lang="en-US" dirty="0"/>
              <a:t>	sys_sigreturn()</a:t>
            </a:r>
          </a:p>
          <a:p>
            <a:pPr algn="l" rtl="0"/>
            <a:r>
              <a:rPr lang="en-US" dirty="0"/>
              <a:t>		restore_sigcontext()</a:t>
            </a:r>
          </a:p>
        </p:txBody>
      </p:sp>
      <p:grpSp>
        <p:nvGrpSpPr>
          <p:cNvPr id="2" name="Group 26"/>
          <p:cNvGrpSpPr>
            <a:grpSpLocks/>
          </p:cNvGrpSpPr>
          <p:nvPr/>
        </p:nvGrpSpPr>
        <p:grpSpPr bwMode="auto">
          <a:xfrm>
            <a:off x="467544" y="2397780"/>
            <a:ext cx="6461890" cy="4317342"/>
            <a:chOff x="681831" y="2397774"/>
            <a:chExt cx="6461938" cy="4317374"/>
          </a:xfrm>
        </p:grpSpPr>
        <p:sp>
          <p:nvSpPr>
            <p:cNvPr id="25" name="U-Turn Arrow 24"/>
            <p:cNvSpPr/>
            <p:nvPr/>
          </p:nvSpPr>
          <p:spPr>
            <a:xfrm rot="16200000">
              <a:off x="-1101553" y="4181158"/>
              <a:ext cx="4214843" cy="648075"/>
            </a:xfrm>
            <a:prstGeom prst="uturn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solidFill>
                  <a:schemeClr val="tx1"/>
                </a:solidFill>
              </a:endParaRPr>
            </a:p>
          </p:txBody>
        </p:sp>
        <p:sp>
          <p:nvSpPr>
            <p:cNvPr id="26" name="Bent Arrow 25"/>
            <p:cNvSpPr/>
            <p:nvPr/>
          </p:nvSpPr>
          <p:spPr>
            <a:xfrm rot="10800000">
              <a:off x="1142977" y="6000768"/>
              <a:ext cx="6000792" cy="714380"/>
            </a:xfrm>
            <a:prstGeom prst="bentArrow">
              <a:avLst>
                <a:gd name="adj1" fmla="val 25000"/>
                <a:gd name="adj2" fmla="val 25317"/>
                <a:gd name="adj3" fmla="val 25000"/>
                <a:gd name="adj4" fmla="val 43750"/>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solidFill>
                  <a:schemeClr val="tx1"/>
                </a:solidFill>
              </a:endParaRPr>
            </a:p>
          </p:txBody>
        </p:sp>
      </p:grpSp>
      <p:sp>
        <p:nvSpPr>
          <p:cNvPr id="3" name="TextBox 2"/>
          <p:cNvSpPr txBox="1"/>
          <p:nvPr/>
        </p:nvSpPr>
        <p:spPr>
          <a:xfrm>
            <a:off x="2175709" y="2237423"/>
            <a:ext cx="2702044" cy="307777"/>
          </a:xfrm>
          <a:prstGeom prst="rect">
            <a:avLst/>
          </a:prstGeom>
          <a:noFill/>
        </p:spPr>
        <p:txBody>
          <a:bodyPr wrap="square" rtlCol="0">
            <a:spAutoFit/>
          </a:bodyPr>
          <a:lstStyle/>
          <a:p>
            <a:pPr algn="l" rtl="0"/>
            <a:r>
              <a:rPr lang="en-US" sz="1400" dirty="0" smtClean="0"/>
              <a:t>An event which traps to kernel</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9" grpId="0" animBg="1"/>
      <p:bldP spid="20"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pPr algn="l" rtl="0" eaLnBrk="1" hangingPunct="1"/>
            <a:r>
              <a:rPr lang="en-US" dirty="0" smtClean="0">
                <a:cs typeface="Times New Roman" pitchFamily="18" charset="0"/>
              </a:rPr>
              <a:t>Sending Signals</a:t>
            </a:r>
          </a:p>
        </p:txBody>
      </p:sp>
      <p:sp>
        <p:nvSpPr>
          <p:cNvPr id="13315" name="Rectangle 3"/>
          <p:cNvSpPr>
            <a:spLocks noGrp="1"/>
          </p:cNvSpPr>
          <p:nvPr>
            <p:ph type="body" idx="1"/>
          </p:nvPr>
        </p:nvSpPr>
        <p:spPr/>
        <p:txBody>
          <a:bodyPr/>
          <a:lstStyle/>
          <a:p>
            <a:pPr algn="l" rtl="0" eaLnBrk="1" hangingPunct="1"/>
            <a:r>
              <a:rPr lang="en-US" dirty="0" smtClean="0">
                <a:cs typeface="Arial" charset="0"/>
              </a:rPr>
              <a:t>Signals can be sent: </a:t>
            </a:r>
          </a:p>
          <a:p>
            <a:pPr lvl="1" algn="l" rtl="0" eaLnBrk="1" hangingPunct="1"/>
            <a:r>
              <a:rPr lang="en-US" dirty="0" smtClean="0">
                <a:cs typeface="Arial" charset="0"/>
              </a:rPr>
              <a:t>From the keyboard</a:t>
            </a:r>
          </a:p>
          <a:p>
            <a:pPr lvl="1" algn="l" rtl="0" eaLnBrk="1" hangingPunct="1"/>
            <a:r>
              <a:rPr lang="en-US" dirty="0" smtClean="0">
                <a:cs typeface="Arial" charset="0"/>
              </a:rPr>
              <a:t>From the command line via the shell</a:t>
            </a:r>
          </a:p>
          <a:p>
            <a:pPr lvl="1" algn="l" rtl="0" eaLnBrk="1" hangingPunct="1"/>
            <a:r>
              <a:rPr lang="en-US" dirty="0" smtClean="0">
                <a:cs typeface="Arial" charset="0"/>
              </a:rPr>
              <a:t>Using system calls</a:t>
            </a:r>
          </a:p>
          <a:p>
            <a:pPr algn="l" rtl="0" eaLnBrk="1" hangingPunct="1">
              <a:buFont typeface="Arial" charset="0"/>
              <a:buNone/>
            </a:pPr>
            <a:endParaRPr lang="en-US" dirty="0" smtClean="0">
              <a:cs typeface="Arial" charset="0"/>
            </a:endParaRPr>
          </a:p>
        </p:txBody>
      </p:sp>
      <p:sp>
        <p:nvSpPr>
          <p:cNvPr id="4" name="Slide Number Placeholder 3"/>
          <p:cNvSpPr>
            <a:spLocks noGrp="1"/>
          </p:cNvSpPr>
          <p:nvPr>
            <p:ph type="sldNum" sz="quarter" idx="12"/>
          </p:nvPr>
        </p:nvSpPr>
        <p:spPr/>
        <p:txBody>
          <a:bodyPr/>
          <a:lstStyle/>
          <a:p>
            <a:pPr>
              <a:defRPr/>
            </a:pPr>
            <a:fld id="{B5B18245-8C4F-40DA-B1E9-B1BE46F981CD}" type="slidenum">
              <a:rPr lang="he-IL" smtClean="0"/>
              <a:pPr>
                <a:defRPr/>
              </a:pPr>
              <a:t>12</a:t>
            </a:fld>
            <a:endParaRPr lang="he-I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algn="l" eaLnBrk="1" hangingPunct="1"/>
            <a:r>
              <a:rPr lang="en-US" dirty="0" smtClean="0">
                <a:cs typeface="Times New Roman" pitchFamily="18" charset="0"/>
              </a:rPr>
              <a:t>Keyboard Signals</a:t>
            </a:r>
          </a:p>
        </p:txBody>
      </p:sp>
      <p:sp>
        <p:nvSpPr>
          <p:cNvPr id="14339" name="Rectangle 3"/>
          <p:cNvSpPr>
            <a:spLocks noGrp="1"/>
          </p:cNvSpPr>
          <p:nvPr>
            <p:ph type="body" idx="1"/>
          </p:nvPr>
        </p:nvSpPr>
        <p:spPr/>
        <p:txBody>
          <a:bodyPr>
            <a:normAutofit/>
          </a:bodyPr>
          <a:lstStyle/>
          <a:p>
            <a:pPr algn="l" rtl="0" eaLnBrk="1" hangingPunct="1"/>
            <a:r>
              <a:rPr lang="en-US" b="1" dirty="0">
                <a:cs typeface="Arial" charset="0"/>
              </a:rPr>
              <a:t>Ctrl–C</a:t>
            </a:r>
            <a:r>
              <a:rPr lang="en-US" dirty="0">
                <a:cs typeface="Arial" charset="0"/>
              </a:rPr>
              <a:t> – Sends a SIGINT signal . By default this causes the process to terminate.</a:t>
            </a:r>
          </a:p>
          <a:p>
            <a:pPr algn="l" rtl="0" eaLnBrk="1" hangingPunct="1"/>
            <a:r>
              <a:rPr lang="en-US" b="1" dirty="0">
                <a:cs typeface="Arial" charset="0"/>
              </a:rPr>
              <a:t>Ctrl-\ </a:t>
            </a:r>
            <a:r>
              <a:rPr lang="en-US" dirty="0">
                <a:cs typeface="Arial" charset="0"/>
              </a:rPr>
              <a:t>- Sends </a:t>
            </a:r>
            <a:r>
              <a:rPr lang="en-US">
                <a:cs typeface="Arial" charset="0"/>
              </a:rPr>
              <a:t>a SIGQUIT </a:t>
            </a:r>
            <a:r>
              <a:rPr lang="en-US" smtClean="0">
                <a:cs typeface="Arial" charset="0"/>
              </a:rPr>
              <a:t>signal</a:t>
            </a:r>
            <a:r>
              <a:rPr lang="en-US" dirty="0">
                <a:cs typeface="Arial" charset="0"/>
              </a:rPr>
              <a:t>. Causes the process to terminate.</a:t>
            </a:r>
          </a:p>
          <a:p>
            <a:pPr algn="l" rtl="0" eaLnBrk="1" hangingPunct="1"/>
            <a:r>
              <a:rPr lang="en-US" b="1" dirty="0">
                <a:cs typeface="Arial" charset="0"/>
              </a:rPr>
              <a:t>Ctrl-Z </a:t>
            </a:r>
            <a:r>
              <a:rPr lang="en-US" dirty="0">
                <a:cs typeface="Arial" charset="0"/>
              </a:rPr>
              <a:t>– Sends a SIGTSTP signal. By default this causes the process to suspend execution.</a:t>
            </a:r>
          </a:p>
          <a:p>
            <a:pPr algn="l" rtl="0" eaLnBrk="1" hangingPunct="1"/>
            <a:endParaRPr lang="en-US" dirty="0">
              <a:cs typeface="Arial" charset="0"/>
            </a:endParaRPr>
          </a:p>
          <a:p>
            <a:pPr eaLnBrk="1" hangingPunct="1">
              <a:buFont typeface="Wingdings" pitchFamily="2" charset="2"/>
              <a:buChar char="Ø"/>
            </a:pPr>
            <a:r>
              <a:rPr lang="en-US" sz="2000" dirty="0">
                <a:cs typeface="Arial" charset="0"/>
              </a:rPr>
              <a:t>Note: not all keyboard signals are supported in all shells.</a:t>
            </a:r>
          </a:p>
        </p:txBody>
      </p:sp>
      <p:sp>
        <p:nvSpPr>
          <p:cNvPr id="4" name="Slide Number Placeholder 3"/>
          <p:cNvSpPr>
            <a:spLocks noGrp="1"/>
          </p:cNvSpPr>
          <p:nvPr>
            <p:ph type="sldNum" sz="quarter" idx="12"/>
          </p:nvPr>
        </p:nvSpPr>
        <p:spPr/>
        <p:txBody>
          <a:bodyPr/>
          <a:lstStyle/>
          <a:p>
            <a:pPr>
              <a:defRPr/>
            </a:pPr>
            <a:fld id="{1D031DBB-8C46-44B2-854B-E0222F7FCECB}" type="slidenum">
              <a:rPr lang="he-IL" smtClean="0"/>
              <a:pPr>
                <a:defRPr/>
              </a:pPr>
              <a:t>13</a:t>
            </a:fld>
            <a:endParaRPr lang="he-IL"/>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pPr algn="l" rtl="0" eaLnBrk="1" hangingPunct="1"/>
            <a:r>
              <a:rPr lang="en-US" dirty="0" smtClean="0">
                <a:cs typeface="Times New Roman" pitchFamily="18" charset="0"/>
              </a:rPr>
              <a:t>Command line Signals</a:t>
            </a:r>
          </a:p>
        </p:txBody>
      </p:sp>
      <p:sp>
        <p:nvSpPr>
          <p:cNvPr id="15363" name="Rectangle 3"/>
          <p:cNvSpPr>
            <a:spLocks noGrp="1"/>
          </p:cNvSpPr>
          <p:nvPr>
            <p:ph type="body" idx="1"/>
          </p:nvPr>
        </p:nvSpPr>
        <p:spPr>
          <a:xfrm>
            <a:off x="251520" y="1600200"/>
            <a:ext cx="8568952" cy="4525963"/>
          </a:xfrm>
        </p:spPr>
        <p:txBody>
          <a:bodyPr>
            <a:normAutofit fontScale="92500" lnSpcReduction="20000"/>
          </a:bodyPr>
          <a:lstStyle/>
          <a:p>
            <a:pPr algn="l" rtl="0" eaLnBrk="1" hangingPunct="1"/>
            <a:r>
              <a:rPr lang="en-US" dirty="0">
                <a:effectLst>
                  <a:outerShdw blurRad="38100" dist="38100" dir="2700000" algn="tl">
                    <a:srgbClr val="000000">
                      <a:alpha val="43137"/>
                    </a:srgbClr>
                  </a:outerShdw>
                </a:effectLst>
                <a:cs typeface="Arial" charset="0"/>
              </a:rPr>
              <a:t>kill</a:t>
            </a:r>
            <a:r>
              <a:rPr lang="en-US" dirty="0">
                <a:cs typeface="Arial" charset="0"/>
              </a:rPr>
              <a:t> &lt;signal</a:t>
            </a:r>
            <a:r>
              <a:rPr lang="en-US" dirty="0" smtClean="0">
                <a:cs typeface="Arial" charset="0"/>
              </a:rPr>
              <a:t>&gt; &lt;</a:t>
            </a:r>
            <a:r>
              <a:rPr lang="en-US" dirty="0">
                <a:cs typeface="Arial" charset="0"/>
              </a:rPr>
              <a:t>PID&gt;  – Sends the specified </a:t>
            </a:r>
            <a:r>
              <a:rPr lang="en-US" i="1" dirty="0">
                <a:cs typeface="Arial" charset="0"/>
              </a:rPr>
              <a:t>signal</a:t>
            </a:r>
            <a:r>
              <a:rPr lang="en-US" dirty="0">
                <a:cs typeface="Arial" charset="0"/>
              </a:rPr>
              <a:t> to the specified </a:t>
            </a:r>
            <a:r>
              <a:rPr lang="en-US" i="1" dirty="0">
                <a:cs typeface="Arial" charset="0"/>
              </a:rPr>
              <a:t>PID</a:t>
            </a:r>
            <a:r>
              <a:rPr lang="en-US" dirty="0">
                <a:cs typeface="Arial" charset="0"/>
              </a:rPr>
              <a:t>. A  Negative </a:t>
            </a:r>
            <a:r>
              <a:rPr lang="en-US" i="1" dirty="0">
                <a:cs typeface="Arial" charset="0"/>
              </a:rPr>
              <a:t>PID</a:t>
            </a:r>
            <a:r>
              <a:rPr lang="en-US" dirty="0">
                <a:cs typeface="Arial" charset="0"/>
              </a:rPr>
              <a:t>  specifies a whole process group.</a:t>
            </a:r>
          </a:p>
          <a:p>
            <a:pPr lvl="1" algn="l" rtl="0" eaLnBrk="1" hangingPunct="1"/>
            <a:r>
              <a:rPr lang="en-US" i="1" dirty="0">
                <a:cs typeface="Arial" charset="0"/>
              </a:rPr>
              <a:t>Kill -9 &lt;PID&gt; </a:t>
            </a:r>
            <a:r>
              <a:rPr lang="en-US" dirty="0">
                <a:cs typeface="Arial" charset="0"/>
              </a:rPr>
              <a:t>sends a SIGKILL which terminates the process.</a:t>
            </a:r>
          </a:p>
          <a:p>
            <a:pPr eaLnBrk="1" hangingPunct="1"/>
            <a:r>
              <a:rPr lang="en-US" dirty="0" err="1">
                <a:effectLst>
                  <a:outerShdw blurRad="38100" dist="38100" dir="2700000" algn="tl">
                    <a:srgbClr val="000000">
                      <a:alpha val="43137"/>
                    </a:srgbClr>
                  </a:outerShdw>
                </a:effectLst>
                <a:cs typeface="Arial" charset="0"/>
              </a:rPr>
              <a:t>killall</a:t>
            </a:r>
            <a:r>
              <a:rPr lang="en-US" b="1" dirty="0">
                <a:effectLst>
                  <a:outerShdw blurRad="38100" dist="38100" dir="2700000" algn="tl">
                    <a:srgbClr val="000000">
                      <a:alpha val="43137"/>
                    </a:srgbClr>
                  </a:outerShdw>
                </a:effectLst>
                <a:cs typeface="Arial" charset="0"/>
              </a:rPr>
              <a:t> </a:t>
            </a:r>
            <a:r>
              <a:rPr lang="en-US" dirty="0" smtClean="0">
                <a:cs typeface="Arial" charset="0"/>
              </a:rPr>
              <a:t>&lt;</a:t>
            </a:r>
            <a:r>
              <a:rPr lang="en-US" dirty="0" err="1" smtClean="0">
                <a:cs typeface="Arial" charset="0"/>
              </a:rPr>
              <a:t>args</a:t>
            </a:r>
            <a:r>
              <a:rPr lang="en-US" dirty="0" smtClean="0">
                <a:cs typeface="Arial" charset="0"/>
              </a:rPr>
              <a:t>&gt; &lt;commands&gt; </a:t>
            </a:r>
            <a:r>
              <a:rPr lang="en-US" dirty="0">
                <a:cs typeface="Arial" charset="0"/>
              </a:rPr>
              <a:t>– can be used to send multiple signals to all processes running specific commands. </a:t>
            </a:r>
          </a:p>
          <a:p>
            <a:pPr lvl="1" eaLnBrk="1" hangingPunct="1"/>
            <a:r>
              <a:rPr lang="en-US" dirty="0">
                <a:cs typeface="Arial" charset="0"/>
              </a:rPr>
              <a:t>Example: </a:t>
            </a:r>
            <a:r>
              <a:rPr lang="en-US" i="1" dirty="0" err="1" smtClean="0">
                <a:cs typeface="Arial" charset="0"/>
              </a:rPr>
              <a:t>killall</a:t>
            </a:r>
            <a:r>
              <a:rPr lang="en-US" i="1" dirty="0" smtClean="0">
                <a:cs typeface="Arial" charset="0"/>
              </a:rPr>
              <a:t> -9 </a:t>
            </a:r>
            <a:r>
              <a:rPr lang="en-US" i="1" dirty="0">
                <a:cs typeface="Arial" charset="0"/>
              </a:rPr>
              <a:t>java</a:t>
            </a:r>
          </a:p>
          <a:p>
            <a:pPr algn="l" rtl="0" eaLnBrk="1" hangingPunct="1"/>
            <a:r>
              <a:rPr lang="en-US" dirty="0" err="1">
                <a:effectLst>
                  <a:outerShdw blurRad="38100" dist="38100" dir="2700000" algn="tl">
                    <a:srgbClr val="000000">
                      <a:alpha val="43137"/>
                    </a:srgbClr>
                  </a:outerShdw>
                </a:effectLst>
                <a:cs typeface="Arial" charset="0"/>
              </a:rPr>
              <a:t>fg</a:t>
            </a:r>
            <a:r>
              <a:rPr lang="en-US" dirty="0">
                <a:cs typeface="Arial" charset="0"/>
              </a:rPr>
              <a:t> –</a:t>
            </a:r>
            <a:r>
              <a:rPr lang="he-IL" dirty="0"/>
              <a:t> </a:t>
            </a:r>
            <a:r>
              <a:rPr lang="en-US" dirty="0" smtClean="0">
                <a:cs typeface="Arial" charset="0"/>
              </a:rPr>
              <a:t>Resumes </a:t>
            </a:r>
            <a:r>
              <a:rPr lang="en-US" dirty="0">
                <a:cs typeface="Arial" charset="0"/>
              </a:rPr>
              <a:t>the execution of a suspended process (sends a SIGCONT).</a:t>
            </a:r>
          </a:p>
        </p:txBody>
      </p:sp>
      <p:sp>
        <p:nvSpPr>
          <p:cNvPr id="4" name="Slide Number Placeholder 3"/>
          <p:cNvSpPr>
            <a:spLocks noGrp="1"/>
          </p:cNvSpPr>
          <p:nvPr>
            <p:ph type="sldNum" sz="quarter" idx="12"/>
          </p:nvPr>
        </p:nvSpPr>
        <p:spPr/>
        <p:txBody>
          <a:bodyPr/>
          <a:lstStyle/>
          <a:p>
            <a:pPr>
              <a:defRPr/>
            </a:pPr>
            <a:fld id="{D7ACCE8E-295F-4F5B-9298-F8C54B4B28D0}" type="slidenum">
              <a:rPr lang="he-IL" smtClean="0"/>
              <a:pPr>
                <a:defRPr/>
              </a:pPr>
              <a:t>14</a:t>
            </a:fld>
            <a:endParaRPr lang="he-IL"/>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algn="l" rtl="0" eaLnBrk="1" hangingPunct="1"/>
            <a:r>
              <a:rPr lang="en-US" dirty="0" smtClean="0">
                <a:cs typeface="Times New Roman" pitchFamily="18" charset="0"/>
              </a:rPr>
              <a:t>System call Signals</a:t>
            </a:r>
          </a:p>
        </p:txBody>
      </p:sp>
      <p:sp>
        <p:nvSpPr>
          <p:cNvPr id="16387" name="Rectangle 3"/>
          <p:cNvSpPr>
            <a:spLocks noGrp="1"/>
          </p:cNvSpPr>
          <p:nvPr>
            <p:ph type="body" idx="1"/>
          </p:nvPr>
        </p:nvSpPr>
        <p:spPr/>
        <p:txBody>
          <a:bodyPr>
            <a:normAutofit lnSpcReduction="10000"/>
          </a:bodyPr>
          <a:lstStyle/>
          <a:p>
            <a:pPr algn="l" rtl="0" eaLnBrk="1" hangingPunct="1">
              <a:buFont typeface="Arial" charset="0"/>
              <a:buNone/>
            </a:pPr>
            <a:r>
              <a:rPr lang="en-US" dirty="0" smtClean="0">
                <a:solidFill>
                  <a:schemeClr val="accent1"/>
                </a:solidFill>
                <a:cs typeface="Arial" charset="0"/>
              </a:rPr>
              <a:t>Kill(pid_t pid,int sig)</a:t>
            </a:r>
          </a:p>
          <a:p>
            <a:pPr algn="l" rtl="0" eaLnBrk="1" hangingPunct="1">
              <a:buFont typeface="Arial" charset="0"/>
              <a:buNone/>
            </a:pPr>
            <a:endParaRPr lang="en-US" sz="2000" dirty="0">
              <a:solidFill>
                <a:schemeClr val="accent1"/>
              </a:solidFill>
              <a:cs typeface="Arial" charset="0"/>
            </a:endParaRPr>
          </a:p>
          <a:p>
            <a:pPr algn="l" defTabSz="514350" rtl="0" eaLnBrk="1" hangingPunct="1">
              <a:buFont typeface="Arial" charset="0"/>
              <a:buNone/>
            </a:pPr>
            <a:r>
              <a:rPr lang="en-US" sz="2000" u="sng" dirty="0" smtClean="0">
                <a:cs typeface="Arial" charset="0"/>
              </a:rPr>
              <a:t>Usage example: </a:t>
            </a:r>
          </a:p>
          <a:p>
            <a:pPr algn="l" defTabSz="514350" rtl="0" eaLnBrk="1" hangingPunct="1">
              <a:buFont typeface="Arial" charset="0"/>
              <a:buNone/>
            </a:pPr>
            <a:r>
              <a:rPr lang="en-US" dirty="0" smtClean="0">
                <a:cs typeface="Arial" charset="0"/>
              </a:rPr>
              <a:t>	</a:t>
            </a:r>
            <a:r>
              <a:rPr lang="en-US" sz="2000" dirty="0" smtClean="0">
                <a:cs typeface="Arial" charset="0"/>
              </a:rPr>
              <a:t>#include &lt;</a:t>
            </a:r>
            <a:r>
              <a:rPr lang="en-US" sz="2000" dirty="0" err="1" smtClean="0">
                <a:cs typeface="Arial" charset="0"/>
              </a:rPr>
              <a:t>unistd.h</a:t>
            </a:r>
            <a:r>
              <a:rPr lang="en-US" sz="2000" dirty="0" smtClean="0">
                <a:cs typeface="Arial" charset="0"/>
              </a:rPr>
              <a:t>&gt; 	     </a:t>
            </a:r>
            <a:r>
              <a:rPr lang="en-US" sz="2000" dirty="0" smtClean="0">
                <a:solidFill>
                  <a:schemeClr val="accent2"/>
                </a:solidFill>
                <a:cs typeface="Arial" charset="0"/>
              </a:rPr>
              <a:t>/* standard </a:t>
            </a:r>
            <a:r>
              <a:rPr lang="en-US" sz="2000" dirty="0" err="1" smtClean="0">
                <a:solidFill>
                  <a:schemeClr val="accent2"/>
                </a:solidFill>
                <a:cs typeface="Arial" charset="0"/>
              </a:rPr>
              <a:t>unix</a:t>
            </a:r>
            <a:r>
              <a:rPr lang="en-US" sz="2000" dirty="0" smtClean="0">
                <a:solidFill>
                  <a:schemeClr val="accent2"/>
                </a:solidFill>
                <a:cs typeface="Arial" charset="0"/>
              </a:rPr>
              <a:t> functions, like </a:t>
            </a:r>
            <a:r>
              <a:rPr lang="en-US" sz="2000" dirty="0" err="1" smtClean="0">
                <a:solidFill>
                  <a:schemeClr val="accent2"/>
                </a:solidFill>
                <a:cs typeface="Arial" charset="0"/>
              </a:rPr>
              <a:t>getpid</a:t>
            </a:r>
            <a:r>
              <a:rPr lang="en-US" sz="2000" dirty="0" smtClean="0">
                <a:solidFill>
                  <a:schemeClr val="accent2"/>
                </a:solidFill>
                <a:cs typeface="Arial" charset="0"/>
              </a:rPr>
              <a:t>()  */</a:t>
            </a:r>
          </a:p>
          <a:p>
            <a:pPr algn="l" defTabSz="514350" rtl="0" eaLnBrk="1" hangingPunct="1">
              <a:buFont typeface="Arial" charset="0"/>
              <a:buNone/>
            </a:pPr>
            <a:r>
              <a:rPr lang="en-US" sz="2000" dirty="0" smtClean="0">
                <a:cs typeface="Arial" charset="0"/>
              </a:rPr>
              <a:t>	#include &lt;sys/</a:t>
            </a:r>
            <a:r>
              <a:rPr lang="en-US" sz="2000" dirty="0" err="1" smtClean="0">
                <a:cs typeface="Arial" charset="0"/>
              </a:rPr>
              <a:t>types.h</a:t>
            </a:r>
            <a:r>
              <a:rPr lang="en-US" sz="2000" dirty="0" smtClean="0">
                <a:cs typeface="Arial" charset="0"/>
              </a:rPr>
              <a:t>&gt;   </a:t>
            </a:r>
            <a:r>
              <a:rPr lang="en-US" sz="2000" dirty="0" smtClean="0">
                <a:solidFill>
                  <a:schemeClr val="accent2"/>
                </a:solidFill>
                <a:cs typeface="Arial" charset="0"/>
              </a:rPr>
              <a:t>/* various type definitions, like </a:t>
            </a:r>
            <a:r>
              <a:rPr lang="en-US" sz="2000" dirty="0" err="1" smtClean="0">
                <a:solidFill>
                  <a:schemeClr val="accent2"/>
                </a:solidFill>
                <a:cs typeface="Arial" charset="0"/>
              </a:rPr>
              <a:t>pid_t</a:t>
            </a:r>
            <a:r>
              <a:rPr lang="en-US" sz="2000" dirty="0" smtClean="0">
                <a:solidFill>
                  <a:schemeClr val="accent2"/>
                </a:solidFill>
                <a:cs typeface="Arial" charset="0"/>
              </a:rPr>
              <a:t>    */</a:t>
            </a:r>
          </a:p>
          <a:p>
            <a:pPr algn="l" defTabSz="514350" rtl="0" eaLnBrk="1" hangingPunct="1">
              <a:buFont typeface="Arial" charset="0"/>
              <a:buNone/>
            </a:pPr>
            <a:r>
              <a:rPr lang="en-US" sz="2000" dirty="0" smtClean="0">
                <a:cs typeface="Arial" charset="0"/>
              </a:rPr>
              <a:t>	#include &lt;</a:t>
            </a:r>
            <a:r>
              <a:rPr lang="en-US" sz="2000" dirty="0" err="1" smtClean="0">
                <a:cs typeface="Arial" charset="0"/>
              </a:rPr>
              <a:t>signal.h</a:t>
            </a:r>
            <a:r>
              <a:rPr lang="en-US" sz="2000" dirty="0" smtClean="0">
                <a:cs typeface="Arial" charset="0"/>
              </a:rPr>
              <a:t>&gt;         </a:t>
            </a:r>
            <a:r>
              <a:rPr lang="en-US" sz="2000" dirty="0" smtClean="0">
                <a:solidFill>
                  <a:schemeClr val="accent2"/>
                </a:solidFill>
                <a:cs typeface="Arial" charset="0"/>
              </a:rPr>
              <a:t>/* signal name macros, and the kill() prototype */</a:t>
            </a:r>
          </a:p>
          <a:p>
            <a:pPr algn="l" defTabSz="514350" rtl="0" eaLnBrk="1" hangingPunct="1">
              <a:buFont typeface="Arial" charset="0"/>
              <a:buNone/>
            </a:pPr>
            <a:r>
              <a:rPr lang="en-US" sz="2000" dirty="0" smtClean="0">
                <a:cs typeface="Arial" charset="0"/>
              </a:rPr>
              <a:t>	</a:t>
            </a:r>
          </a:p>
          <a:p>
            <a:pPr algn="l" defTabSz="514350" rtl="0" eaLnBrk="1" hangingPunct="1">
              <a:buFont typeface="Arial" charset="0"/>
              <a:buNone/>
            </a:pPr>
            <a:r>
              <a:rPr lang="en-US" sz="2000" dirty="0" smtClean="0">
                <a:cs typeface="Arial" charset="0"/>
              </a:rPr>
              <a:t>	</a:t>
            </a:r>
            <a:r>
              <a:rPr lang="en-US" sz="2000" dirty="0" smtClean="0">
                <a:solidFill>
                  <a:schemeClr val="accent2"/>
                </a:solidFill>
                <a:cs typeface="Arial" charset="0"/>
              </a:rPr>
              <a:t>/* first, find my own process ID */</a:t>
            </a:r>
          </a:p>
          <a:p>
            <a:pPr algn="l" defTabSz="514350" rtl="0" eaLnBrk="1" hangingPunct="1">
              <a:buFont typeface="Arial" charset="0"/>
              <a:buNone/>
            </a:pPr>
            <a:r>
              <a:rPr lang="en-US" sz="2000" dirty="0" smtClean="0">
                <a:cs typeface="Arial" charset="0"/>
              </a:rPr>
              <a:t>	</a:t>
            </a:r>
            <a:r>
              <a:rPr lang="en-US" sz="2000" dirty="0" err="1" smtClean="0">
                <a:cs typeface="Arial" charset="0"/>
              </a:rPr>
              <a:t>pid_t</a:t>
            </a:r>
            <a:r>
              <a:rPr lang="en-US" sz="2000" dirty="0" smtClean="0">
                <a:cs typeface="Arial" charset="0"/>
              </a:rPr>
              <a:t> </a:t>
            </a:r>
            <a:r>
              <a:rPr lang="en-US" sz="2000" dirty="0" err="1" smtClean="0">
                <a:cs typeface="Arial" charset="0"/>
              </a:rPr>
              <a:t>my_pid</a:t>
            </a:r>
            <a:r>
              <a:rPr lang="en-US" sz="2000" dirty="0" smtClean="0">
                <a:cs typeface="Arial" charset="0"/>
              </a:rPr>
              <a:t> = </a:t>
            </a:r>
            <a:r>
              <a:rPr lang="en-US" sz="2000" dirty="0" err="1" smtClean="0">
                <a:cs typeface="Arial" charset="0"/>
              </a:rPr>
              <a:t>getpid</a:t>
            </a:r>
            <a:r>
              <a:rPr lang="en-US" sz="2000" dirty="0" smtClean="0">
                <a:cs typeface="Arial" charset="0"/>
              </a:rPr>
              <a:t>();</a:t>
            </a:r>
          </a:p>
          <a:p>
            <a:pPr algn="l" defTabSz="514350" rtl="0" eaLnBrk="1" hangingPunct="1">
              <a:buFont typeface="Arial" charset="0"/>
              <a:buNone/>
            </a:pPr>
            <a:endParaRPr lang="en-US" sz="2000" dirty="0" smtClean="0">
              <a:cs typeface="Arial" charset="0"/>
            </a:endParaRPr>
          </a:p>
          <a:p>
            <a:pPr algn="l" defTabSz="514350" rtl="0" eaLnBrk="1" hangingPunct="1">
              <a:buFont typeface="Arial" charset="0"/>
              <a:buNone/>
            </a:pPr>
            <a:r>
              <a:rPr lang="en-US" sz="2000" dirty="0" smtClean="0">
                <a:cs typeface="Arial" charset="0"/>
              </a:rPr>
              <a:t>	</a:t>
            </a:r>
            <a:r>
              <a:rPr lang="en-US" sz="2000" dirty="0" smtClean="0">
                <a:solidFill>
                  <a:schemeClr val="accent2"/>
                </a:solidFill>
                <a:cs typeface="Arial" charset="0"/>
              </a:rPr>
              <a:t>/* now that I got my PID, send myself the STOP signal. */</a:t>
            </a:r>
            <a:br>
              <a:rPr lang="en-US" sz="2000" dirty="0" smtClean="0">
                <a:solidFill>
                  <a:schemeClr val="accent2"/>
                </a:solidFill>
                <a:cs typeface="Arial" charset="0"/>
              </a:rPr>
            </a:br>
            <a:r>
              <a:rPr lang="en-US" sz="2000" dirty="0" smtClean="0">
                <a:cs typeface="Arial" charset="0"/>
              </a:rPr>
              <a:t>kill(</a:t>
            </a:r>
            <a:r>
              <a:rPr lang="en-US" sz="2000" dirty="0" err="1" smtClean="0">
                <a:cs typeface="Arial" charset="0"/>
              </a:rPr>
              <a:t>my_pid</a:t>
            </a:r>
            <a:r>
              <a:rPr lang="en-US" sz="2000" dirty="0" smtClean="0">
                <a:cs typeface="Arial" charset="0"/>
              </a:rPr>
              <a:t>, SIGSTOP);</a:t>
            </a:r>
            <a:r>
              <a:rPr lang="en-US" dirty="0" smtClean="0">
                <a:cs typeface="Arial" charset="0"/>
              </a:rPr>
              <a:t> </a:t>
            </a:r>
          </a:p>
        </p:txBody>
      </p:sp>
      <p:sp>
        <p:nvSpPr>
          <p:cNvPr id="4" name="Slide Number Placeholder 3"/>
          <p:cNvSpPr>
            <a:spLocks noGrp="1"/>
          </p:cNvSpPr>
          <p:nvPr>
            <p:ph type="sldNum" sz="quarter" idx="12"/>
          </p:nvPr>
        </p:nvSpPr>
        <p:spPr/>
        <p:txBody>
          <a:bodyPr/>
          <a:lstStyle/>
          <a:p>
            <a:pPr>
              <a:defRPr/>
            </a:pPr>
            <a:fld id="{635BA61A-6F98-421E-BF68-BA7295575405}" type="slidenum">
              <a:rPr lang="he-IL" smtClean="0"/>
              <a:pPr>
                <a:defRPr/>
              </a:pPr>
              <a:t>15</a:t>
            </a:fld>
            <a:endParaRPr lang="he-IL"/>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pPr algn="l" eaLnBrk="1" hangingPunct="1"/>
            <a:r>
              <a:rPr lang="en-US" smtClean="0">
                <a:cs typeface="Times New Roman" pitchFamily="18" charset="0"/>
              </a:rPr>
              <a:t>Signal Priority</a:t>
            </a:r>
          </a:p>
        </p:txBody>
      </p:sp>
      <p:sp>
        <p:nvSpPr>
          <p:cNvPr id="17411" name="Rectangle 3"/>
          <p:cNvSpPr>
            <a:spLocks noGrp="1"/>
          </p:cNvSpPr>
          <p:nvPr>
            <p:ph type="body" idx="1"/>
          </p:nvPr>
        </p:nvSpPr>
        <p:spPr/>
        <p:txBody>
          <a:bodyPr>
            <a:normAutofit fontScale="77500" lnSpcReduction="20000"/>
          </a:bodyPr>
          <a:lstStyle/>
          <a:p>
            <a:pPr algn="l" rtl="0" eaLnBrk="1" hangingPunct="1"/>
            <a:r>
              <a:rPr lang="en-US" dirty="0">
                <a:cs typeface="Arial" charset="0"/>
              </a:rPr>
              <a:t>Each </a:t>
            </a:r>
            <a:r>
              <a:rPr lang="en-US" i="1" dirty="0">
                <a:solidFill>
                  <a:schemeClr val="accent2"/>
                </a:solidFill>
                <a:cs typeface="Arial" charset="0"/>
              </a:rPr>
              <a:t>pending signal</a:t>
            </a:r>
            <a:r>
              <a:rPr lang="en-US" dirty="0">
                <a:cs typeface="Arial" charset="0"/>
              </a:rPr>
              <a:t> is marked by a bit in a 32 bit word.</a:t>
            </a:r>
          </a:p>
          <a:p>
            <a:pPr algn="l" rtl="0" eaLnBrk="1" hangingPunct="1"/>
            <a:r>
              <a:rPr lang="en-US" dirty="0">
                <a:cs typeface="Arial" charset="0"/>
              </a:rPr>
              <a:t>Therefore there can only be one signal pending of each type.</a:t>
            </a:r>
          </a:p>
          <a:p>
            <a:pPr algn="l" rtl="0" eaLnBrk="1" hangingPunct="1"/>
            <a:r>
              <a:rPr lang="en-US" dirty="0">
                <a:cs typeface="Arial" charset="0"/>
              </a:rPr>
              <a:t>A process can’t know which signal came first.</a:t>
            </a:r>
          </a:p>
          <a:p>
            <a:pPr algn="l" rtl="0" eaLnBrk="1" hangingPunct="1"/>
            <a:r>
              <a:rPr lang="en-US" dirty="0">
                <a:cs typeface="Arial" charset="0"/>
              </a:rPr>
              <a:t>The process executes the signals starting at the lowest numbered signal.</a:t>
            </a:r>
          </a:p>
          <a:p>
            <a:pPr algn="l" rtl="0" eaLnBrk="1" hangingPunct="1"/>
            <a:r>
              <a:rPr lang="en-US" dirty="0">
                <a:cs typeface="Arial" charset="0"/>
              </a:rPr>
              <a:t>POSIX 2001 also defines a set of Real-Time Signals which behave differently:</a:t>
            </a:r>
          </a:p>
          <a:p>
            <a:pPr lvl="1" eaLnBrk="1" hangingPunct="1"/>
            <a:r>
              <a:rPr lang="en-US" dirty="0">
                <a:cs typeface="Arial" charset="0"/>
              </a:rPr>
              <a:t>Multiple instances may be queued</a:t>
            </a:r>
          </a:p>
          <a:p>
            <a:pPr lvl="1" eaLnBrk="1" hangingPunct="1"/>
            <a:r>
              <a:rPr lang="en-US" dirty="0">
                <a:cs typeface="Arial" charset="0"/>
              </a:rPr>
              <a:t>Provide richer information (may be accompanied by an integer)</a:t>
            </a:r>
          </a:p>
          <a:p>
            <a:pPr lvl="1" eaLnBrk="1" hangingPunct="1"/>
            <a:r>
              <a:rPr lang="en-US" dirty="0">
                <a:cs typeface="Arial" charset="0"/>
              </a:rPr>
              <a:t>Delivered in guaranteed order</a:t>
            </a:r>
          </a:p>
          <a:p>
            <a:pPr lvl="1" eaLnBrk="1" hangingPunct="1"/>
            <a:r>
              <a:rPr lang="en-US" dirty="0">
                <a:cs typeface="Arial" charset="0"/>
              </a:rPr>
              <a:t>Use </a:t>
            </a:r>
            <a:r>
              <a:rPr lang="en-US" dirty="0" err="1">
                <a:cs typeface="Arial" charset="0"/>
              </a:rPr>
              <a:t>SIGRTMIN+n</a:t>
            </a:r>
            <a:r>
              <a:rPr lang="en-US" dirty="0">
                <a:cs typeface="Arial" charset="0"/>
              </a:rPr>
              <a:t> up to SIGRTMAX to refer to these signals (32 in Linux)</a:t>
            </a:r>
            <a:endParaRPr lang="he-IL" dirty="0"/>
          </a:p>
        </p:txBody>
      </p:sp>
      <p:sp>
        <p:nvSpPr>
          <p:cNvPr id="4" name="Slide Number Placeholder 3"/>
          <p:cNvSpPr>
            <a:spLocks noGrp="1"/>
          </p:cNvSpPr>
          <p:nvPr>
            <p:ph type="sldNum" sz="quarter" idx="12"/>
          </p:nvPr>
        </p:nvSpPr>
        <p:spPr/>
        <p:txBody>
          <a:bodyPr/>
          <a:lstStyle/>
          <a:p>
            <a:pPr>
              <a:defRPr/>
            </a:pPr>
            <a:fld id="{E3D6E690-6867-4086-8C86-3EFF92650E95}" type="slidenum">
              <a:rPr lang="he-IL" smtClean="0"/>
              <a:pPr>
                <a:defRPr/>
              </a:pPr>
              <a:t>16</a:t>
            </a:fld>
            <a:endParaRPr lang="he-IL"/>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pPr algn="l" rtl="0" eaLnBrk="1" hangingPunct="1"/>
            <a:r>
              <a:rPr lang="en-US" smtClean="0">
                <a:cs typeface="Times New Roman" pitchFamily="18" charset="0"/>
              </a:rPr>
              <a:t>Manipulation of Signals</a:t>
            </a:r>
          </a:p>
        </p:txBody>
      </p:sp>
      <p:sp>
        <p:nvSpPr>
          <p:cNvPr id="18435" name="Rectangle 3"/>
          <p:cNvSpPr>
            <a:spLocks noGrp="1"/>
          </p:cNvSpPr>
          <p:nvPr>
            <p:ph type="body" idx="1"/>
          </p:nvPr>
        </p:nvSpPr>
        <p:spPr/>
        <p:txBody>
          <a:bodyPr>
            <a:noAutofit/>
          </a:bodyPr>
          <a:lstStyle/>
          <a:p>
            <a:pPr algn="l" rtl="0" eaLnBrk="1" hangingPunct="1">
              <a:buFont typeface="Arial" charset="0"/>
              <a:buNone/>
            </a:pPr>
            <a:r>
              <a:rPr lang="en-US" sz="2800" b="1" dirty="0" err="1">
                <a:solidFill>
                  <a:schemeClr val="accent1"/>
                </a:solidFill>
                <a:cs typeface="Arial" charset="0"/>
              </a:rPr>
              <a:t>sighandler_t</a:t>
            </a:r>
            <a:r>
              <a:rPr lang="en-US" sz="2800" b="1" dirty="0">
                <a:solidFill>
                  <a:schemeClr val="accent1"/>
                </a:solidFill>
                <a:cs typeface="Arial" charset="0"/>
              </a:rPr>
              <a:t>  signal(</a:t>
            </a:r>
            <a:r>
              <a:rPr lang="en-US" sz="2800" b="1" dirty="0" err="1">
                <a:solidFill>
                  <a:schemeClr val="accent1"/>
                </a:solidFill>
                <a:cs typeface="Arial" charset="0"/>
              </a:rPr>
              <a:t>int</a:t>
            </a:r>
            <a:r>
              <a:rPr lang="en-US" sz="2800" dirty="0">
                <a:solidFill>
                  <a:schemeClr val="accent1"/>
                </a:solidFill>
                <a:cs typeface="Arial" charset="0"/>
              </a:rPr>
              <a:t> </a:t>
            </a:r>
            <a:r>
              <a:rPr lang="en-US" sz="2800" i="1" dirty="0" err="1">
                <a:solidFill>
                  <a:schemeClr val="accent1"/>
                </a:solidFill>
                <a:cs typeface="Arial" charset="0"/>
              </a:rPr>
              <a:t>signum</a:t>
            </a:r>
            <a:r>
              <a:rPr lang="en-US" sz="2800" b="1" dirty="0">
                <a:solidFill>
                  <a:schemeClr val="accent1"/>
                </a:solidFill>
                <a:cs typeface="Arial" charset="0"/>
              </a:rPr>
              <a:t>, </a:t>
            </a:r>
            <a:r>
              <a:rPr lang="en-US" sz="2800" b="1" dirty="0" err="1">
                <a:solidFill>
                  <a:schemeClr val="accent1"/>
                </a:solidFill>
                <a:cs typeface="Arial" charset="0"/>
              </a:rPr>
              <a:t>sighandler_t</a:t>
            </a:r>
            <a:r>
              <a:rPr lang="en-US" sz="2800" dirty="0">
                <a:solidFill>
                  <a:schemeClr val="accent1"/>
                </a:solidFill>
                <a:cs typeface="Arial" charset="0"/>
              </a:rPr>
              <a:t> </a:t>
            </a:r>
            <a:r>
              <a:rPr lang="en-US" sz="2800" i="1" dirty="0">
                <a:solidFill>
                  <a:schemeClr val="accent1"/>
                </a:solidFill>
                <a:cs typeface="Arial" charset="0"/>
              </a:rPr>
              <a:t>handler</a:t>
            </a:r>
            <a:r>
              <a:rPr lang="en-US" sz="2800" b="1" dirty="0">
                <a:solidFill>
                  <a:schemeClr val="accent1"/>
                </a:solidFill>
                <a:cs typeface="Arial" charset="0"/>
              </a:rPr>
              <a:t>)</a:t>
            </a:r>
          </a:p>
          <a:p>
            <a:pPr algn="l" rtl="0" eaLnBrk="1" hangingPunct="1">
              <a:buFont typeface="Arial" charset="0"/>
              <a:buNone/>
            </a:pPr>
            <a:endParaRPr lang="en-US" sz="2800" b="1" dirty="0">
              <a:solidFill>
                <a:schemeClr val="accent1"/>
              </a:solidFill>
              <a:cs typeface="Arial" charset="0"/>
            </a:endParaRPr>
          </a:p>
          <a:p>
            <a:pPr algn="l" rtl="0" eaLnBrk="1" hangingPunct="1"/>
            <a:r>
              <a:rPr lang="en-US" sz="2400" dirty="0">
                <a:cs typeface="Arial" charset="0"/>
              </a:rPr>
              <a:t>Registers a new </a:t>
            </a:r>
            <a:r>
              <a:rPr lang="en-US" sz="2400" i="1" dirty="0">
                <a:solidFill>
                  <a:schemeClr val="accent2"/>
                </a:solidFill>
                <a:cs typeface="Arial" charset="0"/>
              </a:rPr>
              <a:t>signal handler </a:t>
            </a:r>
            <a:r>
              <a:rPr lang="en-US" sz="2400" dirty="0">
                <a:cs typeface="Arial" charset="0"/>
              </a:rPr>
              <a:t>for the signal with number </a:t>
            </a:r>
            <a:r>
              <a:rPr lang="en-US" sz="2400" i="1" dirty="0" err="1">
                <a:solidFill>
                  <a:schemeClr val="accent2"/>
                </a:solidFill>
                <a:cs typeface="Arial" charset="0"/>
              </a:rPr>
              <a:t>signum</a:t>
            </a:r>
            <a:r>
              <a:rPr lang="en-US" sz="2400" dirty="0">
                <a:cs typeface="Arial" charset="0"/>
              </a:rPr>
              <a:t>.</a:t>
            </a:r>
          </a:p>
          <a:p>
            <a:pPr algn="l" rtl="0" eaLnBrk="1" hangingPunct="1"/>
            <a:r>
              <a:rPr lang="en-US" sz="2400" dirty="0">
                <a:cs typeface="Arial" charset="0"/>
              </a:rPr>
              <a:t>The signal handler is set to </a:t>
            </a:r>
            <a:r>
              <a:rPr lang="en-US" sz="2400" i="1" dirty="0" err="1">
                <a:cs typeface="Arial" charset="0"/>
              </a:rPr>
              <a:t>sighandler</a:t>
            </a:r>
            <a:r>
              <a:rPr lang="en-US" sz="2400" dirty="0">
                <a:cs typeface="Arial" charset="0"/>
              </a:rPr>
              <a:t> which may be a user specified function, or either </a:t>
            </a:r>
            <a:r>
              <a:rPr lang="en-US" sz="2400" b="1" dirty="0">
                <a:cs typeface="Arial" charset="0"/>
              </a:rPr>
              <a:t>SIG_IGN</a:t>
            </a:r>
            <a:r>
              <a:rPr lang="en-US" sz="2400" dirty="0">
                <a:cs typeface="Arial" charset="0"/>
              </a:rPr>
              <a:t> or </a:t>
            </a:r>
            <a:r>
              <a:rPr lang="en-US" sz="2400" b="1" dirty="0">
                <a:cs typeface="Arial" charset="0"/>
              </a:rPr>
              <a:t>SIG_DFL</a:t>
            </a:r>
            <a:r>
              <a:rPr lang="en-US" sz="2400" dirty="0">
                <a:cs typeface="Arial" charset="0"/>
              </a:rPr>
              <a:t>.</a:t>
            </a:r>
          </a:p>
          <a:p>
            <a:pPr algn="just" eaLnBrk="1" hangingPunct="1"/>
            <a:r>
              <a:rPr lang="en-US" sz="2400" dirty="0">
                <a:cs typeface="Arial" charset="0"/>
              </a:rPr>
              <a:t>If the corresponding handler is set to </a:t>
            </a:r>
            <a:r>
              <a:rPr lang="en-US" sz="2400" b="1" dirty="0">
                <a:cs typeface="Arial" charset="0"/>
              </a:rPr>
              <a:t>SIG_IGN or SIG_DFL</a:t>
            </a:r>
            <a:r>
              <a:rPr lang="en-US" sz="2400" dirty="0">
                <a:cs typeface="Arial" charset="0"/>
              </a:rPr>
              <a:t>, then the signal is ignored or set do default action accordingly.</a:t>
            </a:r>
          </a:p>
          <a:p>
            <a:r>
              <a:rPr lang="en-US" sz="2400" dirty="0"/>
              <a:t>Return Value: previous value of the signal handler, or </a:t>
            </a:r>
            <a:r>
              <a:rPr lang="en-US" sz="2400" b="1" dirty="0"/>
              <a:t>SIG_ERR</a:t>
            </a:r>
            <a:r>
              <a:rPr lang="en-US" sz="2400" dirty="0"/>
              <a:t> on error.</a:t>
            </a:r>
          </a:p>
          <a:p>
            <a:r>
              <a:rPr lang="en-US" sz="2400" dirty="0">
                <a:solidFill>
                  <a:srgbClr val="FF0000"/>
                </a:solidFill>
              </a:rPr>
              <a:t>Deprecated</a:t>
            </a:r>
            <a:r>
              <a:rPr lang="en-US" sz="2400">
                <a:solidFill>
                  <a:srgbClr val="FF0000"/>
                </a:solidFill>
              </a:rPr>
              <a:t>, do not use!</a:t>
            </a:r>
            <a:endParaRPr lang="en-US" sz="2400" dirty="0">
              <a:solidFill>
                <a:srgbClr val="FF0000"/>
              </a:solidFill>
            </a:endParaRPr>
          </a:p>
          <a:p>
            <a:pPr algn="just" eaLnBrk="1" hangingPunct="1"/>
            <a:endParaRPr lang="en-US" sz="2400" dirty="0">
              <a:cs typeface="Arial" charset="0"/>
            </a:endParaRPr>
          </a:p>
        </p:txBody>
      </p:sp>
      <p:sp>
        <p:nvSpPr>
          <p:cNvPr id="4" name="Slide Number Placeholder 3"/>
          <p:cNvSpPr>
            <a:spLocks noGrp="1"/>
          </p:cNvSpPr>
          <p:nvPr>
            <p:ph type="sldNum" sz="quarter" idx="12"/>
          </p:nvPr>
        </p:nvSpPr>
        <p:spPr/>
        <p:txBody>
          <a:bodyPr/>
          <a:lstStyle/>
          <a:p>
            <a:pPr>
              <a:defRPr/>
            </a:pPr>
            <a:fld id="{6654571B-37A4-48AA-BB7D-A68C1C1EEC46}" type="slidenum">
              <a:rPr lang="he-IL" smtClean="0"/>
              <a:pPr>
                <a:defRPr/>
              </a:pPr>
              <a:t>17</a:t>
            </a:fld>
            <a:endParaRPr lang="he-I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rtl="0" eaLnBrk="1" hangingPunct="1"/>
            <a:r>
              <a:rPr lang="en-US" dirty="0" smtClean="0">
                <a:cs typeface="Times New Roman" pitchFamily="18" charset="0"/>
              </a:rPr>
              <a:t>Manipulation of Signals</a:t>
            </a:r>
            <a:endParaRPr lang="he-IL" dirty="0" smtClean="0"/>
          </a:p>
        </p:txBody>
      </p:sp>
      <p:sp>
        <p:nvSpPr>
          <p:cNvPr id="19459" name="Content Placeholder 2"/>
          <p:cNvSpPr>
            <a:spLocks noGrp="1"/>
          </p:cNvSpPr>
          <p:nvPr>
            <p:ph idx="1"/>
          </p:nvPr>
        </p:nvSpPr>
        <p:spPr/>
        <p:txBody>
          <a:bodyPr>
            <a:noAutofit/>
          </a:bodyPr>
          <a:lstStyle/>
          <a:p>
            <a:pPr rtl="0" eaLnBrk="1" hangingPunct="1"/>
            <a:r>
              <a:rPr lang="en-US" sz="2000" dirty="0">
                <a:cs typeface="Arial" charset="0"/>
              </a:rPr>
              <a:t>On some systems (e.g. System V Unix), if the handler is set to a function </a:t>
            </a:r>
            <a:r>
              <a:rPr lang="en-US" sz="2000" i="1" dirty="0" err="1">
                <a:cs typeface="Arial" charset="0"/>
              </a:rPr>
              <a:t>sighandler</a:t>
            </a:r>
            <a:r>
              <a:rPr lang="en-US" sz="2000" i="1" dirty="0">
                <a:cs typeface="Arial" charset="0"/>
              </a:rPr>
              <a:t> </a:t>
            </a:r>
            <a:r>
              <a:rPr lang="en-US" sz="2000" dirty="0">
                <a:cs typeface="Arial" charset="0"/>
              </a:rPr>
              <a:t>and a signal is received, then first the handler is </a:t>
            </a:r>
            <a:r>
              <a:rPr lang="en-US" sz="2000" i="1" dirty="0">
                <a:effectLst>
                  <a:outerShdw blurRad="38100" dist="38100" dir="2700000" algn="tl">
                    <a:srgbClr val="000000">
                      <a:alpha val="43137"/>
                    </a:srgbClr>
                  </a:outerShdw>
                </a:effectLst>
                <a:cs typeface="Arial" charset="0"/>
              </a:rPr>
              <a:t>reset </a:t>
            </a:r>
            <a:r>
              <a:rPr lang="en-US" sz="2000" dirty="0">
                <a:cs typeface="Arial" charset="0"/>
              </a:rPr>
              <a:t>to SIG_DFL, and next </a:t>
            </a:r>
            <a:r>
              <a:rPr lang="en-US" sz="2000" i="1" dirty="0" err="1">
                <a:cs typeface="Arial" charset="0"/>
              </a:rPr>
              <a:t>sighandler</a:t>
            </a:r>
            <a:r>
              <a:rPr lang="en-US" sz="2000" dirty="0">
                <a:cs typeface="Arial" charset="0"/>
              </a:rPr>
              <a:t> is called.</a:t>
            </a:r>
            <a:endParaRPr lang="en-US" dirty="0" smtClean="0">
              <a:cs typeface="Arial" charset="0"/>
            </a:endParaRPr>
          </a:p>
          <a:p>
            <a:pPr rtl="0" eaLnBrk="1" hangingPunct="1"/>
            <a:r>
              <a:rPr lang="en-US" sz="2000" dirty="0">
                <a:cs typeface="Arial" charset="0"/>
              </a:rPr>
              <a:t>This may result in portability issues, or unwanted signal handling.</a:t>
            </a:r>
            <a:endParaRPr lang="en-US" dirty="0" smtClean="0">
              <a:cs typeface="Arial" charset="0"/>
            </a:endParaRPr>
          </a:p>
          <a:p>
            <a:pPr rtl="0" eaLnBrk="1" hangingPunct="1"/>
            <a:r>
              <a:rPr lang="en-US" sz="2000" dirty="0">
                <a:cs typeface="Arial" charset="0"/>
              </a:rPr>
              <a:t>One solution to this problem is demonstrated in the “</a:t>
            </a:r>
            <a:r>
              <a:rPr lang="en-US" sz="2000" i="1" dirty="0">
                <a:cs typeface="Arial" charset="0"/>
              </a:rPr>
              <a:t>ouch</a:t>
            </a:r>
            <a:r>
              <a:rPr lang="en-US" sz="2000" dirty="0">
                <a:cs typeface="Arial" charset="0"/>
              </a:rPr>
              <a:t>” signal handler function:</a:t>
            </a:r>
            <a:br>
              <a:rPr lang="en-US" sz="2000" dirty="0">
                <a:cs typeface="Arial" charset="0"/>
              </a:rPr>
            </a:br>
            <a:r>
              <a:rPr lang="en-US" sz="2000" dirty="0">
                <a:cs typeface="Arial" charset="0"/>
              </a:rPr>
              <a:t>	</a:t>
            </a:r>
            <a:r>
              <a:rPr lang="en-US" sz="1800" dirty="0">
                <a:solidFill>
                  <a:schemeClr val="accent1"/>
                </a:solidFill>
                <a:latin typeface="Times New Roman" pitchFamily="18" charset="0"/>
                <a:cs typeface="Times New Roman" pitchFamily="18" charset="0"/>
              </a:rPr>
              <a:t>void</a:t>
            </a:r>
            <a:r>
              <a:rPr lang="en-US" sz="1800" dirty="0">
                <a:latin typeface="Times New Roman" pitchFamily="18" charset="0"/>
                <a:cs typeface="Times New Roman" pitchFamily="18" charset="0"/>
              </a:rPr>
              <a:t> ouch(</a:t>
            </a:r>
            <a:r>
              <a:rPr lang="en-US" sz="1800" dirty="0" err="1">
                <a:solidFill>
                  <a:schemeClr val="accent1"/>
                </a:solidFill>
                <a:latin typeface="Times New Roman" pitchFamily="18" charset="0"/>
                <a:cs typeface="Times New Roman" pitchFamily="18" charset="0"/>
              </a:rPr>
              <a:t>int</a:t>
            </a:r>
            <a:r>
              <a:rPr lang="en-US" sz="1800" dirty="0">
                <a:latin typeface="Times New Roman" pitchFamily="18" charset="0"/>
                <a:cs typeface="Times New Roman" pitchFamily="18" charset="0"/>
              </a:rPr>
              <a:t> sig)</a:t>
            </a:r>
            <a:endParaRPr lang="en-US" sz="2600" dirty="0" smtClean="0">
              <a:latin typeface="Times New Roman" pitchFamily="18" charset="0"/>
              <a:cs typeface="Times New Roman" pitchFamily="18" charset="0"/>
            </a:endParaRPr>
          </a:p>
          <a:p>
            <a:pPr lvl="1">
              <a:buNone/>
            </a:pPr>
            <a:r>
              <a:rPr lang="en-US" sz="26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lvl="1">
              <a:buNone/>
            </a:pPr>
            <a:r>
              <a:rPr lang="en-US" sz="26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printf</a:t>
            </a:r>
            <a:r>
              <a:rPr lang="en-US" sz="1800" dirty="0">
                <a:latin typeface="Times New Roman" pitchFamily="18" charset="0"/>
                <a:cs typeface="Times New Roman" pitchFamily="18" charset="0"/>
              </a:rPr>
              <a:t>(“OUCH! - I got signal %d\n”, sig);</a:t>
            </a:r>
            <a:endParaRPr lang="en-US" sz="2600" dirty="0" smtClean="0">
              <a:latin typeface="Times New Roman" pitchFamily="18" charset="0"/>
              <a:cs typeface="Times New Roman" pitchFamily="18" charset="0"/>
            </a:endParaRPr>
          </a:p>
          <a:p>
            <a:pPr lvl="1">
              <a:buNone/>
            </a:pPr>
            <a:r>
              <a:rPr lang="en-US" sz="26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signal(</a:t>
            </a:r>
            <a:r>
              <a:rPr lang="en-US" sz="1800" dirty="0">
                <a:solidFill>
                  <a:schemeClr val="accent2"/>
                </a:solidFill>
                <a:latin typeface="Times New Roman" pitchFamily="18" charset="0"/>
                <a:cs typeface="Times New Roman" pitchFamily="18" charset="0"/>
              </a:rPr>
              <a:t>SIGINT</a:t>
            </a:r>
            <a:r>
              <a:rPr lang="en-US" sz="1800" dirty="0">
                <a:latin typeface="Times New Roman" pitchFamily="18" charset="0"/>
                <a:cs typeface="Times New Roman" pitchFamily="18" charset="0"/>
              </a:rPr>
              <a:t>, </a:t>
            </a:r>
            <a:r>
              <a:rPr lang="en-US" sz="1800" dirty="0">
                <a:solidFill>
                  <a:schemeClr val="accent2"/>
                </a:solidFill>
                <a:latin typeface="Times New Roman" pitchFamily="18" charset="0"/>
                <a:cs typeface="Times New Roman" pitchFamily="18" charset="0"/>
              </a:rPr>
              <a:t>ouch</a:t>
            </a:r>
            <a:r>
              <a:rPr lang="en-US" sz="1800" dirty="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lvl="1">
              <a:buNone/>
            </a:pPr>
            <a:r>
              <a:rPr lang="en-US" sz="26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r>
              <a:rPr lang="en-US" sz="2000" dirty="0">
                <a:cs typeface="Arial" charset="0"/>
              </a:rPr>
              <a:t>What is the problem with this solution?</a:t>
            </a:r>
            <a:endParaRPr lang="he-IL" dirty="0" smtClean="0"/>
          </a:p>
        </p:txBody>
      </p:sp>
      <p:sp>
        <p:nvSpPr>
          <p:cNvPr id="4" name="Slide Number Placeholder 3"/>
          <p:cNvSpPr>
            <a:spLocks noGrp="1"/>
          </p:cNvSpPr>
          <p:nvPr>
            <p:ph type="sldNum" sz="quarter" idx="12"/>
          </p:nvPr>
        </p:nvSpPr>
        <p:spPr/>
        <p:txBody>
          <a:bodyPr/>
          <a:lstStyle/>
          <a:p>
            <a:pPr>
              <a:defRPr/>
            </a:pPr>
            <a:fld id="{C41E496A-AE0A-488E-8D2D-194433DE76BB}" type="slidenum">
              <a:rPr lang="he-IL" smtClean="0"/>
              <a:pPr>
                <a:defRPr/>
              </a:pPr>
              <a:t>18</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xEl>
                                              <p:pRg st="7" end="7"/>
                                            </p:txEl>
                                          </p:spTgt>
                                        </p:tgtEl>
                                        <p:attrNameLst>
                                          <p:attrName>style.visibility</p:attrName>
                                        </p:attrNameLst>
                                      </p:cBhvr>
                                      <p:to>
                                        <p:strVal val="visible"/>
                                      </p:to>
                                    </p:set>
                                    <p:animEffect transition="in" filter="wipe(left)">
                                      <p:cBhvr>
                                        <p:cTn id="7"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rtl="0" eaLnBrk="1" hangingPunct="1"/>
            <a:r>
              <a:rPr lang="en-US" dirty="0" smtClean="0">
                <a:cs typeface="Times New Roman" pitchFamily="18" charset="0"/>
              </a:rPr>
              <a:t>Manipulation of Signals- </a:t>
            </a:r>
            <a:r>
              <a:rPr lang="en-US" i="1" dirty="0" err="1" smtClean="0">
                <a:effectLst>
                  <a:outerShdw blurRad="38100" dist="38100" dir="2700000" algn="tl">
                    <a:srgbClr val="000000">
                      <a:alpha val="43137"/>
                    </a:srgbClr>
                  </a:outerShdw>
                </a:effectLst>
                <a:cs typeface="Times New Roman" pitchFamily="18" charset="0"/>
              </a:rPr>
              <a:t>sigaction</a:t>
            </a:r>
            <a:endParaRPr lang="he-IL" i="1" dirty="0" smtClean="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62500" lnSpcReduction="20000"/>
          </a:bodyPr>
          <a:lstStyle/>
          <a:p>
            <a:pPr marL="0" algn="l" rtl="0" eaLnBrk="1" hangingPunct="1">
              <a:buFont typeface="Arial" pitchFamily="34" charset="0"/>
              <a:buNone/>
              <a:defRPr/>
            </a:pPr>
            <a:r>
              <a:rPr lang="en-US" sz="3800" b="1" dirty="0" err="1">
                <a:solidFill>
                  <a:schemeClr val="accent1"/>
                </a:solidFill>
              </a:rPr>
              <a:t>int</a:t>
            </a:r>
            <a:r>
              <a:rPr lang="en-US" sz="3800" b="1" dirty="0">
                <a:solidFill>
                  <a:schemeClr val="accent1"/>
                </a:solidFill>
              </a:rPr>
              <a:t> </a:t>
            </a:r>
            <a:r>
              <a:rPr lang="en-US" sz="3800" b="1" dirty="0" err="1">
                <a:solidFill>
                  <a:schemeClr val="accent1"/>
                </a:solidFill>
              </a:rPr>
              <a:t>sigaction</a:t>
            </a:r>
            <a:r>
              <a:rPr lang="en-US" sz="3800" b="1" dirty="0">
                <a:solidFill>
                  <a:schemeClr val="accent1"/>
                </a:solidFill>
              </a:rPr>
              <a:t>(</a:t>
            </a:r>
            <a:r>
              <a:rPr lang="en-US" sz="3800" b="1" dirty="0" err="1">
                <a:solidFill>
                  <a:schemeClr val="accent1"/>
                </a:solidFill>
              </a:rPr>
              <a:t>int</a:t>
            </a:r>
            <a:r>
              <a:rPr lang="en-US" sz="3800" b="1" dirty="0">
                <a:solidFill>
                  <a:schemeClr val="accent1"/>
                </a:solidFill>
              </a:rPr>
              <a:t> </a:t>
            </a:r>
            <a:r>
              <a:rPr lang="en-US" sz="3800" i="1" dirty="0" err="1">
                <a:solidFill>
                  <a:schemeClr val="accent1"/>
                </a:solidFill>
              </a:rPr>
              <a:t>signum</a:t>
            </a:r>
            <a:r>
              <a:rPr lang="en-US" sz="3800" b="1" dirty="0">
                <a:solidFill>
                  <a:schemeClr val="accent1"/>
                </a:solidFill>
              </a:rPr>
              <a:t>, const struct </a:t>
            </a:r>
            <a:r>
              <a:rPr lang="en-US" sz="3800" b="1" dirty="0" err="1">
                <a:solidFill>
                  <a:schemeClr val="accent1"/>
                </a:solidFill>
              </a:rPr>
              <a:t>sigaction</a:t>
            </a:r>
            <a:r>
              <a:rPr lang="en-US" sz="3800" b="1" dirty="0">
                <a:solidFill>
                  <a:schemeClr val="accent1"/>
                </a:solidFill>
              </a:rPr>
              <a:t> *</a:t>
            </a:r>
            <a:r>
              <a:rPr lang="en-US" sz="3800" i="1" dirty="0">
                <a:solidFill>
                  <a:schemeClr val="accent1"/>
                </a:solidFill>
              </a:rPr>
              <a:t>act</a:t>
            </a:r>
            <a:r>
              <a:rPr lang="en-US" sz="3800" b="1" dirty="0">
                <a:solidFill>
                  <a:schemeClr val="accent1"/>
                </a:solidFill>
              </a:rPr>
              <a:t>,</a:t>
            </a:r>
            <a:r>
              <a:rPr lang="en-US" sz="3800" dirty="0">
                <a:solidFill>
                  <a:schemeClr val="accent1"/>
                </a:solidFill>
              </a:rPr>
              <a:t> </a:t>
            </a:r>
          </a:p>
          <a:p>
            <a:pPr marL="0" algn="l" rtl="0" eaLnBrk="1" hangingPunct="1">
              <a:buFont typeface="Arial" pitchFamily="34" charset="0"/>
              <a:buNone/>
              <a:defRPr/>
            </a:pPr>
            <a:r>
              <a:rPr lang="en-US" sz="3800" b="1" dirty="0">
                <a:solidFill>
                  <a:schemeClr val="accent1"/>
                </a:solidFill>
              </a:rPr>
              <a:t>struct </a:t>
            </a:r>
            <a:r>
              <a:rPr lang="en-US" sz="3800" b="1" dirty="0" err="1">
                <a:solidFill>
                  <a:schemeClr val="accent1"/>
                </a:solidFill>
              </a:rPr>
              <a:t>sigaction</a:t>
            </a:r>
            <a:r>
              <a:rPr lang="en-US" sz="3800" b="1" dirty="0">
                <a:solidFill>
                  <a:schemeClr val="accent1"/>
                </a:solidFill>
              </a:rPr>
              <a:t> *</a:t>
            </a:r>
            <a:r>
              <a:rPr lang="en-US" sz="3800" i="1" dirty="0" err="1">
                <a:solidFill>
                  <a:schemeClr val="accent1"/>
                </a:solidFill>
              </a:rPr>
              <a:t>oldact</a:t>
            </a:r>
            <a:r>
              <a:rPr lang="en-US" sz="3800" b="1" dirty="0">
                <a:solidFill>
                  <a:schemeClr val="accent1"/>
                </a:solidFill>
              </a:rPr>
              <a:t>);</a:t>
            </a:r>
            <a:r>
              <a:rPr lang="en-US" sz="3800" dirty="0">
                <a:solidFill>
                  <a:schemeClr val="accent1"/>
                </a:solidFill>
              </a:rPr>
              <a:t> </a:t>
            </a:r>
          </a:p>
          <a:p>
            <a:pPr marL="0" algn="l" rtl="0" eaLnBrk="1" hangingPunct="1">
              <a:buFont typeface="Arial" pitchFamily="34" charset="0"/>
              <a:buNone/>
              <a:defRPr/>
            </a:pPr>
            <a:endParaRPr lang="en-US" dirty="0">
              <a:solidFill>
                <a:schemeClr val="accent1"/>
              </a:solidFill>
            </a:endParaRPr>
          </a:p>
          <a:p>
            <a:pPr algn="l" rtl="0" eaLnBrk="1" hangingPunct="1">
              <a:buFont typeface="Arial" pitchFamily="34" charset="0"/>
              <a:buChar char="•"/>
              <a:defRPr/>
            </a:pPr>
            <a:r>
              <a:rPr lang="en-US" sz="3800" dirty="0"/>
              <a:t>A more sophisticated (and safe) way of manipulating signals. </a:t>
            </a:r>
          </a:p>
          <a:p>
            <a:pPr algn="l" rtl="0" eaLnBrk="1" hangingPunct="1">
              <a:buFont typeface="Arial" pitchFamily="34" charset="0"/>
              <a:buChar char="•"/>
              <a:defRPr/>
            </a:pPr>
            <a:r>
              <a:rPr lang="en-US" sz="3800" dirty="0"/>
              <a:t>Doesn’t </a:t>
            </a:r>
            <a:r>
              <a:rPr lang="en-US" sz="3800"/>
              <a:t>restore </a:t>
            </a:r>
            <a:r>
              <a:rPr lang="en-US" sz="3800" dirty="0"/>
              <a:t>(</a:t>
            </a:r>
            <a:r>
              <a:rPr lang="en-US" sz="3800"/>
              <a:t>by default) the signal </a:t>
            </a:r>
            <a:r>
              <a:rPr lang="en-US" sz="3800" dirty="0"/>
              <a:t>handler to default when delivering a signal.</a:t>
            </a:r>
          </a:p>
          <a:p>
            <a:pPr algn="l" rtl="0" eaLnBrk="1" hangingPunct="1">
              <a:buFont typeface="Arial" pitchFamily="34" charset="0"/>
              <a:buChar char="•"/>
              <a:defRPr/>
            </a:pPr>
            <a:r>
              <a:rPr lang="en-US" sz="3800" i="1" dirty="0" err="1">
                <a:solidFill>
                  <a:schemeClr val="accent2"/>
                </a:solidFill>
              </a:rPr>
              <a:t>signum</a:t>
            </a:r>
            <a:r>
              <a:rPr lang="en-US" sz="3800" dirty="0"/>
              <a:t> is the number of the signal.</a:t>
            </a:r>
          </a:p>
          <a:p>
            <a:pPr algn="l" rtl="0" eaLnBrk="1" hangingPunct="1">
              <a:buFont typeface="Arial" pitchFamily="34" charset="0"/>
              <a:buChar char="•"/>
              <a:defRPr/>
            </a:pPr>
            <a:r>
              <a:rPr lang="en-US" sz="3800" i="1" dirty="0">
                <a:solidFill>
                  <a:schemeClr val="accent2"/>
                </a:solidFill>
              </a:rPr>
              <a:t>act</a:t>
            </a:r>
            <a:r>
              <a:rPr lang="en-US" sz="3800" dirty="0"/>
              <a:t> is a pointer to a struct containing much information including the new signal handler.</a:t>
            </a:r>
          </a:p>
          <a:p>
            <a:pPr algn="l" rtl="0" eaLnBrk="1" hangingPunct="1">
              <a:buFont typeface="Arial" pitchFamily="34" charset="0"/>
              <a:buChar char="•"/>
              <a:defRPr/>
            </a:pPr>
            <a:r>
              <a:rPr lang="en-US" sz="3800" i="1" dirty="0" err="1">
                <a:solidFill>
                  <a:schemeClr val="accent2"/>
                </a:solidFill>
              </a:rPr>
              <a:t>oldact</a:t>
            </a:r>
            <a:r>
              <a:rPr lang="en-US" sz="3800" dirty="0"/>
              <a:t> if not null will receive the old signal handler.</a:t>
            </a:r>
          </a:p>
          <a:p>
            <a:pPr algn="l" rtl="0" eaLnBrk="1" hangingPunct="1">
              <a:buFont typeface="Arial" pitchFamily="34" charset="0"/>
              <a:buNone/>
              <a:defRPr/>
            </a:pPr>
            <a:endParaRPr lang="en-US" sz="3800" dirty="0"/>
          </a:p>
          <a:p>
            <a:pPr algn="l" rtl="0" eaLnBrk="1" hangingPunct="1">
              <a:buFont typeface="Arial" pitchFamily="34" charset="0"/>
              <a:buNone/>
              <a:defRPr/>
            </a:pPr>
            <a:r>
              <a:rPr lang="en-US" sz="3800" dirty="0"/>
              <a:t> </a:t>
            </a:r>
            <a:r>
              <a:rPr lang="en-US" sz="2200" dirty="0"/>
              <a:t>For more details and another example see:</a:t>
            </a:r>
            <a:endParaRPr lang="en-US" sz="3800" dirty="0"/>
          </a:p>
          <a:p>
            <a:pPr algn="l" rtl="0" eaLnBrk="1" hangingPunct="1">
              <a:buFont typeface="Arial" pitchFamily="34" charset="0"/>
              <a:buNone/>
              <a:defRPr/>
            </a:pPr>
            <a:r>
              <a:rPr lang="en-US" sz="2600" dirty="0">
                <a:hlinkClick r:id="rId2"/>
              </a:rPr>
              <a:t>http://www.opengroup.org/onlinepubs/009695399/functions/sigaction.html</a:t>
            </a:r>
            <a:endParaRPr lang="en-US" sz="2600" dirty="0"/>
          </a:p>
        </p:txBody>
      </p:sp>
      <p:sp>
        <p:nvSpPr>
          <p:cNvPr id="4" name="Slide Number Placeholder 3"/>
          <p:cNvSpPr>
            <a:spLocks noGrp="1"/>
          </p:cNvSpPr>
          <p:nvPr>
            <p:ph type="sldNum" sz="quarter" idx="12"/>
          </p:nvPr>
        </p:nvSpPr>
        <p:spPr/>
        <p:txBody>
          <a:bodyPr/>
          <a:lstStyle/>
          <a:p>
            <a:pPr>
              <a:defRPr/>
            </a:pPr>
            <a:fld id="{5CDE3884-0117-4453-820B-EF55F75DACD1}" type="slidenum">
              <a:rPr lang="he-IL" smtClean="0"/>
              <a:pPr>
                <a:defRPr/>
              </a:pPr>
              <a:t>19</a:t>
            </a:fld>
            <a:endParaRPr lang="he-IL"/>
          </a:p>
        </p:txBody>
      </p:sp>
      <p:sp>
        <p:nvSpPr>
          <p:cNvPr id="5" name="Oval 4">
            <a:hlinkClick r:id="rId3" action="ppaction://hlinksldjump"/>
          </p:cNvPr>
          <p:cNvSpPr/>
          <p:nvPr/>
        </p:nvSpPr>
        <p:spPr>
          <a:xfrm>
            <a:off x="6948264" y="6177146"/>
            <a:ext cx="1357322" cy="285752"/>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dirty="0">
                <a:latin typeface="Comic Sans MS" pitchFamily="66" charset="0"/>
              </a:rPr>
              <a:t>Example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l" eaLnBrk="1" hangingPunct="1"/>
            <a:r>
              <a:rPr lang="en-US" dirty="0" smtClean="0">
                <a:cs typeface="Times New Roman" pitchFamily="18" charset="0"/>
              </a:rPr>
              <a:t>Signals</a:t>
            </a:r>
            <a:endParaRPr lang="he-IL" smtClean="0"/>
          </a:p>
        </p:txBody>
      </p:sp>
      <p:sp>
        <p:nvSpPr>
          <p:cNvPr id="14338" name="Content Placeholder 2"/>
          <p:cNvSpPr>
            <a:spLocks noGrp="1"/>
          </p:cNvSpPr>
          <p:nvPr>
            <p:ph idx="1"/>
          </p:nvPr>
        </p:nvSpPr>
        <p:spPr/>
        <p:txBody>
          <a:bodyPr>
            <a:normAutofit/>
          </a:bodyPr>
          <a:lstStyle/>
          <a:p>
            <a:pPr algn="l" rtl="0" eaLnBrk="1" hangingPunct="1">
              <a:buFont typeface="Arial" pitchFamily="34" charset="0"/>
              <a:buChar char="•"/>
              <a:defRPr/>
            </a:pPr>
            <a:r>
              <a:rPr lang="en-US" b="1" i="1" dirty="0">
                <a:cs typeface="Arial" pitchFamily="34" charset="0"/>
              </a:rPr>
              <a:t>Signals</a:t>
            </a:r>
            <a:r>
              <a:rPr lang="en-US" dirty="0">
                <a:cs typeface="Arial" pitchFamily="34" charset="0"/>
              </a:rPr>
              <a:t> are a way of sending simple messages to processes/ threads.</a:t>
            </a:r>
          </a:p>
          <a:p>
            <a:pPr algn="l" rtl="0" eaLnBrk="1" hangingPunct="1">
              <a:buFont typeface="Arial" pitchFamily="34" charset="0"/>
              <a:buChar char="•"/>
              <a:defRPr/>
            </a:pPr>
            <a:r>
              <a:rPr lang="en-US" dirty="0">
                <a:cs typeface="Arial" pitchFamily="34" charset="0"/>
              </a:rPr>
              <a:t>Used to notify a process of </a:t>
            </a:r>
            <a:r>
              <a:rPr lang="en-US">
                <a:cs typeface="Arial" pitchFamily="34" charset="0"/>
              </a:rPr>
              <a:t>important events. </a:t>
            </a:r>
            <a:endParaRPr lang="en-US" dirty="0">
              <a:cs typeface="Arial" pitchFamily="34" charset="0"/>
            </a:endParaRPr>
          </a:p>
          <a:p>
            <a:pPr algn="l" rtl="0" eaLnBrk="1" hangingPunct="1">
              <a:buFont typeface="Arial" pitchFamily="34" charset="0"/>
              <a:buChar char="•"/>
              <a:defRPr/>
            </a:pPr>
            <a:r>
              <a:rPr lang="en-US" dirty="0">
                <a:cs typeface="Arial" pitchFamily="34" charset="0"/>
              </a:rPr>
              <a:t>Signals can be sent by other </a:t>
            </a:r>
            <a:r>
              <a:rPr lang="en-US" i="1" dirty="0">
                <a:solidFill>
                  <a:schemeClr val="accent2">
                    <a:lumMod val="75000"/>
                  </a:schemeClr>
                </a:solidFill>
                <a:effectLst>
                  <a:outerShdw blurRad="38100" dist="38100" dir="2700000" algn="tl">
                    <a:srgbClr val="000000">
                      <a:alpha val="43137"/>
                    </a:srgbClr>
                  </a:outerShdw>
                </a:effectLst>
                <a:cs typeface="Arial" pitchFamily="34" charset="0"/>
              </a:rPr>
              <a:t>processes/ threads</a:t>
            </a:r>
            <a:r>
              <a:rPr lang="en-US" dirty="0">
                <a:cs typeface="Arial" pitchFamily="34" charset="0"/>
              </a:rPr>
              <a:t>, or by the </a:t>
            </a:r>
            <a:r>
              <a:rPr lang="en-US" i="1" dirty="0">
                <a:solidFill>
                  <a:schemeClr val="accent2">
                    <a:lumMod val="75000"/>
                  </a:schemeClr>
                </a:solidFill>
                <a:effectLst>
                  <a:outerShdw blurRad="38100" dist="38100" dir="2700000" algn="tl">
                    <a:srgbClr val="000000">
                      <a:alpha val="43137"/>
                    </a:srgbClr>
                  </a:outerShdw>
                </a:effectLst>
                <a:cs typeface="Arial" pitchFamily="34" charset="0"/>
              </a:rPr>
              <a:t>kernel.</a:t>
            </a:r>
            <a:endParaRPr lang="en-US" dirty="0">
              <a:effectLst>
                <a:outerShdw blurRad="38100" dist="38100" dir="2700000" algn="tl">
                  <a:srgbClr val="000000">
                    <a:alpha val="43137"/>
                  </a:srgbClr>
                </a:outerShdw>
              </a:effectLst>
              <a:cs typeface="Arial" pitchFamily="34" charset="0"/>
            </a:endParaRPr>
          </a:p>
          <a:p>
            <a:pPr eaLnBrk="1" hangingPunct="1">
              <a:buFont typeface="Arial" pitchFamily="34" charset="0"/>
              <a:buChar char="•"/>
              <a:defRPr/>
            </a:pPr>
            <a:r>
              <a:rPr lang="en-US" dirty="0">
                <a:cs typeface="Arial" pitchFamily="34" charset="0"/>
              </a:rPr>
              <a:t>Signals </a:t>
            </a:r>
            <a:r>
              <a:rPr lang="en-US">
                <a:cs typeface="Arial" pitchFamily="34" charset="0"/>
              </a:rPr>
              <a:t>are </a:t>
            </a:r>
            <a:r>
              <a:rPr lang="en-US" dirty="0">
                <a:cs typeface="Arial" pitchFamily="34" charset="0"/>
              </a:rPr>
              <a:t>defined</a:t>
            </a:r>
            <a:r>
              <a:rPr lang="en-US">
                <a:cs typeface="Arial" pitchFamily="34" charset="0"/>
              </a:rPr>
              <a:t> in </a:t>
            </a:r>
            <a:r>
              <a:rPr lang="en-US" smtClean="0">
                <a:cs typeface="Arial" pitchFamily="34" charset="0"/>
              </a:rPr>
              <a:t>POSIX.</a:t>
            </a:r>
            <a:endParaRPr lang="en-US" dirty="0">
              <a:cs typeface="Arial" pitchFamily="34" charset="0"/>
            </a:endParaRPr>
          </a:p>
          <a:p>
            <a:pPr eaLnBrk="1" hangingPunct="1">
              <a:buFont typeface="Arial" pitchFamily="34" charset="0"/>
              <a:buChar char="•"/>
              <a:defRPr/>
            </a:pPr>
            <a:r>
              <a:rPr lang="en-US" dirty="0">
                <a:cs typeface="Arial" pitchFamily="34" charset="0"/>
              </a:rPr>
              <a:t>XV6 doesn’t support signals. You will add such ability in assignment 1.</a:t>
            </a:r>
          </a:p>
        </p:txBody>
      </p:sp>
      <p:sp>
        <p:nvSpPr>
          <p:cNvPr id="4" name="Slide Number Placeholder 3"/>
          <p:cNvSpPr>
            <a:spLocks noGrp="1"/>
          </p:cNvSpPr>
          <p:nvPr>
            <p:ph type="sldNum" sz="quarter" idx="12"/>
          </p:nvPr>
        </p:nvSpPr>
        <p:spPr/>
        <p:txBody>
          <a:bodyPr/>
          <a:lstStyle/>
          <a:p>
            <a:pPr>
              <a:defRPr/>
            </a:pPr>
            <a:fld id="{E162457E-24D2-4113-AB36-47BFF0225DE7}" type="slidenum">
              <a:rPr lang="he-IL" smtClean="0"/>
              <a:pPr>
                <a:defRPr/>
              </a:pPr>
              <a:t>2</a:t>
            </a:fld>
            <a:endParaRPr lang="he-I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cs typeface="Times New Roman" pitchFamily="18" charset="0"/>
              </a:rPr>
              <a:t>Manipulation of Signals- </a:t>
            </a:r>
            <a:r>
              <a:rPr lang="en-US" i="1" dirty="0" err="1">
                <a:effectLst>
                  <a:outerShdw blurRad="38100" dist="38100" dir="2700000" algn="tl">
                    <a:srgbClr val="000000">
                      <a:alpha val="43137"/>
                    </a:srgbClr>
                  </a:outerShdw>
                </a:effectLst>
                <a:cs typeface="Times New Roman" pitchFamily="18" charset="0"/>
              </a:rPr>
              <a:t>sigaction</a:t>
            </a:r>
            <a:endParaRPr lang="en-US" dirty="0"/>
          </a:p>
        </p:txBody>
      </p:sp>
      <p:sp>
        <p:nvSpPr>
          <p:cNvPr id="3" name="Content Placeholder 2"/>
          <p:cNvSpPr>
            <a:spLocks noGrp="1"/>
          </p:cNvSpPr>
          <p:nvPr>
            <p:ph idx="1"/>
          </p:nvPr>
        </p:nvSpPr>
        <p:spPr>
          <a:xfrm>
            <a:off x="457200" y="1600200"/>
            <a:ext cx="8229600" cy="4781128"/>
          </a:xfrm>
        </p:spPr>
        <p:txBody>
          <a:bodyPr>
            <a:normAutofit fontScale="92500" lnSpcReduction="20000"/>
          </a:bodyPr>
          <a:lstStyle/>
          <a:p>
            <a:pPr marL="0" indent="0" defTabSz="566738">
              <a:buNone/>
            </a:pPr>
            <a:r>
              <a:rPr lang="en-US" sz="2400" dirty="0"/>
              <a:t>The </a:t>
            </a:r>
            <a:r>
              <a:rPr lang="en-US" sz="2400" i="1" dirty="0" err="1">
                <a:solidFill>
                  <a:srgbClr val="006000"/>
                </a:solidFill>
              </a:rPr>
              <a:t>sigaction</a:t>
            </a:r>
            <a:r>
              <a:rPr lang="en-US" sz="2400" dirty="0"/>
              <a:t> structure is defined as something like: </a:t>
            </a:r>
            <a:endParaRPr lang="en-US" sz="2400" dirty="0" smtClean="0"/>
          </a:p>
          <a:p>
            <a:pPr marL="400050" lvl="1" indent="0" defTabSz="566738">
              <a:buNone/>
            </a:pPr>
            <a:r>
              <a:rPr lang="en-US" sz="2000" dirty="0"/>
              <a:t>	</a:t>
            </a:r>
            <a:r>
              <a:rPr lang="en-US" sz="2000" dirty="0" err="1" smtClean="0"/>
              <a:t>struct</a:t>
            </a:r>
            <a:r>
              <a:rPr lang="en-US" sz="2000" dirty="0" smtClean="0"/>
              <a:t> </a:t>
            </a:r>
            <a:r>
              <a:rPr lang="en-US" sz="2000" dirty="0" err="1"/>
              <a:t>sigaction</a:t>
            </a:r>
            <a:r>
              <a:rPr lang="en-US" sz="2000" dirty="0"/>
              <a:t> { </a:t>
            </a:r>
            <a:endParaRPr lang="en-US" sz="2000" dirty="0" smtClean="0"/>
          </a:p>
          <a:p>
            <a:pPr marL="400050" lvl="1" indent="0" defTabSz="566738">
              <a:buNone/>
            </a:pPr>
            <a:r>
              <a:rPr lang="en-US" sz="2000" dirty="0"/>
              <a:t>	</a:t>
            </a:r>
            <a:r>
              <a:rPr lang="en-US" sz="2000" dirty="0" smtClean="0"/>
              <a:t>	void </a:t>
            </a:r>
            <a:r>
              <a:rPr lang="en-US" sz="2000" dirty="0"/>
              <a:t>(*</a:t>
            </a:r>
            <a:r>
              <a:rPr lang="en-US" sz="2000" dirty="0" err="1"/>
              <a:t>sa_handler</a:t>
            </a:r>
            <a:r>
              <a:rPr lang="en-US" sz="2000" dirty="0"/>
              <a:t>)(</a:t>
            </a:r>
            <a:r>
              <a:rPr lang="en-US" sz="2000" dirty="0" err="1"/>
              <a:t>int</a:t>
            </a:r>
            <a:r>
              <a:rPr lang="en-US" sz="2000" dirty="0"/>
              <a:t>); </a:t>
            </a:r>
            <a:br>
              <a:rPr lang="en-US" sz="2000" dirty="0"/>
            </a:br>
            <a:r>
              <a:rPr lang="en-US" sz="2000" dirty="0" smtClean="0"/>
              <a:t>		</a:t>
            </a:r>
            <a:r>
              <a:rPr lang="en-US" sz="2000" dirty="0" err="1" smtClean="0"/>
              <a:t>sigset_t</a:t>
            </a:r>
            <a:r>
              <a:rPr lang="en-US" sz="2000" dirty="0" smtClean="0"/>
              <a:t> </a:t>
            </a:r>
            <a:r>
              <a:rPr lang="en-US" sz="2000" dirty="0" err="1"/>
              <a:t>sa_mask</a:t>
            </a:r>
            <a:r>
              <a:rPr lang="en-US" sz="2000" dirty="0"/>
              <a:t>; </a:t>
            </a:r>
            <a:endParaRPr lang="en-US" sz="2000" dirty="0" smtClean="0"/>
          </a:p>
          <a:p>
            <a:pPr marL="400050" lvl="1" indent="0" defTabSz="566738">
              <a:buNone/>
            </a:pPr>
            <a:r>
              <a:rPr lang="en-US" sz="2000" dirty="0" smtClean="0"/>
              <a:t>		</a:t>
            </a:r>
            <a:r>
              <a:rPr lang="en-US" sz="2000" dirty="0" err="1" smtClean="0"/>
              <a:t>int</a:t>
            </a:r>
            <a:r>
              <a:rPr lang="en-US" sz="2000" dirty="0" smtClean="0"/>
              <a:t> </a:t>
            </a:r>
            <a:r>
              <a:rPr lang="en-US" sz="2000" dirty="0" err="1"/>
              <a:t>sa_flags</a:t>
            </a:r>
            <a:r>
              <a:rPr lang="en-US" sz="2000" dirty="0"/>
              <a:t>; </a:t>
            </a:r>
            <a:endParaRPr lang="en-US" sz="2000" dirty="0" smtClean="0"/>
          </a:p>
          <a:p>
            <a:pPr marL="400050" lvl="1" indent="0" defTabSz="566738">
              <a:buNone/>
            </a:pPr>
            <a:r>
              <a:rPr lang="en-US" sz="2000" dirty="0" smtClean="0"/>
              <a:t>		void </a:t>
            </a:r>
            <a:r>
              <a:rPr lang="en-US" sz="2000" dirty="0"/>
              <a:t>(*</a:t>
            </a:r>
            <a:r>
              <a:rPr lang="en-US" sz="2000" dirty="0" err="1"/>
              <a:t>sa_restorer</a:t>
            </a:r>
            <a:r>
              <a:rPr lang="en-US" sz="2000" dirty="0"/>
              <a:t>)(void); </a:t>
            </a:r>
            <a:endParaRPr lang="en-US" sz="2000" dirty="0" smtClean="0"/>
          </a:p>
          <a:p>
            <a:pPr marL="400050" lvl="1" indent="0" defTabSz="566738">
              <a:buNone/>
            </a:pPr>
            <a:r>
              <a:rPr lang="en-US" sz="2000" dirty="0" smtClean="0"/>
              <a:t>	};</a:t>
            </a:r>
          </a:p>
          <a:p>
            <a:pPr defTabSz="566738"/>
            <a:r>
              <a:rPr lang="en-US" sz="2400" i="1" dirty="0" err="1">
                <a:solidFill>
                  <a:schemeClr val="accent2"/>
                </a:solidFill>
              </a:rPr>
              <a:t>sa_handler</a:t>
            </a:r>
            <a:r>
              <a:rPr lang="en-US" sz="2400" dirty="0"/>
              <a:t> specifies the action to be associated with </a:t>
            </a:r>
            <a:r>
              <a:rPr lang="en-US" sz="2400" i="1" dirty="0" err="1"/>
              <a:t>signum</a:t>
            </a:r>
            <a:r>
              <a:rPr lang="en-US" sz="2400" dirty="0"/>
              <a:t> and may be </a:t>
            </a:r>
            <a:r>
              <a:rPr lang="en-US" sz="2400" b="1" dirty="0" smtClean="0"/>
              <a:t>SIG_DFL</a:t>
            </a:r>
            <a:r>
              <a:rPr lang="en-US" sz="2400" dirty="0" smtClean="0"/>
              <a:t>, </a:t>
            </a:r>
            <a:r>
              <a:rPr lang="en-US" sz="2400" b="1" dirty="0" smtClean="0"/>
              <a:t>SIG_IGN</a:t>
            </a:r>
            <a:r>
              <a:rPr lang="en-US" sz="2400" dirty="0" smtClean="0"/>
              <a:t>, </a:t>
            </a:r>
            <a:r>
              <a:rPr lang="en-US" sz="2400" dirty="0"/>
              <a:t>or a pointer to a signal handling function</a:t>
            </a:r>
            <a:r>
              <a:rPr lang="en-US" sz="2400" dirty="0" smtClean="0"/>
              <a:t>.</a:t>
            </a:r>
          </a:p>
          <a:p>
            <a:pPr defTabSz="566738"/>
            <a:r>
              <a:rPr lang="en-US" sz="2400" i="1" dirty="0" err="1">
                <a:solidFill>
                  <a:schemeClr val="accent2"/>
                </a:solidFill>
              </a:rPr>
              <a:t>sa_mask</a:t>
            </a:r>
            <a:r>
              <a:rPr lang="en-US" sz="2600" i="1" dirty="0">
                <a:solidFill>
                  <a:schemeClr val="accent2"/>
                </a:solidFill>
              </a:rPr>
              <a:t> </a:t>
            </a:r>
            <a:r>
              <a:rPr lang="en-US" sz="2400" dirty="0"/>
              <a:t>specifies a mask of signals which should be blocked </a:t>
            </a:r>
            <a:r>
              <a:rPr lang="en-US" sz="2400" dirty="0" smtClean="0"/>
              <a:t>during </a:t>
            </a:r>
            <a:r>
              <a:rPr lang="en-US" sz="2400" dirty="0"/>
              <a:t>execution of the signal handler. In addition, the signal which triggered the handler will be blocked, unless the </a:t>
            </a:r>
            <a:r>
              <a:rPr lang="en-US" sz="2400" b="1" dirty="0"/>
              <a:t>SA_NODEFER</a:t>
            </a:r>
            <a:r>
              <a:rPr lang="en-US" sz="2400" dirty="0"/>
              <a:t> flag is used</a:t>
            </a:r>
            <a:r>
              <a:rPr lang="en-US" sz="2400" dirty="0" smtClean="0"/>
              <a:t>.</a:t>
            </a:r>
          </a:p>
          <a:p>
            <a:pPr defTabSz="566738"/>
            <a:r>
              <a:rPr lang="en-US" sz="2400" i="1" dirty="0" err="1">
                <a:solidFill>
                  <a:schemeClr val="accent2"/>
                </a:solidFill>
              </a:rPr>
              <a:t>sa_flags</a:t>
            </a:r>
            <a:r>
              <a:rPr lang="en-US" sz="2400" dirty="0"/>
              <a:t> specifies a set of flags which modify the behavior of the </a:t>
            </a:r>
            <a:r>
              <a:rPr lang="en-US" sz="2400" dirty="0" smtClean="0"/>
              <a:t>signal</a:t>
            </a:r>
            <a:r>
              <a:rPr lang="en-US" sz="2400" dirty="0"/>
              <a:t>.</a:t>
            </a:r>
            <a:endParaRPr lang="en-US" sz="2400" dirty="0" smtClean="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20</a:t>
            </a:fld>
            <a:endParaRPr lang="he-IL"/>
          </a:p>
        </p:txBody>
      </p:sp>
    </p:spTree>
    <p:extLst>
      <p:ext uri="{BB962C8B-B14F-4D97-AF65-F5344CB8AC3E}">
        <p14:creationId xmlns:p14="http://schemas.microsoft.com/office/powerpoint/2010/main" val="939740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rtl="0" eaLnBrk="1" hangingPunct="1"/>
            <a:r>
              <a:rPr lang="en-US" sz="4000" dirty="0" smtClean="0">
                <a:cs typeface="Times New Roman" pitchFamily="18" charset="0"/>
              </a:rPr>
              <a:t>Manipulation of Signals- </a:t>
            </a:r>
            <a:r>
              <a:rPr lang="en-US" sz="4000" i="1" dirty="0" err="1" smtClean="0">
                <a:effectLst>
                  <a:outerShdw blurRad="38100" dist="38100" dir="2700000" algn="tl">
                    <a:srgbClr val="000000">
                      <a:alpha val="43137"/>
                    </a:srgbClr>
                  </a:outerShdw>
                </a:effectLst>
                <a:cs typeface="Times New Roman" pitchFamily="18" charset="0"/>
              </a:rPr>
              <a:t>sigprocmask</a:t>
            </a:r>
            <a:endParaRPr lang="he-IL" sz="4000" i="1" dirty="0" smtClean="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pPr marL="0" algn="l" rtl="0" eaLnBrk="1" hangingPunct="1">
              <a:buFont typeface="Arial" pitchFamily="34" charset="0"/>
              <a:buNone/>
              <a:defRPr/>
            </a:pPr>
            <a:r>
              <a:rPr lang="da-DK" sz="2800" b="1" dirty="0" smtClean="0">
                <a:solidFill>
                  <a:schemeClr val="accent1"/>
                </a:solidFill>
              </a:rPr>
              <a:t>int sigprocmask(int </a:t>
            </a:r>
            <a:r>
              <a:rPr lang="da-DK" sz="2800" i="1" dirty="0" smtClean="0">
                <a:solidFill>
                  <a:schemeClr val="accent1"/>
                </a:solidFill>
              </a:rPr>
              <a:t>how</a:t>
            </a:r>
            <a:r>
              <a:rPr lang="da-DK" sz="2800" b="1" dirty="0" smtClean="0">
                <a:solidFill>
                  <a:schemeClr val="accent1"/>
                </a:solidFill>
              </a:rPr>
              <a:t>, const sigset_t *</a:t>
            </a:r>
            <a:r>
              <a:rPr lang="da-DK" sz="2800" i="1" dirty="0" smtClean="0">
                <a:solidFill>
                  <a:schemeClr val="accent1"/>
                </a:solidFill>
              </a:rPr>
              <a:t>set</a:t>
            </a:r>
            <a:r>
              <a:rPr lang="da-DK" sz="2800" b="1" dirty="0" smtClean="0">
                <a:solidFill>
                  <a:schemeClr val="accent1"/>
                </a:solidFill>
              </a:rPr>
              <a:t>,</a:t>
            </a:r>
            <a:r>
              <a:rPr lang="da-DK" sz="2800" dirty="0" smtClean="0">
                <a:solidFill>
                  <a:schemeClr val="accent1"/>
                </a:solidFill>
              </a:rPr>
              <a:t> </a:t>
            </a:r>
            <a:r>
              <a:rPr lang="da-DK" sz="2800" b="1" dirty="0" smtClean="0">
                <a:solidFill>
                  <a:schemeClr val="accent1"/>
                </a:solidFill>
              </a:rPr>
              <a:t>sigset_t *</a:t>
            </a:r>
            <a:r>
              <a:rPr lang="da-DK" sz="2800" i="1" dirty="0" smtClean="0">
                <a:solidFill>
                  <a:schemeClr val="accent1"/>
                </a:solidFill>
              </a:rPr>
              <a:t>oldset</a:t>
            </a:r>
            <a:r>
              <a:rPr lang="da-DK" sz="2800" b="1" dirty="0" smtClean="0">
                <a:solidFill>
                  <a:schemeClr val="accent1"/>
                </a:solidFill>
              </a:rPr>
              <a:t>);</a:t>
            </a:r>
            <a:r>
              <a:rPr lang="da-DK" sz="2800" dirty="0" smtClean="0">
                <a:solidFill>
                  <a:schemeClr val="accent1"/>
                </a:solidFill>
              </a:rPr>
              <a:t> </a:t>
            </a:r>
          </a:p>
          <a:p>
            <a:pPr marL="0" algn="l" rtl="0" eaLnBrk="1" hangingPunct="1">
              <a:buFont typeface="Arial" pitchFamily="34" charset="0"/>
              <a:buChar char="•"/>
              <a:defRPr/>
            </a:pPr>
            <a:endParaRPr lang="da-DK" dirty="0" smtClean="0">
              <a:solidFill>
                <a:schemeClr val="accent1"/>
              </a:solidFill>
            </a:endParaRPr>
          </a:p>
          <a:p>
            <a:pPr marL="0" algn="l" rtl="0" eaLnBrk="1" hangingPunct="1">
              <a:buFont typeface="Arial" pitchFamily="34" charset="0"/>
              <a:buNone/>
              <a:defRPr/>
            </a:pPr>
            <a:r>
              <a:rPr lang="en-US" dirty="0" smtClean="0"/>
              <a:t>The </a:t>
            </a:r>
            <a:r>
              <a:rPr lang="en-US" b="1" dirty="0" err="1" smtClean="0"/>
              <a:t>sigprocmask</a:t>
            </a:r>
            <a:r>
              <a:rPr lang="en-US" dirty="0" smtClean="0"/>
              <a:t> call is used to change the list of currently </a:t>
            </a:r>
            <a:r>
              <a:rPr lang="en-US" i="1" dirty="0" smtClean="0">
                <a:solidFill>
                  <a:schemeClr val="accent2"/>
                </a:solidFill>
              </a:rPr>
              <a:t>blocked</a:t>
            </a:r>
            <a:r>
              <a:rPr lang="en-US" dirty="0" smtClean="0"/>
              <a:t> signals. The behaviour of the call is dependent on the value of </a:t>
            </a:r>
            <a:r>
              <a:rPr lang="en-US" i="1" dirty="0" smtClean="0">
                <a:solidFill>
                  <a:schemeClr val="accent2"/>
                </a:solidFill>
                <a:effectLst>
                  <a:outerShdw blurRad="38100" dist="38100" dir="2700000" algn="tl">
                    <a:srgbClr val="000000">
                      <a:alpha val="43137"/>
                    </a:srgbClr>
                  </a:outerShdw>
                </a:effectLst>
              </a:rPr>
              <a:t>how</a:t>
            </a:r>
            <a:r>
              <a:rPr lang="en-US" dirty="0" smtClean="0"/>
              <a:t>, as follows:</a:t>
            </a:r>
          </a:p>
          <a:p>
            <a:pPr lvl="1" eaLnBrk="1" hangingPunct="1"/>
            <a:r>
              <a:rPr lang="en-US" b="1" dirty="0" smtClean="0">
                <a:cs typeface="Arial" charset="0"/>
              </a:rPr>
              <a:t>SIG_BLOCK</a:t>
            </a:r>
            <a:r>
              <a:rPr lang="en-US" dirty="0" smtClean="0">
                <a:cs typeface="Arial" charset="0"/>
              </a:rPr>
              <a:t> The set of blocked signals is the union of the current set and the </a:t>
            </a:r>
            <a:r>
              <a:rPr lang="en-US" i="1" dirty="0" smtClean="0">
                <a:cs typeface="Arial" charset="0"/>
              </a:rPr>
              <a:t>set</a:t>
            </a:r>
            <a:r>
              <a:rPr lang="en-US" dirty="0" smtClean="0">
                <a:cs typeface="Arial" charset="0"/>
              </a:rPr>
              <a:t> argument.</a:t>
            </a:r>
          </a:p>
          <a:p>
            <a:pPr lvl="1" eaLnBrk="1" hangingPunct="1"/>
            <a:r>
              <a:rPr lang="en-US" b="1" dirty="0" smtClean="0">
                <a:cs typeface="Arial" charset="0"/>
              </a:rPr>
              <a:t>SIG_UNBLOCK</a:t>
            </a:r>
            <a:r>
              <a:rPr lang="en-US" dirty="0" smtClean="0">
                <a:cs typeface="Arial" charset="0"/>
              </a:rPr>
              <a:t> The signals in </a:t>
            </a:r>
            <a:r>
              <a:rPr lang="en-US" i="1" dirty="0" smtClean="0">
                <a:cs typeface="Arial" charset="0"/>
              </a:rPr>
              <a:t>set</a:t>
            </a:r>
            <a:r>
              <a:rPr lang="en-US" dirty="0" smtClean="0">
                <a:cs typeface="Arial" charset="0"/>
              </a:rPr>
              <a:t> are removed from the current set of blocked signals. It is legal to attempt to unblock a signal which is not blocked.</a:t>
            </a:r>
          </a:p>
          <a:p>
            <a:pPr lvl="1" eaLnBrk="1" hangingPunct="1"/>
            <a:r>
              <a:rPr lang="en-US" b="1" dirty="0" smtClean="0">
                <a:cs typeface="Arial" charset="0"/>
              </a:rPr>
              <a:t>SIG_SETMASK</a:t>
            </a:r>
            <a:r>
              <a:rPr lang="en-US" dirty="0" smtClean="0">
                <a:cs typeface="Arial" charset="0"/>
              </a:rPr>
              <a:t> The set of blocked signals is set to the argument </a:t>
            </a:r>
            <a:r>
              <a:rPr lang="en-US" i="1" dirty="0" smtClean="0">
                <a:cs typeface="Arial" charset="0"/>
              </a:rPr>
              <a:t>set</a:t>
            </a:r>
            <a:r>
              <a:rPr lang="en-US" dirty="0" smtClean="0">
                <a:cs typeface="Arial" charset="0"/>
              </a:rPr>
              <a:t>.</a:t>
            </a:r>
            <a:endParaRPr lang="he-IL" dirty="0" smtClean="0"/>
          </a:p>
          <a:p>
            <a:pPr marL="0" algn="l" rtl="0" eaLnBrk="1" hangingPunct="1">
              <a:buFont typeface="Arial" pitchFamily="34" charset="0"/>
              <a:buNone/>
              <a:defRPr/>
            </a:pPr>
            <a:endParaRPr lang="da-DK" dirty="0" smtClean="0"/>
          </a:p>
          <a:p>
            <a:pPr algn="l" rtl="0" eaLnBrk="1" hangingPunct="1">
              <a:buFont typeface="Arial" pitchFamily="34" charset="0"/>
              <a:buNone/>
              <a:defRPr/>
            </a:pPr>
            <a:endParaRPr lang="he-IL" dirty="0"/>
          </a:p>
        </p:txBody>
      </p:sp>
      <p:sp>
        <p:nvSpPr>
          <p:cNvPr id="4" name="Slide Number Placeholder 3"/>
          <p:cNvSpPr>
            <a:spLocks noGrp="1"/>
          </p:cNvSpPr>
          <p:nvPr>
            <p:ph type="sldNum" sz="quarter" idx="12"/>
          </p:nvPr>
        </p:nvSpPr>
        <p:spPr/>
        <p:txBody>
          <a:bodyPr/>
          <a:lstStyle/>
          <a:p>
            <a:pPr>
              <a:defRPr/>
            </a:pPr>
            <a:fld id="{43113AEE-1E03-46E3-B8CE-CC648BBA6E5F}" type="slidenum">
              <a:rPr lang="he-IL" smtClean="0"/>
              <a:pPr>
                <a:defRPr/>
              </a:pPr>
              <a:t>21</a:t>
            </a:fld>
            <a:endParaRPr lang="he-IL"/>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l" rtl="0" eaLnBrk="1" hangingPunct="1"/>
            <a:r>
              <a:rPr lang="en-US" sz="4000" dirty="0" smtClean="0">
                <a:cs typeface="Times New Roman" pitchFamily="18" charset="0"/>
              </a:rPr>
              <a:t>Manipulation of Signals- </a:t>
            </a:r>
            <a:r>
              <a:rPr lang="en-US" sz="4000" i="1" dirty="0" err="1" smtClean="0">
                <a:effectLst>
                  <a:outerShdw blurRad="38100" dist="38100" dir="2700000" algn="tl">
                    <a:srgbClr val="000000">
                      <a:alpha val="43137"/>
                    </a:srgbClr>
                  </a:outerShdw>
                </a:effectLst>
                <a:cs typeface="Times New Roman" pitchFamily="18" charset="0"/>
              </a:rPr>
              <a:t>sigprocmask</a:t>
            </a:r>
            <a:endParaRPr lang="he-IL" sz="4000" dirty="0" smtClean="0">
              <a:effectLst>
                <a:outerShdw blurRad="38100" dist="38100" dir="2700000" algn="tl">
                  <a:srgbClr val="000000">
                    <a:alpha val="43137"/>
                  </a:srgbClr>
                </a:outerShdw>
              </a:effectLst>
            </a:endParaRPr>
          </a:p>
        </p:txBody>
      </p:sp>
      <p:sp>
        <p:nvSpPr>
          <p:cNvPr id="24579" name="Content Placeholder 2"/>
          <p:cNvSpPr>
            <a:spLocks noGrp="1"/>
          </p:cNvSpPr>
          <p:nvPr>
            <p:ph idx="1"/>
          </p:nvPr>
        </p:nvSpPr>
        <p:spPr/>
        <p:txBody>
          <a:bodyPr/>
          <a:lstStyle/>
          <a:p>
            <a:pPr eaLnBrk="1" hangingPunct="1"/>
            <a:r>
              <a:rPr lang="en-US" i="1" dirty="0" err="1">
                <a:solidFill>
                  <a:schemeClr val="accent2"/>
                </a:solidFill>
              </a:rPr>
              <a:t>sigset_t</a:t>
            </a:r>
            <a:r>
              <a:rPr lang="en-US" dirty="0"/>
              <a:t> is a basic data structure used to represent a signal set.</a:t>
            </a:r>
            <a:endParaRPr lang="en-US" dirty="0">
              <a:cs typeface="Arial" charset="0"/>
            </a:endParaRPr>
          </a:p>
          <a:p>
            <a:pPr eaLnBrk="1" hangingPunct="1"/>
            <a:r>
              <a:rPr lang="en-US" dirty="0">
                <a:cs typeface="Arial" charset="0"/>
              </a:rPr>
              <a:t>Initialization of </a:t>
            </a:r>
            <a:r>
              <a:rPr lang="en-US" i="1" dirty="0" err="1">
                <a:solidFill>
                  <a:schemeClr val="accent2"/>
                </a:solidFill>
                <a:cs typeface="Arial" charset="0"/>
              </a:rPr>
              <a:t>sigset_t</a:t>
            </a:r>
            <a:r>
              <a:rPr lang="en-US" i="1" dirty="0">
                <a:solidFill>
                  <a:schemeClr val="accent2"/>
                </a:solidFill>
                <a:cs typeface="Arial" charset="0"/>
              </a:rPr>
              <a:t> </a:t>
            </a:r>
            <a:r>
              <a:rPr lang="en-US" dirty="0">
                <a:cs typeface="Arial" charset="0"/>
              </a:rPr>
              <a:t>should be done using: </a:t>
            </a:r>
            <a:r>
              <a:rPr lang="en-US" i="1" dirty="0" err="1">
                <a:solidFill>
                  <a:schemeClr val="accent2"/>
                </a:solidFill>
                <a:cs typeface="Arial" charset="0"/>
              </a:rPr>
              <a:t>sigemptyset</a:t>
            </a:r>
            <a:r>
              <a:rPr lang="en-US" dirty="0">
                <a:cs typeface="Arial" charset="0"/>
              </a:rPr>
              <a:t>, </a:t>
            </a:r>
            <a:r>
              <a:rPr lang="en-US" i="1" dirty="0" err="1">
                <a:solidFill>
                  <a:schemeClr val="accent2"/>
                </a:solidFill>
                <a:cs typeface="Arial" charset="0"/>
              </a:rPr>
              <a:t>sigfillset</a:t>
            </a:r>
            <a:r>
              <a:rPr lang="en-US" dirty="0"/>
              <a:t>, </a:t>
            </a:r>
            <a:r>
              <a:rPr lang="en-US" i="1" dirty="0" err="1">
                <a:solidFill>
                  <a:schemeClr val="accent2"/>
                </a:solidFill>
                <a:cs typeface="Arial" charset="0"/>
              </a:rPr>
              <a:t>sigaddset</a:t>
            </a:r>
            <a:r>
              <a:rPr lang="en-US" dirty="0">
                <a:cs typeface="Arial" charset="0"/>
              </a:rPr>
              <a:t>, …</a:t>
            </a:r>
          </a:p>
          <a:p>
            <a:pPr eaLnBrk="1" hangingPunct="1"/>
            <a:r>
              <a:rPr lang="en-US" dirty="0">
                <a:cs typeface="Arial" charset="0"/>
              </a:rPr>
              <a:t>A variable of type </a:t>
            </a:r>
            <a:r>
              <a:rPr lang="en-US" i="1" dirty="0" err="1">
                <a:solidFill>
                  <a:schemeClr val="accent2"/>
                </a:solidFill>
                <a:cs typeface="Arial" charset="0"/>
              </a:rPr>
              <a:t>sigset_t</a:t>
            </a:r>
            <a:r>
              <a:rPr lang="en-US" dirty="0">
                <a:cs typeface="Arial" charset="0"/>
              </a:rPr>
              <a:t> should not be manipulated </a:t>
            </a:r>
            <a:r>
              <a:rPr lang="en-US" dirty="0" smtClean="0">
                <a:cs typeface="Arial" charset="0"/>
              </a:rPr>
              <a:t>manually (for portability)!</a:t>
            </a:r>
            <a:endParaRPr lang="en-US" dirty="0">
              <a:cs typeface="Arial" charset="0"/>
            </a:endParaRPr>
          </a:p>
          <a:p>
            <a:pPr algn="l" rtl="0" eaLnBrk="1" hangingPunct="1"/>
            <a:r>
              <a:rPr lang="en-US" dirty="0">
                <a:cs typeface="Arial" charset="0"/>
              </a:rPr>
              <a:t>An example of usage can be found at: </a:t>
            </a:r>
            <a:r>
              <a:rPr lang="en-US" sz="1800" dirty="0">
                <a:cs typeface="Arial" charset="0"/>
                <a:hlinkClick r:id="rId2"/>
              </a:rPr>
              <a:t>http://www.linuxprogrammingblog.com/code-examples/blocking-signals-with-sigprocmask</a:t>
            </a:r>
            <a:endParaRPr lang="en-US" sz="1800" dirty="0">
              <a:cs typeface="Arial" charset="0"/>
            </a:endParaRPr>
          </a:p>
          <a:p>
            <a:pPr algn="l" rtl="0" eaLnBrk="1" hangingPunct="1">
              <a:buFont typeface="Arial" charset="0"/>
              <a:buNone/>
            </a:pPr>
            <a:endParaRPr lang="en-US" sz="1600" dirty="0">
              <a:cs typeface="Arial" charset="0"/>
            </a:endParaRPr>
          </a:p>
        </p:txBody>
      </p:sp>
      <p:sp>
        <p:nvSpPr>
          <p:cNvPr id="4" name="Slide Number Placeholder 3"/>
          <p:cNvSpPr>
            <a:spLocks noGrp="1"/>
          </p:cNvSpPr>
          <p:nvPr>
            <p:ph type="sldNum" sz="quarter" idx="12"/>
          </p:nvPr>
        </p:nvSpPr>
        <p:spPr/>
        <p:txBody>
          <a:bodyPr/>
          <a:lstStyle/>
          <a:p>
            <a:pPr>
              <a:defRPr/>
            </a:pPr>
            <a:fld id="{B60B6C5C-A3CF-4435-B613-6143B037FFDE}" type="slidenum">
              <a:rPr lang="he-IL" smtClean="0"/>
              <a:pPr>
                <a:defRPr/>
              </a:pPr>
              <a:t>22</a:t>
            </a:fld>
            <a:endParaRPr lang="he-IL"/>
          </a:p>
        </p:txBody>
      </p:sp>
      <p:sp>
        <p:nvSpPr>
          <p:cNvPr id="5" name="Oval 4">
            <a:hlinkClick r:id="rId3" action="ppaction://hlinksldjump"/>
          </p:cNvPr>
          <p:cNvSpPr/>
          <p:nvPr/>
        </p:nvSpPr>
        <p:spPr>
          <a:xfrm>
            <a:off x="6804248" y="5876132"/>
            <a:ext cx="1357322" cy="285752"/>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dirty="0">
                <a:latin typeface="Comic Sans MS" pitchFamily="66" charset="0"/>
              </a:rPr>
              <a:t>Example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cs typeface="Times New Roman" pitchFamily="18" charset="0"/>
              </a:rPr>
              <a:t>Manipulation of Signals- </a:t>
            </a:r>
            <a:r>
              <a:rPr lang="en-US" sz="4000" i="1" dirty="0" err="1" smtClean="0">
                <a:effectLst>
                  <a:outerShdw blurRad="38100" dist="38100" dir="2700000" algn="tl">
                    <a:srgbClr val="000000">
                      <a:alpha val="43137"/>
                    </a:srgbClr>
                  </a:outerShdw>
                </a:effectLst>
                <a:cs typeface="Times New Roman" pitchFamily="18" charset="0"/>
              </a:rPr>
              <a:t>sigpending</a:t>
            </a:r>
            <a:endParaRPr lang="en-US" sz="4000" dirty="0"/>
          </a:p>
        </p:txBody>
      </p:sp>
      <p:sp>
        <p:nvSpPr>
          <p:cNvPr id="3" name="Content Placeholder 2"/>
          <p:cNvSpPr>
            <a:spLocks noGrp="1"/>
          </p:cNvSpPr>
          <p:nvPr>
            <p:ph idx="1"/>
          </p:nvPr>
        </p:nvSpPr>
        <p:spPr/>
        <p:txBody>
          <a:bodyPr/>
          <a:lstStyle/>
          <a:p>
            <a:pPr marL="0" indent="0">
              <a:buNone/>
            </a:pPr>
            <a:r>
              <a:rPr lang="en-US" b="1" dirty="0" err="1">
                <a:solidFill>
                  <a:schemeClr val="accent1"/>
                </a:solidFill>
              </a:rPr>
              <a:t>int</a:t>
            </a:r>
            <a:r>
              <a:rPr lang="en-US" dirty="0">
                <a:solidFill>
                  <a:schemeClr val="accent1"/>
                </a:solidFill>
              </a:rPr>
              <a:t> </a:t>
            </a:r>
            <a:r>
              <a:rPr lang="en-US" b="1" dirty="0" err="1">
                <a:solidFill>
                  <a:schemeClr val="accent1"/>
                </a:solidFill>
              </a:rPr>
              <a:t>sigpending</a:t>
            </a:r>
            <a:r>
              <a:rPr lang="en-US" b="1" dirty="0">
                <a:solidFill>
                  <a:schemeClr val="accent1"/>
                </a:solidFill>
              </a:rPr>
              <a:t>(</a:t>
            </a:r>
            <a:r>
              <a:rPr lang="en-US" b="1" dirty="0" err="1">
                <a:solidFill>
                  <a:schemeClr val="accent1"/>
                </a:solidFill>
              </a:rPr>
              <a:t>sigset_t</a:t>
            </a:r>
            <a:r>
              <a:rPr lang="en-US" dirty="0">
                <a:solidFill>
                  <a:schemeClr val="accent1"/>
                </a:solidFill>
              </a:rPr>
              <a:t> </a:t>
            </a:r>
            <a:r>
              <a:rPr lang="en-US" b="1" dirty="0">
                <a:solidFill>
                  <a:schemeClr val="accent1"/>
                </a:solidFill>
              </a:rPr>
              <a:t>*</a:t>
            </a:r>
            <a:r>
              <a:rPr lang="en-US" i="1" dirty="0">
                <a:solidFill>
                  <a:schemeClr val="accent1"/>
                </a:solidFill>
              </a:rPr>
              <a:t>set</a:t>
            </a:r>
            <a:r>
              <a:rPr lang="en-US" b="1" dirty="0" smtClean="0">
                <a:solidFill>
                  <a:schemeClr val="accent1"/>
                </a:solidFill>
              </a:rPr>
              <a:t>);</a:t>
            </a:r>
          </a:p>
          <a:p>
            <a:pPr marL="0" indent="0">
              <a:buNone/>
            </a:pPr>
            <a:endParaRPr lang="en-US" b="1" dirty="0">
              <a:solidFill>
                <a:schemeClr val="accent1"/>
              </a:solidFill>
            </a:endParaRPr>
          </a:p>
          <a:p>
            <a:pPr marL="0" indent="0">
              <a:buNone/>
            </a:pPr>
            <a:r>
              <a:rPr lang="en-US" dirty="0"/>
              <a:t>R</a:t>
            </a:r>
            <a:r>
              <a:rPr lang="en-US" dirty="0" smtClean="0"/>
              <a:t>eturns </a:t>
            </a:r>
            <a:r>
              <a:rPr lang="en-US" dirty="0"/>
              <a:t>the set of signals that are pending for delivery to the calling thread (i.e., the signals which have been raised while blocked). The mask of pending signals is returned in </a:t>
            </a:r>
            <a:r>
              <a:rPr lang="en-US" i="1" dirty="0"/>
              <a:t>set</a:t>
            </a:r>
            <a:r>
              <a:rPr lang="en-US" dirty="0"/>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23</a:t>
            </a:fld>
            <a:endParaRPr lang="he-IL"/>
          </a:p>
        </p:txBody>
      </p:sp>
    </p:spTree>
    <p:extLst>
      <p:ext uri="{BB962C8B-B14F-4D97-AF65-F5344CB8AC3E}">
        <p14:creationId xmlns:p14="http://schemas.microsoft.com/office/powerpoint/2010/main" val="626648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cs typeface="Times New Roman" pitchFamily="18" charset="0"/>
              </a:rPr>
              <a:t>Waiting for signals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b="1" dirty="0" err="1">
                <a:solidFill>
                  <a:schemeClr val="accent1"/>
                </a:solidFill>
              </a:rPr>
              <a:t>int</a:t>
            </a:r>
            <a:r>
              <a:rPr lang="en-US" sz="2400" b="1" dirty="0">
                <a:solidFill>
                  <a:schemeClr val="accent1"/>
                </a:solidFill>
              </a:rPr>
              <a:t> pause(void</a:t>
            </a:r>
            <a:r>
              <a:rPr lang="en-US" sz="2400" b="1" dirty="0" smtClean="0">
                <a:solidFill>
                  <a:schemeClr val="accent1"/>
                </a:solidFill>
              </a:rPr>
              <a:t>);</a:t>
            </a:r>
          </a:p>
          <a:p>
            <a:pPr marL="0" indent="0">
              <a:buNone/>
            </a:pPr>
            <a:endParaRPr lang="en-US" sz="2400" b="1" dirty="0">
              <a:solidFill>
                <a:schemeClr val="accent1"/>
              </a:solidFill>
            </a:endParaRPr>
          </a:p>
          <a:p>
            <a:pPr marL="0" indent="0">
              <a:buNone/>
            </a:pPr>
            <a:r>
              <a:rPr lang="en-US" sz="2400" dirty="0" smtClean="0"/>
              <a:t>Causes</a:t>
            </a:r>
            <a:r>
              <a:rPr lang="en-US" sz="2400" b="1" dirty="0" smtClean="0"/>
              <a:t> </a:t>
            </a:r>
            <a:r>
              <a:rPr lang="en-US" sz="2400" dirty="0" smtClean="0"/>
              <a:t>the </a:t>
            </a:r>
            <a:r>
              <a:rPr lang="en-US" sz="2400" dirty="0"/>
              <a:t>calling process (or thread) to sleep until a </a:t>
            </a:r>
            <a:r>
              <a:rPr lang="en-US" sz="2400" dirty="0" smtClean="0"/>
              <a:t>(</a:t>
            </a:r>
            <a:r>
              <a:rPr lang="en-US" sz="2400" dirty="0" smtClean="0">
                <a:effectLst>
                  <a:outerShdw blurRad="38100" dist="38100" dir="2700000" algn="tl">
                    <a:srgbClr val="000000">
                      <a:alpha val="43137"/>
                    </a:srgbClr>
                  </a:outerShdw>
                </a:effectLst>
              </a:rPr>
              <a:t>any</a:t>
            </a:r>
            <a:r>
              <a:rPr lang="en-US" sz="2400" dirty="0" smtClean="0"/>
              <a:t>) signal </a:t>
            </a:r>
            <a:r>
              <a:rPr lang="en-US" sz="2400" dirty="0"/>
              <a:t>is delivered that either terminates the process or causes the invocation of a signal-catching function</a:t>
            </a:r>
            <a:r>
              <a:rPr lang="en-US" sz="2400" dirty="0" smtClean="0"/>
              <a:t>.</a:t>
            </a:r>
          </a:p>
          <a:p>
            <a:pPr marL="0" indent="0">
              <a:buNone/>
            </a:pPr>
            <a:endParaRPr lang="en-US" sz="2400" dirty="0"/>
          </a:p>
          <a:p>
            <a:pPr marL="0" indent="0">
              <a:buNone/>
            </a:pPr>
            <a:r>
              <a:rPr lang="en-US" sz="2400" b="1" dirty="0" err="1">
                <a:solidFill>
                  <a:schemeClr val="accent1"/>
                </a:solidFill>
              </a:rPr>
              <a:t>int</a:t>
            </a:r>
            <a:r>
              <a:rPr lang="en-US" sz="2400" b="1" dirty="0">
                <a:solidFill>
                  <a:schemeClr val="accent1"/>
                </a:solidFill>
              </a:rPr>
              <a:t> </a:t>
            </a:r>
            <a:r>
              <a:rPr lang="en-US" sz="2400" b="1" dirty="0" err="1">
                <a:solidFill>
                  <a:schemeClr val="accent1"/>
                </a:solidFill>
              </a:rPr>
              <a:t>sigsuspend</a:t>
            </a:r>
            <a:r>
              <a:rPr lang="en-US" sz="2400" b="1" dirty="0">
                <a:solidFill>
                  <a:schemeClr val="accent1"/>
                </a:solidFill>
              </a:rPr>
              <a:t>(</a:t>
            </a:r>
            <a:r>
              <a:rPr lang="en-US" sz="2400" b="1" dirty="0" err="1">
                <a:solidFill>
                  <a:schemeClr val="accent1"/>
                </a:solidFill>
              </a:rPr>
              <a:t>const</a:t>
            </a:r>
            <a:r>
              <a:rPr lang="en-US" sz="2400" b="1" dirty="0">
                <a:solidFill>
                  <a:schemeClr val="accent1"/>
                </a:solidFill>
              </a:rPr>
              <a:t> </a:t>
            </a:r>
            <a:r>
              <a:rPr lang="en-US" sz="2400" b="1" dirty="0" err="1">
                <a:solidFill>
                  <a:schemeClr val="accent1"/>
                </a:solidFill>
              </a:rPr>
              <a:t>sigset_t</a:t>
            </a:r>
            <a:r>
              <a:rPr lang="en-US" sz="2400" b="1" dirty="0">
                <a:solidFill>
                  <a:schemeClr val="accent1"/>
                </a:solidFill>
              </a:rPr>
              <a:t> *</a:t>
            </a:r>
            <a:r>
              <a:rPr lang="en-US" sz="2400" i="1" dirty="0">
                <a:solidFill>
                  <a:schemeClr val="accent1"/>
                </a:solidFill>
              </a:rPr>
              <a:t>mask</a:t>
            </a:r>
            <a:r>
              <a:rPr lang="en-US" sz="2400" b="1" dirty="0" smtClean="0">
                <a:solidFill>
                  <a:schemeClr val="accent1"/>
                </a:solidFill>
              </a:rPr>
              <a:t>);</a:t>
            </a:r>
          </a:p>
          <a:p>
            <a:pPr marL="0" indent="0">
              <a:buNone/>
            </a:pPr>
            <a:endParaRPr lang="en-US" sz="2400" b="1" dirty="0">
              <a:solidFill>
                <a:schemeClr val="accent1"/>
              </a:solidFill>
            </a:endParaRPr>
          </a:p>
          <a:p>
            <a:pPr marL="0" indent="0">
              <a:buNone/>
            </a:pPr>
            <a:r>
              <a:rPr lang="en-US" sz="2400" dirty="0" smtClean="0"/>
              <a:t>Temporarily replaces the signal mask of the process, and suspends the process until a signal not belonging to the waiting mask arrives.</a:t>
            </a:r>
          </a:p>
          <a:p>
            <a:pPr marL="0" indent="0">
              <a:buNone/>
            </a:pPr>
            <a:r>
              <a:rPr lang="en-US" sz="2400" dirty="0" smtClean="0"/>
              <a:t>Allows waiting for a </a:t>
            </a:r>
            <a:r>
              <a:rPr lang="en-US" sz="2400" dirty="0" smtClean="0">
                <a:effectLst>
                  <a:outerShdw blurRad="38100" dist="38100" dir="2700000" algn="tl">
                    <a:srgbClr val="000000">
                      <a:alpha val="43137"/>
                    </a:srgbClr>
                  </a:outerShdw>
                </a:effectLst>
              </a:rPr>
              <a:t>particular</a:t>
            </a:r>
            <a:r>
              <a:rPr lang="en-US" sz="2400" dirty="0" smtClean="0"/>
              <a:t> signal.</a:t>
            </a:r>
            <a:endParaRPr lang="en-US" sz="2400"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24</a:t>
            </a:fld>
            <a:endParaRPr lang="he-IL"/>
          </a:p>
        </p:txBody>
      </p:sp>
    </p:spTree>
    <p:extLst>
      <p:ext uri="{BB962C8B-B14F-4D97-AF65-F5344CB8AC3E}">
        <p14:creationId xmlns:p14="http://schemas.microsoft.com/office/powerpoint/2010/main" val="1678525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system call </a:t>
            </a:r>
            <a:r>
              <a:rPr lang="en-US" i="1" dirty="0" smtClean="0">
                <a:effectLst>
                  <a:outerShdw blurRad="38100" dist="38100" dir="2700000" algn="tl">
                    <a:srgbClr val="000000">
                      <a:alpha val="43137"/>
                    </a:srgbClr>
                  </a:outerShdw>
                </a:effectLst>
              </a:rPr>
              <a:t>alarm</a:t>
            </a:r>
            <a:endParaRPr lang="en-US"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solidFill>
                  <a:schemeClr val="accent1"/>
                </a:solidFill>
              </a:rPr>
              <a:t>unsigned alarm(unsigned </a:t>
            </a:r>
            <a:r>
              <a:rPr lang="en-US" i="1" dirty="0">
                <a:solidFill>
                  <a:schemeClr val="accent1"/>
                </a:solidFill>
              </a:rPr>
              <a:t>seconds</a:t>
            </a:r>
            <a:r>
              <a:rPr lang="en-US" b="1" dirty="0">
                <a:solidFill>
                  <a:schemeClr val="accent1"/>
                </a:solidFill>
              </a:rPr>
              <a:t>);</a:t>
            </a:r>
          </a:p>
          <a:p>
            <a:pPr marL="0" indent="0">
              <a:buNone/>
            </a:pPr>
            <a:endParaRPr lang="en-US" dirty="0"/>
          </a:p>
          <a:p>
            <a:pPr marL="0" indent="0">
              <a:buNone/>
            </a:pPr>
            <a:r>
              <a:rPr lang="en-US" dirty="0" smtClean="0"/>
              <a:t>Requests the </a:t>
            </a:r>
            <a:r>
              <a:rPr lang="en-US" dirty="0"/>
              <a:t>system to generate a </a:t>
            </a:r>
            <a:r>
              <a:rPr lang="en-US" b="1" dirty="0"/>
              <a:t>SIGALRM</a:t>
            </a:r>
            <a:r>
              <a:rPr lang="en-US" dirty="0"/>
              <a:t> </a:t>
            </a:r>
            <a:r>
              <a:rPr lang="en-US" dirty="0" smtClean="0"/>
              <a:t>for </a:t>
            </a:r>
            <a:r>
              <a:rPr lang="en-US" dirty="0"/>
              <a:t>the process </a:t>
            </a:r>
            <a:r>
              <a:rPr lang="en-US" dirty="0" smtClean="0"/>
              <a:t>after</a:t>
            </a:r>
            <a:r>
              <a:rPr lang="en-US" dirty="0"/>
              <a:t> </a:t>
            </a:r>
            <a:r>
              <a:rPr lang="en-US" i="1" dirty="0" smtClean="0"/>
              <a:t>seconds </a:t>
            </a:r>
            <a:r>
              <a:rPr lang="en-US" dirty="0"/>
              <a:t>time have elapsed. Processor scheduling delays may prevent the process from handling the signal as soon as it is generated</a:t>
            </a:r>
            <a:r>
              <a:rPr lang="en-US" dirty="0" smtClean="0"/>
              <a:t>.</a:t>
            </a:r>
          </a:p>
          <a:p>
            <a:pPr marL="0" indent="0">
              <a:buNone/>
            </a:pPr>
            <a:endParaRPr lang="en-US" dirty="0"/>
          </a:p>
          <a:p>
            <a:r>
              <a:rPr lang="en-US" dirty="0"/>
              <a:t>If </a:t>
            </a:r>
            <a:r>
              <a:rPr lang="en-US" i="1" dirty="0"/>
              <a:t>seconds</a:t>
            </a:r>
            <a:r>
              <a:rPr lang="en-US" dirty="0"/>
              <a:t> is 0, a pending alarm request, if any, is canceled.</a:t>
            </a:r>
          </a:p>
          <a:p>
            <a:r>
              <a:rPr lang="en-US" dirty="0"/>
              <a:t>Alarm requests are not stacked; only one </a:t>
            </a:r>
            <a:r>
              <a:rPr lang="en-US" b="1" dirty="0"/>
              <a:t>SIGALRM</a:t>
            </a:r>
            <a:r>
              <a:rPr lang="en-US" dirty="0"/>
              <a:t> generation can be scheduled in this manner. If the </a:t>
            </a:r>
            <a:r>
              <a:rPr lang="en-US" b="1" dirty="0"/>
              <a:t>SIGALRM</a:t>
            </a:r>
            <a:r>
              <a:rPr lang="en-US" dirty="0"/>
              <a:t> signal has not yet been generated, the call shall result in rescheduling the time at which the </a:t>
            </a:r>
            <a:r>
              <a:rPr lang="en-US" b="1" dirty="0"/>
              <a:t>SIGALRM</a:t>
            </a:r>
            <a:r>
              <a:rPr lang="en-US" dirty="0"/>
              <a:t> signal is generated.</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25</a:t>
            </a:fld>
            <a:endParaRPr lang="he-IL"/>
          </a:p>
        </p:txBody>
      </p:sp>
    </p:spTree>
    <p:extLst>
      <p:ext uri="{BB962C8B-B14F-4D97-AF65-F5344CB8AC3E}">
        <p14:creationId xmlns:p14="http://schemas.microsoft.com/office/powerpoint/2010/main" val="877762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28625" y="214313"/>
            <a:ext cx="8229600" cy="1143000"/>
          </a:xfrm>
        </p:spPr>
        <p:txBody>
          <a:bodyPr/>
          <a:lstStyle/>
          <a:p>
            <a:pPr algn="l" rtl="0" eaLnBrk="1" hangingPunct="1"/>
            <a:r>
              <a:rPr lang="en-US" smtClean="0">
                <a:cs typeface="Times New Roman" pitchFamily="18" charset="0"/>
              </a:rPr>
              <a:t>Example 1</a:t>
            </a:r>
            <a:endParaRPr lang="he-IL" smtClean="0"/>
          </a:p>
        </p:txBody>
      </p:sp>
      <p:sp>
        <p:nvSpPr>
          <p:cNvPr id="25603" name="Rectangle 2"/>
          <p:cNvSpPr>
            <a:spLocks noGrp="1" noChangeArrowheads="1"/>
          </p:cNvSpPr>
          <p:nvPr>
            <p:ph idx="1"/>
          </p:nvPr>
        </p:nvSpPr>
        <p:spPr>
          <a:xfrm>
            <a:off x="428625" y="1143000"/>
            <a:ext cx="7170738" cy="5278368"/>
          </a:xfrm>
        </p:spPr>
        <p:txBody>
          <a:bodyPr bIns="0" anchor="ctr">
            <a:spAutoFit/>
          </a:bodyPr>
          <a:lstStyle/>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#include &lt;</a:t>
            </a:r>
            <a:r>
              <a:rPr lang="en-US" sz="1700" dirty="0" err="1" smtClean="0">
                <a:latin typeface="Times New Roman" pitchFamily="18" charset="0"/>
                <a:cs typeface="Times New Roman" pitchFamily="18" charset="0"/>
              </a:rPr>
              <a:t>stdio.h</a:t>
            </a:r>
            <a:r>
              <a:rPr lang="en-US" sz="1700" dirty="0" smtClean="0">
                <a:latin typeface="Times New Roman" pitchFamily="18" charset="0"/>
                <a:cs typeface="Times New Roman" pitchFamily="18" charset="0"/>
              </a:rPr>
              <a:t>&gt;     </a:t>
            </a:r>
            <a:r>
              <a:rPr lang="en-US" sz="1700" dirty="0" smtClean="0">
                <a:solidFill>
                  <a:srgbClr val="A52A2A"/>
                </a:solidFill>
                <a:latin typeface="Times New Roman" pitchFamily="18" charset="0"/>
                <a:cs typeface="Times New Roman" pitchFamily="18" charset="0"/>
              </a:rPr>
              <a:t>   /* standard I/O functions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#include &lt;</a:t>
            </a:r>
            <a:r>
              <a:rPr lang="en-US" sz="1700" dirty="0" err="1" smtClean="0">
                <a:latin typeface="Times New Roman" pitchFamily="18" charset="0"/>
                <a:cs typeface="Times New Roman" pitchFamily="18" charset="0"/>
              </a:rPr>
              <a:t>unistd.h</a:t>
            </a:r>
            <a:r>
              <a:rPr lang="en-US" sz="1700" dirty="0" smtClean="0">
                <a:latin typeface="Times New Roman" pitchFamily="18" charset="0"/>
                <a:cs typeface="Times New Roman" pitchFamily="18" charset="0"/>
              </a:rPr>
              <a:t>&gt;    </a:t>
            </a:r>
            <a:r>
              <a:rPr lang="en-US" sz="1700" dirty="0" smtClean="0">
                <a:solidFill>
                  <a:srgbClr val="A52A2A"/>
                </a:solidFill>
                <a:latin typeface="Times New Roman" pitchFamily="18" charset="0"/>
                <a:cs typeface="Times New Roman" pitchFamily="18" charset="0"/>
              </a:rPr>
              <a:t>  /* standard </a:t>
            </a:r>
            <a:r>
              <a:rPr lang="en-US" sz="1700" dirty="0" err="1" smtClean="0">
                <a:solidFill>
                  <a:srgbClr val="A52A2A"/>
                </a:solidFill>
                <a:latin typeface="Times New Roman" pitchFamily="18" charset="0"/>
                <a:cs typeface="Times New Roman" pitchFamily="18" charset="0"/>
              </a:rPr>
              <a:t>unix</a:t>
            </a:r>
            <a:r>
              <a:rPr lang="en-US" sz="1700" dirty="0" smtClean="0">
                <a:solidFill>
                  <a:srgbClr val="A52A2A"/>
                </a:solidFill>
                <a:latin typeface="Times New Roman" pitchFamily="18" charset="0"/>
                <a:cs typeface="Times New Roman" pitchFamily="18" charset="0"/>
              </a:rPr>
              <a:t> functions, like </a:t>
            </a:r>
            <a:r>
              <a:rPr lang="en-US" sz="1700" dirty="0" err="1" smtClean="0">
                <a:solidFill>
                  <a:srgbClr val="A52A2A"/>
                </a:solidFill>
                <a:latin typeface="Times New Roman" pitchFamily="18" charset="0"/>
                <a:cs typeface="Times New Roman" pitchFamily="18" charset="0"/>
              </a:rPr>
              <a:t>getpid</a:t>
            </a:r>
            <a:r>
              <a:rPr lang="en-US" sz="1700" dirty="0" smtClean="0">
                <a:solidFill>
                  <a:srgbClr val="A52A2A"/>
                </a:solidFill>
                <a:latin typeface="Times New Roman" pitchFamily="18" charset="0"/>
                <a:cs typeface="Times New Roman" pitchFamily="18" charset="0"/>
              </a:rPr>
              <a:t>()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#include &lt;sys/</a:t>
            </a:r>
            <a:r>
              <a:rPr lang="en-US" sz="1700" dirty="0" err="1" smtClean="0">
                <a:latin typeface="Times New Roman" pitchFamily="18" charset="0"/>
                <a:cs typeface="Times New Roman" pitchFamily="18" charset="0"/>
              </a:rPr>
              <a:t>types.h</a:t>
            </a:r>
            <a:r>
              <a:rPr lang="en-US" sz="1700" dirty="0" smtClean="0">
                <a:latin typeface="Times New Roman" pitchFamily="18" charset="0"/>
                <a:cs typeface="Times New Roman" pitchFamily="18" charset="0"/>
              </a:rPr>
              <a:t>&gt; </a:t>
            </a:r>
            <a:r>
              <a:rPr lang="en-US" sz="1700" dirty="0" smtClean="0">
                <a:solidFill>
                  <a:srgbClr val="A52A2A"/>
                </a:solidFill>
                <a:latin typeface="Times New Roman" pitchFamily="18" charset="0"/>
                <a:cs typeface="Times New Roman" pitchFamily="18" charset="0"/>
              </a:rPr>
              <a:t>/* various type definitions, like </a:t>
            </a:r>
            <a:r>
              <a:rPr lang="en-US" sz="1700" dirty="0" err="1" smtClean="0">
                <a:solidFill>
                  <a:srgbClr val="A52A2A"/>
                </a:solidFill>
                <a:latin typeface="Times New Roman" pitchFamily="18" charset="0"/>
                <a:cs typeface="Times New Roman" pitchFamily="18" charset="0"/>
              </a:rPr>
              <a:t>pid_t</a:t>
            </a:r>
            <a:r>
              <a:rPr lang="en-US" sz="1700" dirty="0" smtClean="0">
                <a:solidFill>
                  <a:srgbClr val="A52A2A"/>
                </a:solidFill>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#include &lt;</a:t>
            </a:r>
            <a:r>
              <a:rPr lang="en-US" sz="1700" dirty="0" err="1" smtClean="0">
                <a:latin typeface="Times New Roman" pitchFamily="18" charset="0"/>
                <a:cs typeface="Times New Roman" pitchFamily="18" charset="0"/>
              </a:rPr>
              <a:t>signal.h</a:t>
            </a:r>
            <a:r>
              <a:rPr lang="en-US" sz="1700" dirty="0" smtClean="0">
                <a:latin typeface="Times New Roman" pitchFamily="18" charset="0"/>
                <a:cs typeface="Times New Roman" pitchFamily="18" charset="0"/>
              </a:rPr>
              <a:t>&gt;    </a:t>
            </a:r>
            <a:r>
              <a:rPr lang="en-US" sz="1700" dirty="0" smtClean="0">
                <a:solidFill>
                  <a:srgbClr val="A52A2A"/>
                </a:solidFill>
                <a:latin typeface="Times New Roman" pitchFamily="18" charset="0"/>
                <a:cs typeface="Times New Roman" pitchFamily="18" charset="0"/>
              </a:rPr>
              <a:t>  /* signal name macros, and the signal() prototype */</a:t>
            </a:r>
          </a:p>
          <a:p>
            <a:pPr marL="0" indent="0" algn="just" rtl="0" eaLnBrk="1" hangingPunct="1">
              <a:spcBef>
                <a:spcPct val="0"/>
              </a:spcBef>
              <a:buFont typeface="Arial" charset="0"/>
              <a:buNone/>
            </a:pPr>
            <a:endParaRPr lang="en-US" sz="1700" dirty="0" smtClean="0">
              <a:solidFill>
                <a:srgbClr val="A52A2A"/>
              </a:solidFill>
              <a:latin typeface="Times New Roman" pitchFamily="18" charset="0"/>
              <a:cs typeface="Times New Roman" pitchFamily="18" charset="0"/>
            </a:endParaRPr>
          </a:p>
          <a:p>
            <a:pPr marL="0" indent="0" algn="just" rtl="0" eaLnBrk="1" hangingPunct="1">
              <a:spcBef>
                <a:spcPct val="0"/>
              </a:spcBef>
              <a:buFont typeface="Arial" charset="0"/>
              <a:buNone/>
            </a:pPr>
            <a:r>
              <a:rPr lang="en-US" sz="1700" dirty="0" smtClean="0">
                <a:solidFill>
                  <a:srgbClr val="A52A2A"/>
                </a:solidFill>
                <a:latin typeface="Times New Roman" pitchFamily="18" charset="0"/>
                <a:cs typeface="Times New Roman" pitchFamily="18" charset="0"/>
              </a:rPr>
              <a:t>/* first, here is the signal handler */</a:t>
            </a:r>
          </a:p>
          <a:p>
            <a:pPr marL="0" indent="0" algn="just" rtl="0" eaLnBrk="1" hangingPunct="1">
              <a:spcBef>
                <a:spcPct val="0"/>
              </a:spcBef>
              <a:buFont typeface="Arial" charset="0"/>
              <a:buNone/>
            </a:pPr>
            <a:r>
              <a:rPr lang="en-US" sz="1700" dirty="0" smtClean="0">
                <a:solidFill>
                  <a:srgbClr val="00B050"/>
                </a:solidFill>
                <a:latin typeface="Times New Roman" pitchFamily="18" charset="0"/>
                <a:cs typeface="Times New Roman" pitchFamily="18" charset="0"/>
              </a:rPr>
              <a:t>void</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catch_int</a:t>
            </a:r>
            <a:r>
              <a:rPr lang="en-US" sz="1700" dirty="0" smtClean="0">
                <a:latin typeface="Times New Roman" pitchFamily="18" charset="0"/>
                <a:cs typeface="Times New Roman" pitchFamily="18" charset="0"/>
              </a:rPr>
              <a:t>(</a:t>
            </a:r>
            <a:r>
              <a:rPr lang="en-US" sz="1700" dirty="0" err="1" smtClean="0">
                <a:solidFill>
                  <a:srgbClr val="00B050"/>
                </a:solidFill>
                <a:latin typeface="Times New Roman" pitchFamily="18" charset="0"/>
                <a:cs typeface="Times New Roman" pitchFamily="18" charset="0"/>
              </a:rPr>
              <a:t>int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sig_num</a:t>
            </a:r>
            <a:r>
              <a:rPr lang="en-US" sz="1700" dirty="0" smtClean="0">
                <a:latin typeface="Times New Roman" pitchFamily="18" charset="0"/>
                <a:cs typeface="Times New Roman" pitchFamily="18" charset="0"/>
              </a:rPr>
              <a:t>){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a:t>
            </a:r>
            <a:r>
              <a:rPr lang="en-US" sz="1700" dirty="0" smtClean="0">
                <a:solidFill>
                  <a:srgbClr val="A52A2A"/>
                </a:solidFill>
                <a:latin typeface="Times New Roman" pitchFamily="18" charset="0"/>
                <a:cs typeface="Times New Roman" pitchFamily="18" charset="0"/>
              </a:rPr>
              <a:t>/* reassign the signal handler again to </a:t>
            </a:r>
            <a:r>
              <a:rPr lang="en-US" sz="1700" dirty="0" err="1" smtClean="0">
                <a:solidFill>
                  <a:srgbClr val="A52A2A"/>
                </a:solidFill>
                <a:latin typeface="Times New Roman" pitchFamily="18" charset="0"/>
                <a:cs typeface="Times New Roman" pitchFamily="18" charset="0"/>
              </a:rPr>
              <a:t>catch_int</a:t>
            </a:r>
            <a:r>
              <a:rPr lang="en-US" sz="1700" dirty="0" smtClean="0">
                <a:solidFill>
                  <a:srgbClr val="A52A2A"/>
                </a:solidFill>
                <a:latin typeface="Times New Roman" pitchFamily="18" charset="0"/>
                <a:cs typeface="Times New Roman" pitchFamily="18" charset="0"/>
              </a:rPr>
              <a:t>, for next time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signal(SIGINT, </a:t>
            </a:r>
            <a:r>
              <a:rPr lang="en-US" sz="1700" dirty="0" err="1" smtClean="0">
                <a:latin typeface="Times New Roman" pitchFamily="18" charset="0"/>
                <a:cs typeface="Times New Roman" pitchFamily="18" charset="0"/>
              </a:rPr>
              <a:t>catch_int</a:t>
            </a:r>
            <a:r>
              <a:rPr lang="en-US" sz="1700" dirty="0" smtClean="0">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a:t>
            </a:r>
            <a:r>
              <a:rPr lang="en-US" sz="1700" dirty="0" smtClean="0">
                <a:solidFill>
                  <a:srgbClr val="A52A2A"/>
                </a:solidFill>
                <a:latin typeface="Times New Roman" pitchFamily="18" charset="0"/>
                <a:cs typeface="Times New Roman" pitchFamily="18" charset="0"/>
              </a:rPr>
              <a:t>/* and print the message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printf</a:t>
            </a:r>
            <a:r>
              <a:rPr lang="en-US" sz="1700" dirty="0" smtClean="0">
                <a:latin typeface="Times New Roman" pitchFamily="18" charset="0"/>
                <a:cs typeface="Times New Roman" pitchFamily="18" charset="0"/>
              </a:rPr>
              <a:t>("Don't do that\n");</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err="1" smtClean="0">
                <a:solidFill>
                  <a:srgbClr val="00B050"/>
                </a:solidFill>
                <a:cs typeface="Arial" charset="0"/>
              </a:rPr>
              <a:t>int</a:t>
            </a:r>
            <a:r>
              <a:rPr lang="en-US" sz="1700" dirty="0" smtClean="0">
                <a:cs typeface="Arial" charset="0"/>
              </a:rPr>
              <a:t> main(){</a:t>
            </a:r>
            <a:endParaRPr lang="en-US" sz="1700" dirty="0" smtClean="0">
              <a:latin typeface="Times New Roman" pitchFamily="18" charset="0"/>
              <a:cs typeface="Times New Roman" pitchFamily="18" charset="0"/>
            </a:endParaRPr>
          </a:p>
          <a:p>
            <a:pPr marL="0" indent="0" algn="just" rtl="0" eaLnBrk="1" hangingPunct="1">
              <a:spcBef>
                <a:spcPct val="0"/>
              </a:spcBef>
              <a:buFont typeface="Arial" charset="0"/>
              <a:buNone/>
            </a:pPr>
            <a:r>
              <a:rPr lang="en-US" sz="1700" dirty="0" smtClean="0">
                <a:solidFill>
                  <a:srgbClr val="A52A2A"/>
                </a:solidFill>
                <a:latin typeface="Times New Roman" pitchFamily="18" charset="0"/>
                <a:cs typeface="Times New Roman" pitchFamily="18" charset="0"/>
              </a:rPr>
              <a:t>    /* set the INT (Ctrl-C) signal handler to '</a:t>
            </a:r>
            <a:r>
              <a:rPr lang="en-US" sz="1700" dirty="0" err="1" smtClean="0">
                <a:solidFill>
                  <a:srgbClr val="A52A2A"/>
                </a:solidFill>
                <a:latin typeface="Times New Roman" pitchFamily="18" charset="0"/>
                <a:cs typeface="Times New Roman" pitchFamily="18" charset="0"/>
              </a:rPr>
              <a:t>catch_int</a:t>
            </a:r>
            <a:r>
              <a:rPr lang="en-US" sz="1700" dirty="0" smtClean="0">
                <a:solidFill>
                  <a:srgbClr val="A52A2A"/>
                </a:solidFill>
                <a:latin typeface="Times New Roman" pitchFamily="18" charset="0"/>
                <a:cs typeface="Times New Roman" pitchFamily="18" charset="0"/>
              </a:rPr>
              <a:t>'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signal(SIGINT, </a:t>
            </a:r>
            <a:r>
              <a:rPr lang="en-US" sz="1700" dirty="0" err="1" smtClean="0">
                <a:latin typeface="Times New Roman" pitchFamily="18" charset="0"/>
                <a:cs typeface="Times New Roman" pitchFamily="18" charset="0"/>
              </a:rPr>
              <a:t>catch_int</a:t>
            </a:r>
            <a:r>
              <a:rPr lang="en-US" sz="1700" dirty="0" smtClean="0">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smtClean="0">
                <a:solidFill>
                  <a:srgbClr val="A52A2A"/>
                </a:solidFill>
                <a:latin typeface="Times New Roman" pitchFamily="18" charset="0"/>
                <a:cs typeface="Times New Roman" pitchFamily="18" charset="0"/>
              </a:rPr>
              <a:t>    /* now, lets get into an infinite loop of doing nothing */</a:t>
            </a:r>
          </a:p>
          <a:p>
            <a:pPr marL="0" indent="0" algn="just" rtl="0" eaLnBrk="1" hangingPunct="1">
              <a:spcBef>
                <a:spcPct val="0"/>
              </a:spcBef>
              <a:buFont typeface="Arial" charset="0"/>
              <a:buNone/>
            </a:pPr>
            <a:r>
              <a:rPr lang="en-US" sz="1700" dirty="0" smtClean="0">
                <a:solidFill>
                  <a:schemeClr val="accent1"/>
                </a:solidFill>
                <a:latin typeface="Times New Roman" pitchFamily="18" charset="0"/>
                <a:cs typeface="Times New Roman" pitchFamily="18" charset="0"/>
              </a:rPr>
              <a:t>    while</a:t>
            </a:r>
            <a:r>
              <a:rPr lang="en-US" sz="1700" dirty="0" smtClean="0">
                <a:latin typeface="Times New Roman" pitchFamily="18" charset="0"/>
                <a:cs typeface="Times New Roman" pitchFamily="18" charset="0"/>
              </a:rPr>
              <a:t> (true) {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pause();</a:t>
            </a:r>
          </a:p>
          <a:p>
            <a:pPr marL="0" indent="0" rtl="0" eaLnBrk="1" hangingPunct="1">
              <a:spcBef>
                <a:spcPct val="0"/>
              </a:spcBef>
              <a:buFont typeface="Arial" charset="0"/>
              <a:buNone/>
            </a:pPr>
            <a:r>
              <a:rPr lang="en-US" sz="1700" dirty="0" smtClean="0">
                <a:latin typeface="Times New Roman" pitchFamily="18" charset="0"/>
                <a:cs typeface="Times New Roman" pitchFamily="18" charset="0"/>
              </a:rPr>
              <a:t>    }</a:t>
            </a:r>
            <a:r>
              <a:rPr lang="en-US" sz="1700" dirty="0" smtClean="0">
                <a:latin typeface="Arial" charset="0"/>
                <a:cs typeface="Arial" charset="0"/>
              </a:rPr>
              <a:t> </a:t>
            </a:r>
            <a:br>
              <a:rPr lang="en-US" sz="1700" dirty="0" smtClean="0">
                <a:latin typeface="Arial" charset="0"/>
                <a:cs typeface="Arial" charset="0"/>
              </a:rPr>
            </a:br>
            <a:r>
              <a:rPr lang="en-US" sz="1700" dirty="0" smtClean="0">
                <a:latin typeface="Arial" charset="0"/>
                <a:cs typeface="Arial" charset="0"/>
              </a:rPr>
              <a:t>}</a:t>
            </a:r>
          </a:p>
        </p:txBody>
      </p:sp>
      <p:grpSp>
        <p:nvGrpSpPr>
          <p:cNvPr id="25604" name="Group 9"/>
          <p:cNvGrpSpPr>
            <a:grpSpLocks/>
          </p:cNvGrpSpPr>
          <p:nvPr/>
        </p:nvGrpSpPr>
        <p:grpSpPr bwMode="auto">
          <a:xfrm>
            <a:off x="5857884" y="5000636"/>
            <a:ext cx="3071813" cy="1214438"/>
            <a:chOff x="5857884" y="5143512"/>
            <a:chExt cx="3071834" cy="1214446"/>
          </a:xfrm>
        </p:grpSpPr>
        <p:sp>
          <p:nvSpPr>
            <p:cNvPr id="6" name="Line Callout 1 2"/>
            <p:cNvSpPr/>
            <p:nvPr/>
          </p:nvSpPr>
          <p:spPr>
            <a:xfrm>
              <a:off x="5857884" y="5143512"/>
              <a:ext cx="3071834" cy="1214446"/>
            </a:xfrm>
            <a:prstGeom prst="borderCallout1">
              <a:avLst>
                <a:gd name="adj1" fmla="val 86962"/>
                <a:gd name="adj2" fmla="val -116"/>
                <a:gd name="adj3" fmla="val 65727"/>
                <a:gd name="adj4" fmla="val -133661"/>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rtl="0">
                <a:defRPr/>
              </a:pPr>
              <a:endParaRPr lang="he-IL"/>
            </a:p>
          </p:txBody>
        </p:sp>
        <p:sp>
          <p:nvSpPr>
            <p:cNvPr id="7" name="TextBox 3"/>
            <p:cNvSpPr txBox="1"/>
            <p:nvPr/>
          </p:nvSpPr>
          <p:spPr>
            <a:xfrm>
              <a:off x="5929322" y="5286388"/>
              <a:ext cx="2928957" cy="923931"/>
            </a:xfrm>
            <a:prstGeom prst="rect">
              <a:avLst/>
            </a:prstGeom>
            <a:noFill/>
            <a:ln>
              <a:solidFill>
                <a:schemeClr val="accent4">
                  <a:lumMod val="75000"/>
                </a:schemeClr>
              </a:solidFill>
            </a:ln>
          </p:spPr>
          <p:txBody>
            <a:bodyPr rtlCol="1">
              <a:spAutoFit/>
            </a:bodyPr>
            <a:lstStyle/>
            <a:p>
              <a:pPr algn="l" rtl="0">
                <a:defRPr/>
              </a:pPr>
              <a:r>
                <a:rPr lang="en-US" dirty="0">
                  <a:latin typeface="Arial" pitchFamily="34" charset="0"/>
                  <a:cs typeface="Arial" pitchFamily="34" charset="0"/>
                </a:rPr>
                <a:t>Causes the process to halt execution until it receives </a:t>
              </a:r>
              <a:r>
                <a:rPr lang="en-US" dirty="0" smtClean="0">
                  <a:latin typeface="Arial" pitchFamily="34" charset="0"/>
                  <a:cs typeface="Arial" pitchFamily="34" charset="0"/>
                </a:rPr>
                <a:t>any </a:t>
              </a:r>
              <a:r>
                <a:rPr lang="en-US" dirty="0">
                  <a:latin typeface="Arial" pitchFamily="34" charset="0"/>
                  <a:cs typeface="Arial" pitchFamily="34" charset="0"/>
                </a:rPr>
                <a:t>signal.</a:t>
              </a:r>
              <a:endParaRPr lang="he-IL" dirty="0">
                <a:latin typeface="Arial" pitchFamily="34" charset="0"/>
                <a:cs typeface="Arial" pitchFamily="34" charset="0"/>
              </a:endParaRPr>
            </a:p>
          </p:txBody>
        </p:sp>
      </p:grpSp>
      <p:sp>
        <p:nvSpPr>
          <p:cNvPr id="9" name="Slide Number Placeholder 8"/>
          <p:cNvSpPr>
            <a:spLocks noGrp="1"/>
          </p:cNvSpPr>
          <p:nvPr>
            <p:ph type="sldNum" sz="quarter" idx="12"/>
          </p:nvPr>
        </p:nvSpPr>
        <p:spPr/>
        <p:txBody>
          <a:bodyPr/>
          <a:lstStyle/>
          <a:p>
            <a:pPr>
              <a:defRPr/>
            </a:pPr>
            <a:fld id="{D01E5316-DF24-42B2-97D1-2D9344C3BA5B}" type="slidenum">
              <a:rPr lang="he-IL" smtClean="0"/>
              <a:pPr>
                <a:defRPr/>
              </a:pPr>
              <a:t>26</a:t>
            </a:fld>
            <a:endParaRPr lang="he-IL"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just" rtl="0" eaLnBrk="1" hangingPunct="1"/>
            <a:r>
              <a:rPr lang="en-US" smtClean="0">
                <a:cs typeface="Times New Roman" pitchFamily="18" charset="0"/>
              </a:rPr>
              <a:t>Example 2</a:t>
            </a:r>
            <a:endParaRPr lang="he-IL" smtClean="0"/>
          </a:p>
        </p:txBody>
      </p:sp>
      <p:sp>
        <p:nvSpPr>
          <p:cNvPr id="26627" name="Content Placeholder 2"/>
          <p:cNvSpPr>
            <a:spLocks noGrp="1"/>
          </p:cNvSpPr>
          <p:nvPr>
            <p:ph idx="1"/>
          </p:nvPr>
        </p:nvSpPr>
        <p:spPr/>
        <p:txBody>
          <a:bodyPr>
            <a:normAutofit/>
          </a:bodyPr>
          <a:lstStyle/>
          <a:p>
            <a:pPr algn="l" rtl="0" eaLnBrk="1" hangingPunct="1">
              <a:buFont typeface="Arial" charset="0"/>
              <a:buNone/>
            </a:pPr>
            <a:r>
              <a:rPr lang="en-US" sz="2000" dirty="0" err="1" smtClean="0">
                <a:solidFill>
                  <a:srgbClr val="00B050"/>
                </a:solidFill>
                <a:cs typeface="Arial" charset="0"/>
              </a:rPr>
              <a:t>int</a:t>
            </a:r>
            <a:r>
              <a:rPr lang="en-US" sz="2000" dirty="0" smtClean="0">
                <a:solidFill>
                  <a:srgbClr val="00B050"/>
                </a:solidFill>
                <a:cs typeface="Arial" charset="0"/>
              </a:rPr>
              <a:t> </a:t>
            </a:r>
            <a:r>
              <a:rPr lang="en-US" sz="2000" dirty="0" err="1" smtClean="0">
                <a:cs typeface="Arial" charset="0"/>
              </a:rPr>
              <a:t>cpid</a:t>
            </a:r>
            <a:r>
              <a:rPr lang="en-US" sz="2000" dirty="0" smtClean="0">
                <a:cs typeface="Arial" charset="0"/>
              </a:rPr>
              <a:t>[5];         </a:t>
            </a:r>
            <a:r>
              <a:rPr lang="en-US" sz="2000" dirty="0" smtClean="0">
                <a:solidFill>
                  <a:schemeClr val="accent2"/>
                </a:solidFill>
                <a:cs typeface="Arial" charset="0"/>
              </a:rPr>
              <a:t>// holds the </a:t>
            </a:r>
            <a:r>
              <a:rPr lang="en-US" sz="2000" dirty="0" err="1" smtClean="0">
                <a:solidFill>
                  <a:schemeClr val="accent2"/>
                </a:solidFill>
                <a:cs typeface="Arial" charset="0"/>
              </a:rPr>
              <a:t>pids</a:t>
            </a:r>
            <a:r>
              <a:rPr lang="en-US" sz="2000" dirty="0" smtClean="0">
                <a:solidFill>
                  <a:schemeClr val="accent2"/>
                </a:solidFill>
                <a:cs typeface="Arial" charset="0"/>
              </a:rPr>
              <a:t> of the children</a:t>
            </a:r>
          </a:p>
          <a:p>
            <a:pPr algn="l" rtl="0" eaLnBrk="1" hangingPunct="1">
              <a:buFont typeface="Arial" charset="0"/>
              <a:buNone/>
            </a:pPr>
            <a:r>
              <a:rPr lang="en-US" sz="2000" dirty="0" err="1" smtClean="0">
                <a:solidFill>
                  <a:srgbClr val="00B050"/>
                </a:solidFill>
                <a:cs typeface="Arial" charset="0"/>
              </a:rPr>
              <a:t>int</a:t>
            </a:r>
            <a:r>
              <a:rPr lang="en-US" sz="2000" dirty="0" smtClean="0">
                <a:solidFill>
                  <a:srgbClr val="00B050"/>
                </a:solidFill>
                <a:cs typeface="Arial" charset="0"/>
              </a:rPr>
              <a:t> </a:t>
            </a:r>
            <a:r>
              <a:rPr lang="en-US" sz="2000" dirty="0" smtClean="0">
                <a:cs typeface="Arial" charset="0"/>
              </a:rPr>
              <a:t>j;                   </a:t>
            </a:r>
            <a:r>
              <a:rPr lang="en-US" sz="2000" dirty="0">
                <a:cs typeface="Arial" charset="0"/>
              </a:rPr>
              <a:t> </a:t>
            </a:r>
            <a:r>
              <a:rPr lang="en-US" sz="2000" dirty="0" smtClean="0">
                <a:solidFill>
                  <a:schemeClr val="accent2"/>
                </a:solidFill>
                <a:cs typeface="Arial" charset="0"/>
              </a:rPr>
              <a:t>// index to </a:t>
            </a:r>
            <a:r>
              <a:rPr lang="en-US" sz="2000" dirty="0" err="1" smtClean="0">
                <a:solidFill>
                  <a:schemeClr val="accent2"/>
                </a:solidFill>
                <a:cs typeface="Arial" charset="0"/>
              </a:rPr>
              <a:t>cpid</a:t>
            </a:r>
            <a:r>
              <a:rPr lang="en-US" sz="2000" dirty="0" smtClean="0">
                <a:cs typeface="Arial" charset="0"/>
              </a:rPr>
              <a:t> </a:t>
            </a:r>
          </a:p>
          <a:p>
            <a:pPr algn="l" rtl="0" eaLnBrk="1" hangingPunct="1">
              <a:buFont typeface="Arial" charset="0"/>
              <a:buNone/>
            </a:pPr>
            <a:endParaRPr lang="en-US" sz="2000" dirty="0" smtClean="0">
              <a:solidFill>
                <a:srgbClr val="00B050"/>
              </a:solidFill>
              <a:cs typeface="Arial" charset="0"/>
            </a:endParaRPr>
          </a:p>
          <a:p>
            <a:pPr eaLnBrk="1" hangingPunct="1">
              <a:buNone/>
            </a:pPr>
            <a:r>
              <a:rPr lang="en-US" sz="2000" dirty="0">
                <a:solidFill>
                  <a:schemeClr val="accent2"/>
                </a:solidFill>
                <a:cs typeface="Arial" charset="0"/>
              </a:rPr>
              <a:t>// function to activate when a signal is caught</a:t>
            </a:r>
            <a:endParaRPr lang="en-US" sz="2000" dirty="0">
              <a:solidFill>
                <a:srgbClr val="00B050"/>
              </a:solidFill>
              <a:cs typeface="Arial" charset="0"/>
            </a:endParaRPr>
          </a:p>
          <a:p>
            <a:pPr algn="l" rtl="0" eaLnBrk="1" hangingPunct="1">
              <a:buFont typeface="Arial" charset="0"/>
              <a:buNone/>
            </a:pPr>
            <a:r>
              <a:rPr lang="en-US" sz="2000" dirty="0" err="1" smtClean="0">
                <a:solidFill>
                  <a:srgbClr val="00B050"/>
                </a:solidFill>
                <a:cs typeface="Arial" charset="0"/>
              </a:rPr>
              <a:t>int</a:t>
            </a:r>
            <a:r>
              <a:rPr lang="en-US" sz="2000" dirty="0" smtClean="0">
                <a:cs typeface="Arial" charset="0"/>
              </a:rPr>
              <a:t> </a:t>
            </a:r>
            <a:r>
              <a:rPr lang="en-US" sz="2000" dirty="0" err="1" smtClean="0">
                <a:cs typeface="Arial" charset="0"/>
              </a:rPr>
              <a:t>sigCatcher</a:t>
            </a:r>
            <a:r>
              <a:rPr lang="en-US" sz="2000" dirty="0" smtClean="0">
                <a:cs typeface="Arial" charset="0"/>
              </a:rPr>
              <a:t>() {  </a:t>
            </a:r>
            <a:endParaRPr lang="en-US" sz="2000" dirty="0" smtClean="0">
              <a:solidFill>
                <a:schemeClr val="accent2"/>
              </a:solidFill>
              <a:cs typeface="Arial" charset="0"/>
            </a:endParaRPr>
          </a:p>
          <a:p>
            <a:pPr algn="l" rtl="0" eaLnBrk="1" hangingPunct="1">
              <a:buFont typeface="Arial" charset="0"/>
              <a:buNone/>
            </a:pPr>
            <a:r>
              <a:rPr lang="en-US" sz="2000" dirty="0" smtClean="0">
                <a:cs typeface="Arial" charset="0"/>
              </a:rPr>
              <a:t>  signal(SIGINT, </a:t>
            </a:r>
            <a:r>
              <a:rPr lang="en-US" sz="2000" dirty="0" err="1" smtClean="0">
                <a:cs typeface="Arial" charset="0"/>
              </a:rPr>
              <a:t>sigCatcher</a:t>
            </a:r>
            <a:r>
              <a:rPr lang="en-US" sz="2000" dirty="0" smtClean="0">
                <a:cs typeface="Arial" charset="0"/>
              </a:rPr>
              <a:t>);  </a:t>
            </a:r>
            <a:r>
              <a:rPr lang="en-US" sz="2000" dirty="0" smtClean="0">
                <a:solidFill>
                  <a:schemeClr val="accent2"/>
                </a:solidFill>
                <a:cs typeface="Arial" charset="0"/>
              </a:rPr>
              <a:t>// re-assign the signal catcher</a:t>
            </a:r>
          </a:p>
          <a:p>
            <a:pPr algn="l" rtl="0" eaLnBrk="1" hangingPunct="1">
              <a:buFont typeface="Arial" charset="0"/>
              <a:buNone/>
            </a:pPr>
            <a:r>
              <a:rPr lang="en-US" sz="2000" dirty="0" smtClean="0">
                <a:cs typeface="Arial" charset="0"/>
              </a:rPr>
              <a:t>  </a:t>
            </a:r>
            <a:r>
              <a:rPr lang="en-US" sz="2000" dirty="0" err="1" smtClean="0">
                <a:cs typeface="Arial" charset="0"/>
              </a:rPr>
              <a:t>printf</a:t>
            </a:r>
            <a:r>
              <a:rPr lang="en-US" sz="2000" dirty="0" smtClean="0">
                <a:cs typeface="Arial" charset="0"/>
              </a:rPr>
              <a:t>("</a:t>
            </a:r>
            <a:r>
              <a:rPr lang="en-US" sz="2000" dirty="0" smtClean="0">
                <a:solidFill>
                  <a:srgbClr val="7030A0"/>
                </a:solidFill>
                <a:cs typeface="Arial" charset="0"/>
              </a:rPr>
              <a:t>PID %d caught one\n</a:t>
            </a:r>
            <a:r>
              <a:rPr lang="en-US" sz="2000" dirty="0" smtClean="0">
                <a:cs typeface="Arial" charset="0"/>
              </a:rPr>
              <a:t>", </a:t>
            </a:r>
            <a:r>
              <a:rPr lang="en-US" sz="2000" dirty="0" err="1" smtClean="0">
                <a:cs typeface="Arial" charset="0"/>
              </a:rPr>
              <a:t>getpid</a:t>
            </a:r>
            <a:r>
              <a:rPr lang="en-US" sz="2000" dirty="0" smtClean="0">
                <a:cs typeface="Arial" charset="0"/>
              </a:rPr>
              <a:t>());</a:t>
            </a:r>
          </a:p>
          <a:p>
            <a:pPr algn="l" rtl="0" eaLnBrk="1" hangingPunct="1">
              <a:buFont typeface="Arial" charset="0"/>
              <a:buNone/>
            </a:pPr>
            <a:r>
              <a:rPr lang="en-US" sz="2000" dirty="0" smtClean="0">
                <a:cs typeface="Arial" charset="0"/>
              </a:rPr>
              <a:t>  </a:t>
            </a:r>
            <a:r>
              <a:rPr lang="en-US" sz="2000" dirty="0" smtClean="0">
                <a:solidFill>
                  <a:schemeClr val="accent1"/>
                </a:solidFill>
                <a:cs typeface="Arial" charset="0"/>
              </a:rPr>
              <a:t>if</a:t>
            </a:r>
            <a:r>
              <a:rPr lang="en-US" sz="2000" dirty="0" smtClean="0">
                <a:cs typeface="Arial" charset="0"/>
              </a:rPr>
              <a:t>(j &gt; </a:t>
            </a:r>
            <a:r>
              <a:rPr lang="en-US" sz="2000" dirty="0" smtClean="0">
                <a:solidFill>
                  <a:srgbClr val="FF0000"/>
                </a:solidFill>
                <a:cs typeface="Arial" charset="0"/>
              </a:rPr>
              <a:t>-1</a:t>
            </a:r>
            <a:r>
              <a:rPr lang="en-US" sz="2000" dirty="0" smtClean="0">
                <a:cs typeface="Arial" charset="0"/>
              </a:rPr>
              <a:t>)</a:t>
            </a:r>
          </a:p>
          <a:p>
            <a:pPr algn="l" rtl="0" eaLnBrk="1" hangingPunct="1">
              <a:buFont typeface="Arial" charset="0"/>
              <a:buNone/>
            </a:pPr>
            <a:r>
              <a:rPr lang="en-US" sz="2000" dirty="0" smtClean="0">
                <a:cs typeface="Arial" charset="0"/>
              </a:rPr>
              <a:t>    	kill(</a:t>
            </a:r>
            <a:r>
              <a:rPr lang="en-US" sz="2000" dirty="0" err="1" smtClean="0">
                <a:cs typeface="Arial" charset="0"/>
              </a:rPr>
              <a:t>cpid</a:t>
            </a:r>
            <a:r>
              <a:rPr lang="en-US" sz="2000" dirty="0" smtClean="0">
                <a:cs typeface="Arial" charset="0"/>
              </a:rPr>
              <a:t>[j], SIGINT);  </a:t>
            </a:r>
            <a:r>
              <a:rPr lang="en-US" sz="2000" dirty="0" smtClean="0">
                <a:solidFill>
                  <a:schemeClr val="accent2"/>
                </a:solidFill>
                <a:cs typeface="Arial" charset="0"/>
              </a:rPr>
              <a:t>// send signal to next child in </a:t>
            </a:r>
            <a:r>
              <a:rPr lang="en-US" sz="2000" dirty="0" err="1" smtClean="0">
                <a:solidFill>
                  <a:schemeClr val="accent2"/>
                </a:solidFill>
                <a:cs typeface="Arial" charset="0"/>
              </a:rPr>
              <a:t>cpid</a:t>
            </a:r>
            <a:endParaRPr lang="en-US" sz="2000" dirty="0" smtClean="0">
              <a:solidFill>
                <a:schemeClr val="accent2"/>
              </a:solidFill>
              <a:cs typeface="Arial" charset="0"/>
            </a:endParaRPr>
          </a:p>
          <a:p>
            <a:pPr algn="l" rtl="0" eaLnBrk="1" hangingPunct="1">
              <a:buFont typeface="Arial" charset="0"/>
              <a:buNone/>
            </a:pPr>
            <a:r>
              <a:rPr lang="en-US" sz="2000" dirty="0" smtClean="0">
                <a:cs typeface="Arial" charset="0"/>
              </a:rPr>
              <a:t>} </a:t>
            </a:r>
            <a:endParaRPr lang="he-IL" sz="2000" dirty="0" smtClean="0"/>
          </a:p>
        </p:txBody>
      </p:sp>
      <p:sp>
        <p:nvSpPr>
          <p:cNvPr id="4" name="Slide Number Placeholder 3"/>
          <p:cNvSpPr>
            <a:spLocks noGrp="1"/>
          </p:cNvSpPr>
          <p:nvPr>
            <p:ph type="sldNum" sz="quarter" idx="12"/>
          </p:nvPr>
        </p:nvSpPr>
        <p:spPr/>
        <p:txBody>
          <a:bodyPr/>
          <a:lstStyle/>
          <a:p>
            <a:pPr>
              <a:defRPr/>
            </a:pPr>
            <a:fld id="{2D8C62A6-1FC6-49CC-BC81-7447DB48C877}" type="slidenum">
              <a:rPr lang="he-IL" smtClean="0"/>
              <a:pPr>
                <a:defRPr/>
              </a:pPr>
              <a:t>27</a:t>
            </a:fld>
            <a:endParaRPr lang="he-IL"/>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just" rtl="0" eaLnBrk="1" hangingPunct="1"/>
            <a:r>
              <a:rPr lang="en-US" smtClean="0">
                <a:cs typeface="Times New Roman" pitchFamily="18" charset="0"/>
              </a:rPr>
              <a:t>Example 2-Continued</a:t>
            </a:r>
            <a:endParaRPr lang="he-IL" smtClean="0"/>
          </a:p>
        </p:txBody>
      </p:sp>
      <p:sp>
        <p:nvSpPr>
          <p:cNvPr id="27651" name="Content Placeholder 2"/>
          <p:cNvSpPr>
            <a:spLocks noGrp="1"/>
          </p:cNvSpPr>
          <p:nvPr>
            <p:ph idx="1"/>
          </p:nvPr>
        </p:nvSpPr>
        <p:spPr>
          <a:xfrm>
            <a:off x="457200" y="1600200"/>
            <a:ext cx="8507288" cy="4525963"/>
          </a:xfrm>
        </p:spPr>
        <p:txBody>
          <a:bodyPr/>
          <a:lstStyle/>
          <a:p>
            <a:pPr algn="l" rtl="0" eaLnBrk="1" hangingPunct="1">
              <a:buFont typeface="Arial" charset="0"/>
              <a:buNone/>
            </a:pPr>
            <a:r>
              <a:rPr lang="en-US" sz="2400" dirty="0" err="1" smtClean="0">
                <a:solidFill>
                  <a:srgbClr val="00B050"/>
                </a:solidFill>
                <a:cs typeface="Arial" charset="0"/>
              </a:rPr>
              <a:t>int</a:t>
            </a:r>
            <a:r>
              <a:rPr lang="en-US" sz="2400" dirty="0" smtClean="0">
                <a:cs typeface="Arial" charset="0"/>
              </a:rPr>
              <a:t> main() {</a:t>
            </a:r>
          </a:p>
          <a:p>
            <a:pPr algn="l" rtl="0" eaLnBrk="1" hangingPunct="1">
              <a:buFont typeface="Arial" charset="0"/>
              <a:buNone/>
            </a:pPr>
            <a:r>
              <a:rPr lang="en-US" sz="2400" dirty="0" smtClean="0">
                <a:cs typeface="Arial" charset="0"/>
              </a:rPr>
              <a:t>  </a:t>
            </a:r>
            <a:r>
              <a:rPr lang="en-US" sz="2400" dirty="0" err="1" smtClean="0">
                <a:solidFill>
                  <a:srgbClr val="00B050"/>
                </a:solidFill>
                <a:cs typeface="Arial" charset="0"/>
              </a:rPr>
              <a:t>int</a:t>
            </a:r>
            <a:r>
              <a:rPr lang="en-US" sz="2400" dirty="0" smtClean="0">
                <a:cs typeface="Arial" charset="0"/>
              </a:rPr>
              <a:t> </a:t>
            </a:r>
            <a:r>
              <a:rPr lang="en-US" sz="2400" dirty="0" err="1" smtClean="0">
                <a:cs typeface="Arial" charset="0"/>
              </a:rPr>
              <a:t>i</a:t>
            </a:r>
            <a:r>
              <a:rPr lang="en-US" sz="2400" dirty="0" smtClean="0">
                <a:cs typeface="Arial" charset="0"/>
              </a:rPr>
              <a:t>;</a:t>
            </a:r>
          </a:p>
          <a:p>
            <a:pPr algn="l" rtl="0" eaLnBrk="1" hangingPunct="1">
              <a:buFont typeface="Arial" charset="0"/>
              <a:buNone/>
            </a:pPr>
            <a:r>
              <a:rPr lang="en-US" sz="2400" dirty="0" smtClean="0">
                <a:cs typeface="Arial" charset="0"/>
              </a:rPr>
              <a:t>  </a:t>
            </a:r>
            <a:r>
              <a:rPr lang="en-US" sz="2400" dirty="0" err="1" smtClean="0">
                <a:solidFill>
                  <a:srgbClr val="00B050"/>
                </a:solidFill>
                <a:cs typeface="Arial" charset="0"/>
              </a:rPr>
              <a:t>int</a:t>
            </a:r>
            <a:r>
              <a:rPr lang="en-US" sz="2400" dirty="0" smtClean="0">
                <a:cs typeface="Arial" charset="0"/>
              </a:rPr>
              <a:t> zombie;</a:t>
            </a:r>
          </a:p>
          <a:p>
            <a:pPr algn="l" rtl="0" eaLnBrk="1" hangingPunct="1">
              <a:buFont typeface="Arial" charset="0"/>
              <a:buNone/>
            </a:pPr>
            <a:r>
              <a:rPr lang="en-US" sz="2400" dirty="0" smtClean="0">
                <a:cs typeface="Arial" charset="0"/>
              </a:rPr>
              <a:t> </a:t>
            </a:r>
            <a:r>
              <a:rPr lang="en-US" sz="2400" dirty="0" smtClean="0">
                <a:solidFill>
                  <a:srgbClr val="00B050"/>
                </a:solidFill>
                <a:cs typeface="Arial" charset="0"/>
              </a:rPr>
              <a:t> </a:t>
            </a:r>
            <a:r>
              <a:rPr lang="en-US" sz="2400" dirty="0" err="1" smtClean="0">
                <a:solidFill>
                  <a:srgbClr val="00B050"/>
                </a:solidFill>
                <a:cs typeface="Arial" charset="0"/>
              </a:rPr>
              <a:t>int</a:t>
            </a:r>
            <a:r>
              <a:rPr lang="en-US" sz="2400" dirty="0" smtClean="0">
                <a:solidFill>
                  <a:srgbClr val="00B050"/>
                </a:solidFill>
                <a:cs typeface="Arial" charset="0"/>
              </a:rPr>
              <a:t> </a:t>
            </a:r>
            <a:r>
              <a:rPr lang="en-US" sz="2400" dirty="0" smtClean="0">
                <a:cs typeface="Arial" charset="0"/>
              </a:rPr>
              <a:t>status;</a:t>
            </a:r>
          </a:p>
          <a:p>
            <a:pPr algn="l" rtl="0" eaLnBrk="1" hangingPunct="1">
              <a:buFont typeface="Arial" charset="0"/>
              <a:buNone/>
            </a:pPr>
            <a:r>
              <a:rPr lang="en-US" sz="2400" dirty="0" smtClean="0">
                <a:cs typeface="Arial" charset="0"/>
              </a:rPr>
              <a:t>  </a:t>
            </a:r>
            <a:r>
              <a:rPr lang="en-US" sz="2400" dirty="0" err="1" smtClean="0">
                <a:solidFill>
                  <a:srgbClr val="00B050"/>
                </a:solidFill>
                <a:cs typeface="Arial" charset="0"/>
              </a:rPr>
              <a:t>int</a:t>
            </a:r>
            <a:r>
              <a:rPr lang="en-US" sz="2400" dirty="0" smtClean="0">
                <a:cs typeface="Arial" charset="0"/>
              </a:rPr>
              <a:t> </a:t>
            </a:r>
            <a:r>
              <a:rPr lang="en-US" sz="2400" dirty="0" err="1" smtClean="0">
                <a:cs typeface="Arial" charset="0"/>
              </a:rPr>
              <a:t>pid</a:t>
            </a:r>
            <a:r>
              <a:rPr lang="en-US" sz="2400" dirty="0" smtClean="0">
                <a:cs typeface="Arial" charset="0"/>
              </a:rPr>
              <a:t>;</a:t>
            </a:r>
          </a:p>
          <a:p>
            <a:pPr algn="l" rtl="0" eaLnBrk="1" hangingPunct="1">
              <a:buFont typeface="Arial" charset="0"/>
              <a:buNone/>
            </a:pPr>
            <a:r>
              <a:rPr lang="en-US" sz="2400" dirty="0" smtClean="0">
                <a:cs typeface="Arial" charset="0"/>
              </a:rPr>
              <a:t>  signal(SIGINT, </a:t>
            </a:r>
            <a:r>
              <a:rPr lang="en-US" sz="2400" dirty="0" err="1" smtClean="0">
                <a:cs typeface="Arial" charset="0"/>
              </a:rPr>
              <a:t>sigCatcher</a:t>
            </a:r>
            <a:r>
              <a:rPr lang="en-US" sz="2400" dirty="0" smtClean="0">
                <a:cs typeface="Arial" charset="0"/>
              </a:rPr>
              <a:t>);    </a:t>
            </a:r>
            <a:r>
              <a:rPr lang="en-US" sz="2400" dirty="0" smtClean="0">
                <a:solidFill>
                  <a:schemeClr val="accent2"/>
                </a:solidFill>
                <a:cs typeface="Arial" charset="0"/>
              </a:rPr>
              <a:t>// sets a handler for INT signal</a:t>
            </a:r>
          </a:p>
          <a:p>
            <a:pPr algn="l" rtl="0" eaLnBrk="1" hangingPunct="1">
              <a:buFont typeface="Arial" charset="0"/>
              <a:buNone/>
            </a:pPr>
            <a:r>
              <a:rPr lang="en-US" sz="2400" dirty="0" smtClean="0">
                <a:cs typeface="Arial" charset="0"/>
              </a:rPr>
              <a:t>  …</a:t>
            </a:r>
            <a:endParaRPr lang="he-IL" sz="2400" dirty="0" smtClean="0"/>
          </a:p>
        </p:txBody>
      </p:sp>
      <p:sp>
        <p:nvSpPr>
          <p:cNvPr id="4" name="Slide Number Placeholder 3"/>
          <p:cNvSpPr>
            <a:spLocks noGrp="1"/>
          </p:cNvSpPr>
          <p:nvPr>
            <p:ph type="sldNum" sz="quarter" idx="12"/>
          </p:nvPr>
        </p:nvSpPr>
        <p:spPr/>
        <p:txBody>
          <a:bodyPr/>
          <a:lstStyle/>
          <a:p>
            <a:pPr>
              <a:defRPr/>
            </a:pPr>
            <a:fld id="{887A256F-AA8F-45C3-BC74-D60EE082FF1A}" type="slidenum">
              <a:rPr lang="he-IL" smtClean="0"/>
              <a:pPr>
                <a:defRPr/>
              </a:pPr>
              <a:t>28</a:t>
            </a:fld>
            <a:endParaRPr lang="he-IL"/>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l" rtl="0" eaLnBrk="1" hangingPunct="1"/>
            <a:r>
              <a:rPr lang="en-US" smtClean="0">
                <a:cs typeface="Times New Roman" pitchFamily="18" charset="0"/>
              </a:rPr>
              <a:t>Example 2-Continued</a:t>
            </a:r>
            <a:endParaRPr lang="he-IL" smtClean="0"/>
          </a:p>
        </p:txBody>
      </p:sp>
      <p:sp>
        <p:nvSpPr>
          <p:cNvPr id="28675" name="Content Placeholder 2"/>
          <p:cNvSpPr>
            <a:spLocks noGrp="1"/>
          </p:cNvSpPr>
          <p:nvPr>
            <p:ph idx="1"/>
          </p:nvPr>
        </p:nvSpPr>
        <p:spPr>
          <a:xfrm>
            <a:off x="457200" y="1600200"/>
            <a:ext cx="8229600" cy="4781128"/>
          </a:xfrm>
        </p:spPr>
        <p:txBody>
          <a:bodyPr>
            <a:normAutofit fontScale="77500" lnSpcReduction="20000"/>
          </a:bodyPr>
          <a:lstStyle/>
          <a:p>
            <a:pPr algn="l" rtl="0" eaLnBrk="1" hangingPunct="1">
              <a:buFont typeface="Arial" charset="0"/>
              <a:buNone/>
            </a:pPr>
            <a:r>
              <a:rPr lang="en-US" sz="2100" dirty="0" smtClean="0">
                <a:solidFill>
                  <a:schemeClr val="accent1"/>
                </a:solidFill>
                <a:cs typeface="Arial" charset="0"/>
              </a:rPr>
              <a:t>for</a:t>
            </a:r>
            <a:r>
              <a:rPr lang="en-US" sz="2100" dirty="0" smtClean="0">
                <a:cs typeface="Arial" charset="0"/>
              </a:rPr>
              <a:t>(</a:t>
            </a:r>
            <a:r>
              <a:rPr lang="en-US" sz="2100" dirty="0" err="1" smtClean="0">
                <a:cs typeface="Arial" charset="0"/>
              </a:rPr>
              <a:t>i</a:t>
            </a:r>
            <a:r>
              <a:rPr lang="en-US" sz="2100" dirty="0" smtClean="0">
                <a:cs typeface="Arial" charset="0"/>
              </a:rPr>
              <a:t>=</a:t>
            </a:r>
            <a:r>
              <a:rPr lang="en-US" sz="2100" dirty="0" smtClean="0">
                <a:solidFill>
                  <a:srgbClr val="FF0000"/>
                </a:solidFill>
                <a:cs typeface="Arial" charset="0"/>
              </a:rPr>
              <a:t>0</a:t>
            </a:r>
            <a:r>
              <a:rPr lang="en-US" sz="2100" dirty="0" smtClean="0">
                <a:cs typeface="Arial" charset="0"/>
              </a:rPr>
              <a:t>; </a:t>
            </a:r>
            <a:r>
              <a:rPr lang="en-US" sz="2100" dirty="0" err="1" smtClean="0">
                <a:cs typeface="Arial" charset="0"/>
              </a:rPr>
              <a:t>i</a:t>
            </a:r>
            <a:r>
              <a:rPr lang="en-US" sz="2100" dirty="0" smtClean="0">
                <a:cs typeface="Arial" charset="0"/>
              </a:rPr>
              <a:t>&lt;</a:t>
            </a:r>
            <a:r>
              <a:rPr lang="en-US" sz="2100" dirty="0" smtClean="0">
                <a:solidFill>
                  <a:srgbClr val="FF0000"/>
                </a:solidFill>
                <a:cs typeface="Arial" charset="0"/>
              </a:rPr>
              <a:t>5</a:t>
            </a:r>
            <a:r>
              <a:rPr lang="en-US" sz="2100" dirty="0" smtClean="0">
                <a:cs typeface="Arial" charset="0"/>
              </a:rPr>
              <a:t>; </a:t>
            </a:r>
            <a:r>
              <a:rPr lang="en-US" sz="2100" dirty="0" err="1" smtClean="0">
                <a:cs typeface="Arial" charset="0"/>
              </a:rPr>
              <a:t>i</a:t>
            </a:r>
            <a:r>
              <a:rPr lang="en-US" sz="2100" dirty="0" smtClean="0">
                <a:cs typeface="Arial" charset="0"/>
              </a:rPr>
              <a:t>++){</a:t>
            </a:r>
          </a:p>
          <a:p>
            <a:pPr algn="l" rtl="0" eaLnBrk="1" hangingPunct="1">
              <a:buFont typeface="Arial" charset="0"/>
              <a:buNone/>
            </a:pPr>
            <a:r>
              <a:rPr lang="en-US" sz="2100" dirty="0" smtClean="0">
                <a:cs typeface="Arial" charset="0"/>
              </a:rPr>
              <a:t>    </a:t>
            </a:r>
            <a:r>
              <a:rPr lang="en-US" sz="2100" dirty="0" smtClean="0">
                <a:solidFill>
                  <a:schemeClr val="accent1"/>
                </a:solidFill>
                <a:cs typeface="Arial" charset="0"/>
              </a:rPr>
              <a:t>if</a:t>
            </a:r>
            <a:r>
              <a:rPr lang="en-US" sz="2100" dirty="0" smtClean="0">
                <a:cs typeface="Arial" charset="0"/>
              </a:rPr>
              <a:t>((</a:t>
            </a:r>
            <a:r>
              <a:rPr lang="en-US" sz="2100" dirty="0" err="1" smtClean="0">
                <a:cs typeface="Arial" charset="0"/>
              </a:rPr>
              <a:t>pid</a:t>
            </a:r>
            <a:r>
              <a:rPr lang="en-US" sz="2100" dirty="0" smtClean="0">
                <a:cs typeface="Arial" charset="0"/>
              </a:rPr>
              <a:t>=fork()) ==  </a:t>
            </a:r>
            <a:r>
              <a:rPr lang="en-US" sz="2100" dirty="0" smtClean="0">
                <a:solidFill>
                  <a:srgbClr val="FF0000"/>
                </a:solidFill>
                <a:cs typeface="Arial" charset="0"/>
              </a:rPr>
              <a:t>0</a:t>
            </a:r>
            <a:r>
              <a:rPr lang="en-US" sz="2100" dirty="0" smtClean="0">
                <a:cs typeface="Arial" charset="0"/>
              </a:rPr>
              <a:t>){      		</a:t>
            </a:r>
            <a:r>
              <a:rPr lang="en-US" sz="2100" dirty="0" smtClean="0">
                <a:solidFill>
                  <a:schemeClr val="accent2"/>
                </a:solidFill>
                <a:cs typeface="Arial" charset="0"/>
              </a:rPr>
              <a:t>// create new child</a:t>
            </a:r>
          </a:p>
          <a:p>
            <a:pPr algn="l" rtl="0" eaLnBrk="1" hangingPunct="1">
              <a:buFont typeface="Arial" charset="0"/>
              <a:buNone/>
            </a:pPr>
            <a:r>
              <a:rPr lang="en-US" sz="2100" dirty="0" smtClean="0">
                <a:cs typeface="Arial" charset="0"/>
              </a:rPr>
              <a:t>      	</a:t>
            </a:r>
            <a:r>
              <a:rPr lang="en-US" sz="2100" dirty="0" err="1" smtClean="0">
                <a:cs typeface="Arial" charset="0"/>
              </a:rPr>
              <a:t>printf</a:t>
            </a:r>
            <a:r>
              <a:rPr lang="en-US" sz="2100" dirty="0" smtClean="0">
                <a:cs typeface="Arial" charset="0"/>
              </a:rPr>
              <a:t>("</a:t>
            </a:r>
            <a:r>
              <a:rPr lang="en-US" sz="2100" dirty="0" smtClean="0">
                <a:solidFill>
                  <a:srgbClr val="7030A0"/>
                </a:solidFill>
                <a:cs typeface="Arial" charset="0"/>
              </a:rPr>
              <a:t>PID %d ready\n"</a:t>
            </a:r>
            <a:r>
              <a:rPr lang="en-US" sz="2100" dirty="0" smtClean="0">
                <a:cs typeface="Arial" charset="0"/>
              </a:rPr>
              <a:t>, </a:t>
            </a:r>
            <a:r>
              <a:rPr lang="en-US" sz="2100" dirty="0" err="1" smtClean="0">
                <a:cs typeface="Arial" charset="0"/>
              </a:rPr>
              <a:t>getpid</a:t>
            </a:r>
            <a:r>
              <a:rPr lang="en-US" sz="2100" dirty="0" smtClean="0">
                <a:cs typeface="Arial" charset="0"/>
              </a:rPr>
              <a:t>());</a:t>
            </a:r>
          </a:p>
          <a:p>
            <a:pPr algn="l" rtl="0" eaLnBrk="1" hangingPunct="1">
              <a:buFont typeface="Arial" charset="0"/>
              <a:buNone/>
            </a:pPr>
            <a:r>
              <a:rPr lang="en-US" sz="2100" dirty="0" smtClean="0">
                <a:cs typeface="Arial" charset="0"/>
              </a:rPr>
              <a:t>      	j = i-</a:t>
            </a:r>
            <a:r>
              <a:rPr lang="en-US" sz="2100" dirty="0" smtClean="0">
                <a:solidFill>
                  <a:srgbClr val="FF0000"/>
                </a:solidFill>
                <a:cs typeface="Arial" charset="0"/>
              </a:rPr>
              <a:t>1</a:t>
            </a:r>
            <a:r>
              <a:rPr lang="en-US" sz="2100" dirty="0" smtClean="0">
                <a:cs typeface="Arial" charset="0"/>
              </a:rPr>
              <a:t>;</a:t>
            </a:r>
          </a:p>
          <a:p>
            <a:pPr algn="l" rtl="0" eaLnBrk="1" hangingPunct="1">
              <a:buFont typeface="Arial" charset="0"/>
              <a:buNone/>
            </a:pPr>
            <a:r>
              <a:rPr lang="en-US" sz="2100" dirty="0" smtClean="0">
                <a:cs typeface="Arial" charset="0"/>
              </a:rPr>
              <a:t>	pause(); 			</a:t>
            </a:r>
            <a:r>
              <a:rPr lang="en-US" sz="2100" dirty="0" smtClean="0">
                <a:solidFill>
                  <a:schemeClr val="accent2"/>
                </a:solidFill>
                <a:cs typeface="Arial" charset="0"/>
              </a:rPr>
              <a:t>// wait for signal</a:t>
            </a:r>
          </a:p>
          <a:p>
            <a:pPr algn="l" rtl="0" eaLnBrk="1" hangingPunct="1">
              <a:buFont typeface="Arial" charset="0"/>
              <a:buNone/>
            </a:pPr>
            <a:r>
              <a:rPr lang="en-US" sz="2100" dirty="0" smtClean="0">
                <a:cs typeface="Arial" charset="0"/>
              </a:rPr>
              <a:t>     	exit(</a:t>
            </a:r>
            <a:r>
              <a:rPr lang="en-US" sz="2100" dirty="0" smtClean="0">
                <a:solidFill>
                  <a:srgbClr val="FF0000"/>
                </a:solidFill>
                <a:cs typeface="Arial" charset="0"/>
              </a:rPr>
              <a:t>0</a:t>
            </a:r>
            <a:r>
              <a:rPr lang="en-US" sz="2100" dirty="0" smtClean="0">
                <a:cs typeface="Arial" charset="0"/>
              </a:rPr>
              <a:t>);  			</a:t>
            </a:r>
            <a:r>
              <a:rPr lang="en-US" sz="2100" dirty="0" smtClean="0">
                <a:solidFill>
                  <a:schemeClr val="accent2"/>
                </a:solidFill>
                <a:cs typeface="Arial" charset="0"/>
              </a:rPr>
              <a:t>// end process (become a zombie)</a:t>
            </a:r>
          </a:p>
          <a:p>
            <a:pPr algn="l" rtl="0" eaLnBrk="1" hangingPunct="1">
              <a:buFont typeface="Arial" charset="0"/>
              <a:buNone/>
            </a:pPr>
            <a:r>
              <a:rPr lang="en-US" sz="2100" dirty="0" smtClean="0">
                <a:solidFill>
                  <a:schemeClr val="accent2"/>
                </a:solidFill>
                <a:cs typeface="Arial" charset="0"/>
              </a:rPr>
              <a:t>    </a:t>
            </a:r>
            <a:r>
              <a:rPr lang="en-US" sz="2100" dirty="0" smtClean="0">
                <a:cs typeface="Arial" charset="0"/>
              </a:rPr>
              <a:t>}</a:t>
            </a:r>
          </a:p>
          <a:p>
            <a:pPr algn="l" rtl="0" eaLnBrk="1" hangingPunct="1">
              <a:buFont typeface="Arial" charset="0"/>
              <a:buNone/>
            </a:pPr>
            <a:r>
              <a:rPr lang="en-US" sz="2100" dirty="0" smtClean="0">
                <a:cs typeface="Arial" charset="0"/>
              </a:rPr>
              <a:t>    </a:t>
            </a:r>
            <a:r>
              <a:rPr lang="en-US" sz="2100" dirty="0" smtClean="0">
                <a:solidFill>
                  <a:schemeClr val="accent1"/>
                </a:solidFill>
                <a:cs typeface="Arial" charset="0"/>
              </a:rPr>
              <a:t>else</a:t>
            </a:r>
            <a:r>
              <a:rPr lang="en-US" sz="2100" dirty="0" smtClean="0">
                <a:cs typeface="Arial" charset="0"/>
              </a:rPr>
              <a:t>            			</a:t>
            </a:r>
            <a:r>
              <a:rPr lang="en-US" sz="2100" dirty="0" smtClean="0">
                <a:solidFill>
                  <a:schemeClr val="accent2"/>
                </a:solidFill>
                <a:cs typeface="Arial" charset="0"/>
              </a:rPr>
              <a:t>// Only father updates the </a:t>
            </a:r>
            <a:r>
              <a:rPr lang="en-US" sz="2100" dirty="0" err="1" smtClean="0">
                <a:solidFill>
                  <a:schemeClr val="accent2"/>
                </a:solidFill>
                <a:cs typeface="Arial" charset="0"/>
              </a:rPr>
              <a:t>cpid</a:t>
            </a:r>
            <a:r>
              <a:rPr lang="en-US" sz="2100" dirty="0" smtClean="0">
                <a:solidFill>
                  <a:schemeClr val="accent2"/>
                </a:solidFill>
                <a:cs typeface="Arial" charset="0"/>
              </a:rPr>
              <a:t> array.</a:t>
            </a:r>
          </a:p>
          <a:p>
            <a:pPr algn="l" rtl="0" eaLnBrk="1" hangingPunct="1">
              <a:buFont typeface="Arial" charset="0"/>
              <a:buNone/>
            </a:pPr>
            <a:r>
              <a:rPr lang="en-US" sz="2100" dirty="0" smtClean="0">
                <a:cs typeface="Arial" charset="0"/>
              </a:rPr>
              <a:t>      	</a:t>
            </a:r>
            <a:r>
              <a:rPr lang="en-US" sz="2100" dirty="0" err="1" smtClean="0">
                <a:cs typeface="Arial" charset="0"/>
              </a:rPr>
              <a:t>cpid</a:t>
            </a:r>
            <a:r>
              <a:rPr lang="en-US" sz="2100" dirty="0" smtClean="0">
                <a:cs typeface="Arial" charset="0"/>
              </a:rPr>
              <a:t>[</a:t>
            </a:r>
            <a:r>
              <a:rPr lang="en-US" sz="2100" dirty="0" err="1" smtClean="0">
                <a:cs typeface="Arial" charset="0"/>
              </a:rPr>
              <a:t>i</a:t>
            </a:r>
            <a:r>
              <a:rPr lang="en-US" sz="2100" dirty="0" smtClean="0">
                <a:cs typeface="Arial" charset="0"/>
              </a:rPr>
              <a:t>] = </a:t>
            </a:r>
            <a:r>
              <a:rPr lang="en-US" sz="2100" dirty="0" err="1" smtClean="0">
                <a:cs typeface="Arial" charset="0"/>
              </a:rPr>
              <a:t>pid</a:t>
            </a:r>
            <a:r>
              <a:rPr lang="en-US" sz="2100" dirty="0" smtClean="0">
                <a:cs typeface="Arial" charset="0"/>
              </a:rPr>
              <a:t>;	  </a:t>
            </a:r>
          </a:p>
          <a:p>
            <a:pPr algn="l" rtl="0" eaLnBrk="1" hangingPunct="1">
              <a:buFont typeface="Arial" charset="0"/>
              <a:buNone/>
            </a:pPr>
            <a:r>
              <a:rPr lang="en-US" sz="2100" dirty="0" smtClean="0">
                <a:cs typeface="Arial" charset="0"/>
              </a:rPr>
              <a:t>} </a:t>
            </a:r>
          </a:p>
          <a:p>
            <a:pPr eaLnBrk="1" hangingPunct="1">
              <a:buNone/>
            </a:pPr>
            <a:r>
              <a:rPr lang="en-US" sz="2100" dirty="0" smtClean="0">
                <a:cs typeface="Arial" charset="0"/>
              </a:rPr>
              <a:t>sleep(</a:t>
            </a:r>
            <a:r>
              <a:rPr lang="en-US" sz="2100" dirty="0" smtClean="0">
                <a:solidFill>
                  <a:srgbClr val="FF0000"/>
                </a:solidFill>
                <a:cs typeface="Arial" charset="0"/>
              </a:rPr>
              <a:t>2</a:t>
            </a:r>
            <a:r>
              <a:rPr lang="en-US" sz="2100" dirty="0" smtClean="0">
                <a:cs typeface="Arial" charset="0"/>
              </a:rPr>
              <a:t>);     			</a:t>
            </a:r>
            <a:r>
              <a:rPr lang="en-US" sz="2100" dirty="0" smtClean="0">
                <a:solidFill>
                  <a:schemeClr val="accent2"/>
                </a:solidFill>
                <a:cs typeface="Arial" charset="0"/>
              </a:rPr>
              <a:t>// allow children time to enter pause</a:t>
            </a:r>
          </a:p>
          <a:p>
            <a:pPr eaLnBrk="1" hangingPunct="1">
              <a:buNone/>
            </a:pPr>
            <a:r>
              <a:rPr lang="en-US" sz="2100" dirty="0" smtClean="0">
                <a:cs typeface="Arial" charset="0"/>
              </a:rPr>
              <a:t>kill(</a:t>
            </a:r>
            <a:r>
              <a:rPr lang="en-US" sz="2100" dirty="0" err="1" smtClean="0">
                <a:cs typeface="Arial" charset="0"/>
              </a:rPr>
              <a:t>cpid</a:t>
            </a:r>
            <a:r>
              <a:rPr lang="en-US" sz="2100" dirty="0" smtClean="0">
                <a:cs typeface="Arial" charset="0"/>
              </a:rPr>
              <a:t>[</a:t>
            </a:r>
            <a:r>
              <a:rPr lang="en-US" sz="2100" dirty="0" smtClean="0">
                <a:solidFill>
                  <a:srgbClr val="FF0000"/>
                </a:solidFill>
                <a:cs typeface="Arial" charset="0"/>
              </a:rPr>
              <a:t>4</a:t>
            </a:r>
            <a:r>
              <a:rPr lang="en-US" sz="2100" dirty="0" smtClean="0">
                <a:cs typeface="Arial" charset="0"/>
              </a:rPr>
              <a:t>], SIGINT);    </a:t>
            </a:r>
            <a:r>
              <a:rPr lang="en-US" sz="2100" dirty="0" smtClean="0">
                <a:solidFill>
                  <a:schemeClr val="accent2"/>
                </a:solidFill>
                <a:cs typeface="Arial" charset="0"/>
              </a:rPr>
              <a:t> 		// send signal to first child</a:t>
            </a:r>
          </a:p>
          <a:p>
            <a:pPr eaLnBrk="1" hangingPunct="1">
              <a:buNone/>
            </a:pPr>
            <a:r>
              <a:rPr lang="en-US" sz="2100" dirty="0" smtClean="0">
                <a:cs typeface="Arial" charset="0"/>
              </a:rPr>
              <a:t>sleep(</a:t>
            </a:r>
            <a:r>
              <a:rPr lang="en-US" sz="2100" dirty="0" smtClean="0">
                <a:solidFill>
                  <a:srgbClr val="FF0000"/>
                </a:solidFill>
                <a:cs typeface="Arial" charset="0"/>
              </a:rPr>
              <a:t>2</a:t>
            </a:r>
            <a:r>
              <a:rPr lang="en-US" sz="2100" dirty="0" smtClean="0">
                <a:cs typeface="Arial" charset="0"/>
              </a:rPr>
              <a:t>);                </a:t>
            </a:r>
            <a:r>
              <a:rPr lang="en-US" sz="2100" dirty="0" smtClean="0">
                <a:solidFill>
                  <a:schemeClr val="accent2"/>
                </a:solidFill>
                <a:cs typeface="Arial" charset="0"/>
              </a:rPr>
              <a:t> 			// wait for children to become zombies</a:t>
            </a:r>
            <a:r>
              <a:rPr lang="en-US" sz="2100" dirty="0" smtClean="0">
                <a:cs typeface="Arial" charset="0"/>
              </a:rPr>
              <a:t> </a:t>
            </a:r>
          </a:p>
          <a:p>
            <a:pPr eaLnBrk="1" hangingPunct="1">
              <a:buNone/>
            </a:pPr>
            <a:r>
              <a:rPr lang="en-US" sz="2100" dirty="0" smtClean="0">
                <a:solidFill>
                  <a:schemeClr val="accent1"/>
                </a:solidFill>
                <a:cs typeface="Arial" charset="0"/>
              </a:rPr>
              <a:t>for</a:t>
            </a:r>
            <a:r>
              <a:rPr lang="en-US" sz="2100" dirty="0" smtClean="0">
                <a:cs typeface="Arial" charset="0"/>
              </a:rPr>
              <a:t>(</a:t>
            </a:r>
            <a:r>
              <a:rPr lang="en-US" sz="2100" dirty="0" err="1" smtClean="0">
                <a:cs typeface="Arial" charset="0"/>
              </a:rPr>
              <a:t>i</a:t>
            </a:r>
            <a:r>
              <a:rPr lang="en-US" sz="2100" dirty="0" smtClean="0">
                <a:cs typeface="Arial" charset="0"/>
              </a:rPr>
              <a:t>=</a:t>
            </a:r>
            <a:r>
              <a:rPr lang="en-US" sz="2100" dirty="0" smtClean="0">
                <a:solidFill>
                  <a:srgbClr val="FF0000"/>
                </a:solidFill>
                <a:cs typeface="Arial" charset="0"/>
              </a:rPr>
              <a:t>0</a:t>
            </a:r>
            <a:r>
              <a:rPr lang="en-US" sz="2100" dirty="0" smtClean="0">
                <a:cs typeface="Arial" charset="0"/>
              </a:rPr>
              <a:t>; </a:t>
            </a:r>
            <a:r>
              <a:rPr lang="en-US" sz="2100" dirty="0" err="1" smtClean="0">
                <a:cs typeface="Arial" charset="0"/>
              </a:rPr>
              <a:t>i</a:t>
            </a:r>
            <a:r>
              <a:rPr lang="en-US" sz="2100" dirty="0" smtClean="0">
                <a:cs typeface="Arial" charset="0"/>
              </a:rPr>
              <a:t>&lt;</a:t>
            </a:r>
            <a:r>
              <a:rPr lang="en-US" sz="2100" dirty="0" smtClean="0">
                <a:solidFill>
                  <a:srgbClr val="FF0000"/>
                </a:solidFill>
                <a:cs typeface="Arial" charset="0"/>
              </a:rPr>
              <a:t>5</a:t>
            </a:r>
            <a:r>
              <a:rPr lang="en-US" sz="2100" dirty="0" smtClean="0">
                <a:cs typeface="Arial" charset="0"/>
              </a:rPr>
              <a:t>; </a:t>
            </a:r>
            <a:r>
              <a:rPr lang="en-US" sz="2100" dirty="0" err="1" smtClean="0">
                <a:cs typeface="Arial" charset="0"/>
              </a:rPr>
              <a:t>i</a:t>
            </a:r>
            <a:r>
              <a:rPr lang="en-US" sz="2100" dirty="0" smtClean="0">
                <a:cs typeface="Arial" charset="0"/>
              </a:rPr>
              <a:t>++){</a:t>
            </a:r>
          </a:p>
          <a:p>
            <a:pPr eaLnBrk="1" hangingPunct="1">
              <a:buNone/>
            </a:pPr>
            <a:r>
              <a:rPr lang="en-US" sz="2100" dirty="0" smtClean="0">
                <a:cs typeface="Arial" charset="0"/>
              </a:rPr>
              <a:t>    zombie = wait(&amp;status);</a:t>
            </a:r>
            <a:r>
              <a:rPr lang="en-US" sz="2100" dirty="0" smtClean="0">
                <a:solidFill>
                  <a:schemeClr val="accent2"/>
                </a:solidFill>
                <a:cs typeface="Arial" charset="0"/>
              </a:rPr>
              <a:t> 		// collect zombies</a:t>
            </a:r>
          </a:p>
          <a:p>
            <a:pPr eaLnBrk="1" hangingPunct="1">
              <a:buNone/>
            </a:pPr>
            <a:r>
              <a:rPr lang="en-US" sz="2100" dirty="0" smtClean="0">
                <a:cs typeface="Arial" charset="0"/>
              </a:rPr>
              <a:t>    </a:t>
            </a:r>
            <a:r>
              <a:rPr lang="en-US" sz="2100" dirty="0" err="1" smtClean="0">
                <a:cs typeface="Arial" charset="0"/>
              </a:rPr>
              <a:t>printf</a:t>
            </a:r>
            <a:r>
              <a:rPr lang="en-US" sz="2100" dirty="0" smtClean="0">
                <a:cs typeface="Arial" charset="0"/>
              </a:rPr>
              <a:t>("%d is dead\n", zombie);</a:t>
            </a:r>
          </a:p>
          <a:p>
            <a:pPr eaLnBrk="1" hangingPunct="1">
              <a:buNone/>
            </a:pPr>
            <a:r>
              <a:rPr lang="en-US" sz="2100" dirty="0" smtClean="0">
                <a:cs typeface="Arial" charset="0"/>
              </a:rPr>
              <a:t>  }</a:t>
            </a:r>
          </a:p>
          <a:p>
            <a:pPr eaLnBrk="1" hangingPunct="1">
              <a:buNone/>
            </a:pPr>
            <a:r>
              <a:rPr lang="en-US" sz="2100" dirty="0" smtClean="0">
                <a:cs typeface="Arial" charset="0"/>
              </a:rPr>
              <a:t>  exit(</a:t>
            </a:r>
            <a:r>
              <a:rPr lang="en-US" sz="2100" dirty="0" smtClean="0">
                <a:solidFill>
                  <a:srgbClr val="FF0000"/>
                </a:solidFill>
                <a:cs typeface="Arial" charset="0"/>
              </a:rPr>
              <a:t>0</a:t>
            </a:r>
            <a:r>
              <a:rPr lang="en-US" sz="2100" dirty="0" smtClean="0">
                <a:cs typeface="Arial" charset="0"/>
              </a:rPr>
              <a:t>);</a:t>
            </a:r>
          </a:p>
          <a:p>
            <a:pPr eaLnBrk="1" hangingPunct="1">
              <a:buNone/>
            </a:pPr>
            <a:r>
              <a:rPr lang="en-US" sz="2100" dirty="0" smtClean="0">
                <a:cs typeface="Arial" charset="0"/>
              </a:rPr>
              <a:t>}</a:t>
            </a:r>
            <a:endParaRPr lang="he-IL" sz="2100" dirty="0" smtClean="0">
              <a:cs typeface="Arial" charset="0"/>
            </a:endParaRPr>
          </a:p>
        </p:txBody>
      </p:sp>
      <p:sp>
        <p:nvSpPr>
          <p:cNvPr id="4" name="Slide Number Placeholder 3"/>
          <p:cNvSpPr>
            <a:spLocks noGrp="1"/>
          </p:cNvSpPr>
          <p:nvPr>
            <p:ph type="sldNum" sz="quarter" idx="12"/>
          </p:nvPr>
        </p:nvSpPr>
        <p:spPr/>
        <p:txBody>
          <a:bodyPr/>
          <a:lstStyle/>
          <a:p>
            <a:pPr>
              <a:defRPr/>
            </a:pPr>
            <a:fld id="{6E800AC4-8DD8-470F-87BA-7F2BD41F642F}" type="slidenum">
              <a:rPr lang="he-IL" smtClean="0"/>
              <a:pPr>
                <a:defRPr/>
              </a:pPr>
              <a:t>29</a:t>
            </a:fld>
            <a:endParaRPr lang="he-IL"/>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rtl="0" eaLnBrk="1" hangingPunct="1"/>
            <a:r>
              <a:rPr lang="en-US" dirty="0" smtClean="0">
                <a:cs typeface="Times New Roman" pitchFamily="18" charset="0"/>
              </a:rPr>
              <a:t>Reacting to Signals</a:t>
            </a:r>
            <a:endParaRPr lang="he-IL" smtClean="0"/>
          </a:p>
        </p:txBody>
      </p:sp>
      <p:sp>
        <p:nvSpPr>
          <p:cNvPr id="4099" name="Content Placeholder 2"/>
          <p:cNvSpPr>
            <a:spLocks noGrp="1"/>
          </p:cNvSpPr>
          <p:nvPr>
            <p:ph idx="1"/>
          </p:nvPr>
        </p:nvSpPr>
        <p:spPr/>
        <p:txBody>
          <a:bodyPr>
            <a:normAutofit/>
          </a:bodyPr>
          <a:lstStyle/>
          <a:p>
            <a:pPr algn="just" eaLnBrk="1" hangingPunct="1"/>
            <a:r>
              <a:rPr lang="en-US" dirty="0" smtClean="0">
                <a:cs typeface="Arial" charset="0"/>
              </a:rPr>
              <a:t>Signals are processed (by the kernel) after a process finished running in kernel mode</a:t>
            </a:r>
            <a:r>
              <a:rPr lang="en-US" dirty="0">
                <a:cs typeface="Arial" charset="0"/>
              </a:rPr>
              <a:t>, just before returning to user mode:</a:t>
            </a:r>
            <a:endParaRPr lang="en-US" dirty="0" smtClean="0">
              <a:cs typeface="Arial" charset="0"/>
            </a:endParaRPr>
          </a:p>
          <a:p>
            <a:pPr lvl="1" algn="just" eaLnBrk="1" hangingPunct="1"/>
            <a:r>
              <a:rPr lang="en-US" dirty="0" smtClean="0">
                <a:cs typeface="Arial" charset="0"/>
              </a:rPr>
              <a:t>Upon returning from a system call.</a:t>
            </a:r>
          </a:p>
          <a:p>
            <a:pPr lvl="1" algn="just" eaLnBrk="1" hangingPunct="1"/>
            <a:r>
              <a:rPr lang="en-US" dirty="0" smtClean="0">
                <a:cs typeface="Arial" charset="0"/>
              </a:rPr>
              <a:t>Upon returning from a timer interrupt (interrupt sent by the hardware clock).</a:t>
            </a:r>
          </a:p>
        </p:txBody>
      </p:sp>
      <p:sp>
        <p:nvSpPr>
          <p:cNvPr id="4" name="Slide Number Placeholder 3"/>
          <p:cNvSpPr>
            <a:spLocks noGrp="1"/>
          </p:cNvSpPr>
          <p:nvPr>
            <p:ph type="sldNum" sz="quarter" idx="12"/>
          </p:nvPr>
        </p:nvSpPr>
        <p:spPr/>
        <p:txBody>
          <a:bodyPr/>
          <a:lstStyle/>
          <a:p>
            <a:pPr>
              <a:defRPr/>
            </a:pPr>
            <a:fld id="{0F5CC579-C56C-4992-BF49-310520798265}" type="slidenum">
              <a:rPr lang="he-IL" smtClean="0"/>
              <a:pPr>
                <a:defRPr/>
              </a:pPr>
              <a:t>3</a:t>
            </a:fld>
            <a:endParaRPr lang="he-IL"/>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rtl="0" eaLnBrk="1" hangingPunct="1"/>
            <a:r>
              <a:rPr lang="en-US" smtClean="0">
                <a:cs typeface="Times New Roman" pitchFamily="18" charset="0"/>
              </a:rPr>
              <a:t>Output</a:t>
            </a:r>
            <a:endParaRPr lang="he-IL" smtClean="0"/>
          </a:p>
        </p:txBody>
      </p:sp>
      <p:sp>
        <p:nvSpPr>
          <p:cNvPr id="30723" name="Content Placeholder 2"/>
          <p:cNvSpPr>
            <a:spLocks noGrp="1"/>
          </p:cNvSpPr>
          <p:nvPr>
            <p:ph idx="1"/>
          </p:nvPr>
        </p:nvSpPr>
        <p:spPr/>
        <p:txBody>
          <a:bodyPr/>
          <a:lstStyle/>
          <a:p>
            <a:pPr algn="l" rtl="0" eaLnBrk="1" hangingPunct="1">
              <a:buFont typeface="Arial" charset="0"/>
              <a:buNone/>
            </a:pPr>
            <a:r>
              <a:rPr lang="en-US" sz="1600" smtClean="0">
                <a:cs typeface="Arial" charset="0"/>
              </a:rPr>
              <a:t>PID 22899 ready  </a:t>
            </a:r>
          </a:p>
          <a:p>
            <a:pPr algn="l" rtl="0" eaLnBrk="1" hangingPunct="1">
              <a:buFont typeface="Arial" charset="0"/>
              <a:buNone/>
            </a:pPr>
            <a:r>
              <a:rPr lang="en-US" sz="1600" smtClean="0">
                <a:cs typeface="Arial" charset="0"/>
              </a:rPr>
              <a:t>PID 22900 ready  </a:t>
            </a:r>
          </a:p>
          <a:p>
            <a:pPr algn="l" rtl="0" eaLnBrk="1" hangingPunct="1">
              <a:buFont typeface="Arial" charset="0"/>
              <a:buNone/>
            </a:pPr>
            <a:r>
              <a:rPr lang="en-US" sz="1600" smtClean="0">
                <a:cs typeface="Arial" charset="0"/>
              </a:rPr>
              <a:t>PID 22901 ready  </a:t>
            </a:r>
          </a:p>
          <a:p>
            <a:pPr algn="l" rtl="0" eaLnBrk="1" hangingPunct="1">
              <a:buFont typeface="Arial" charset="0"/>
              <a:buNone/>
            </a:pPr>
            <a:r>
              <a:rPr lang="en-US" sz="1600" smtClean="0">
                <a:cs typeface="Arial" charset="0"/>
              </a:rPr>
              <a:t>PID 22902 ready  </a:t>
            </a:r>
          </a:p>
          <a:p>
            <a:pPr algn="l" rtl="0" eaLnBrk="1" hangingPunct="1">
              <a:buFont typeface="Arial" charset="0"/>
              <a:buNone/>
            </a:pPr>
            <a:r>
              <a:rPr lang="en-US" sz="1600" smtClean="0">
                <a:cs typeface="Arial" charset="0"/>
              </a:rPr>
              <a:t>PID 22903 ready  </a:t>
            </a:r>
          </a:p>
          <a:p>
            <a:pPr algn="l" rtl="0" eaLnBrk="1" hangingPunct="1">
              <a:buFont typeface="Arial" charset="0"/>
              <a:buNone/>
            </a:pPr>
            <a:r>
              <a:rPr lang="en-US" sz="1600" smtClean="0">
                <a:cs typeface="Arial" charset="0"/>
              </a:rPr>
              <a:t>PID 22903 caught one  </a:t>
            </a:r>
          </a:p>
          <a:p>
            <a:pPr algn="l" rtl="0" eaLnBrk="1" hangingPunct="1">
              <a:buFont typeface="Arial" charset="0"/>
              <a:buNone/>
            </a:pPr>
            <a:r>
              <a:rPr lang="en-US" sz="1600" smtClean="0">
                <a:cs typeface="Arial" charset="0"/>
              </a:rPr>
              <a:t>PID 22902 caught one  </a:t>
            </a:r>
          </a:p>
          <a:p>
            <a:pPr algn="l" rtl="0" eaLnBrk="1" hangingPunct="1">
              <a:buFont typeface="Arial" charset="0"/>
              <a:buNone/>
            </a:pPr>
            <a:r>
              <a:rPr lang="en-US" sz="1600" smtClean="0">
                <a:cs typeface="Arial" charset="0"/>
              </a:rPr>
              <a:t>PID 22901 caught one  </a:t>
            </a:r>
          </a:p>
          <a:p>
            <a:pPr algn="l" rtl="0" eaLnBrk="1" hangingPunct="1">
              <a:buFont typeface="Arial" charset="0"/>
              <a:buNone/>
            </a:pPr>
            <a:r>
              <a:rPr lang="en-US" sz="1600" smtClean="0">
                <a:cs typeface="Arial" charset="0"/>
              </a:rPr>
              <a:t>PID 22900 caught one  </a:t>
            </a:r>
          </a:p>
          <a:p>
            <a:pPr algn="l" rtl="0" eaLnBrk="1" hangingPunct="1">
              <a:buFont typeface="Arial" charset="0"/>
              <a:buNone/>
            </a:pPr>
            <a:r>
              <a:rPr lang="en-US" sz="1600" smtClean="0">
                <a:cs typeface="Arial" charset="0"/>
              </a:rPr>
              <a:t>PID 22899 caught one  </a:t>
            </a:r>
          </a:p>
          <a:p>
            <a:pPr algn="l" rtl="0" eaLnBrk="1" hangingPunct="1">
              <a:buFont typeface="Arial" charset="0"/>
              <a:buNone/>
            </a:pPr>
            <a:r>
              <a:rPr lang="en-US" sz="1600" smtClean="0">
                <a:cs typeface="Arial" charset="0"/>
              </a:rPr>
              <a:t>22903 is dead  </a:t>
            </a:r>
          </a:p>
          <a:p>
            <a:pPr algn="l" rtl="0" eaLnBrk="1" hangingPunct="1">
              <a:buFont typeface="Arial" charset="0"/>
              <a:buNone/>
            </a:pPr>
            <a:r>
              <a:rPr lang="en-US" sz="1600" smtClean="0">
                <a:cs typeface="Arial" charset="0"/>
              </a:rPr>
              <a:t>22901 is dead  </a:t>
            </a:r>
          </a:p>
          <a:p>
            <a:pPr algn="l" rtl="0" eaLnBrk="1" hangingPunct="1">
              <a:buFont typeface="Arial" charset="0"/>
              <a:buNone/>
            </a:pPr>
            <a:r>
              <a:rPr lang="en-US" sz="1600" smtClean="0">
                <a:cs typeface="Arial" charset="0"/>
              </a:rPr>
              <a:t>22902 is dead  </a:t>
            </a:r>
          </a:p>
          <a:p>
            <a:pPr algn="l" rtl="0" eaLnBrk="1" hangingPunct="1">
              <a:buFont typeface="Arial" charset="0"/>
              <a:buNone/>
            </a:pPr>
            <a:r>
              <a:rPr lang="en-US" sz="1600" smtClean="0">
                <a:cs typeface="Arial" charset="0"/>
              </a:rPr>
              <a:t>22899 is dead  </a:t>
            </a:r>
          </a:p>
          <a:p>
            <a:pPr algn="l" rtl="0" eaLnBrk="1" hangingPunct="1">
              <a:buFont typeface="Arial" charset="0"/>
              <a:buNone/>
            </a:pPr>
            <a:r>
              <a:rPr lang="en-US" sz="1600" smtClean="0">
                <a:cs typeface="Arial" charset="0"/>
              </a:rPr>
              <a:t>22900 is dead</a:t>
            </a:r>
            <a:endParaRPr lang="he-IL" sz="1600" smtClean="0"/>
          </a:p>
        </p:txBody>
      </p:sp>
      <p:sp>
        <p:nvSpPr>
          <p:cNvPr id="4" name="Slide Number Placeholder 3"/>
          <p:cNvSpPr>
            <a:spLocks noGrp="1"/>
          </p:cNvSpPr>
          <p:nvPr>
            <p:ph type="sldNum" sz="quarter" idx="12"/>
          </p:nvPr>
        </p:nvSpPr>
        <p:spPr/>
        <p:txBody>
          <a:bodyPr/>
          <a:lstStyle/>
          <a:p>
            <a:pPr>
              <a:defRPr/>
            </a:pPr>
            <a:fld id="{B7BE42C4-7AA3-40D4-953A-AA4B3D2E85D5}" type="slidenum">
              <a:rPr lang="he-IL" smtClean="0"/>
              <a:pPr>
                <a:defRPr/>
              </a:pPr>
              <a:t>30</a:t>
            </a:fld>
            <a:endParaRPr lang="he-IL"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pPr algn="l" rtl="0" eaLnBrk="1" hangingPunct="1"/>
            <a:r>
              <a:rPr lang="en-US" smtClean="0">
                <a:cs typeface="Times New Roman" pitchFamily="18" charset="0"/>
              </a:rPr>
              <a:t>Security Issues</a:t>
            </a:r>
          </a:p>
        </p:txBody>
      </p:sp>
      <p:sp>
        <p:nvSpPr>
          <p:cNvPr id="31747" name="Rectangle 3"/>
          <p:cNvSpPr>
            <a:spLocks noGrp="1"/>
          </p:cNvSpPr>
          <p:nvPr>
            <p:ph type="body" idx="1"/>
          </p:nvPr>
        </p:nvSpPr>
        <p:spPr/>
        <p:txBody>
          <a:bodyPr/>
          <a:lstStyle/>
          <a:p>
            <a:pPr algn="just" rtl="0" eaLnBrk="1" hangingPunct="1"/>
            <a:r>
              <a:rPr lang="en-US" dirty="0" smtClean="0">
                <a:cs typeface="Arial" charset="0"/>
              </a:rPr>
              <a:t>Not all processes can send signals to all processes.</a:t>
            </a:r>
          </a:p>
          <a:p>
            <a:pPr algn="just" rtl="0" eaLnBrk="1" hangingPunct="1"/>
            <a:r>
              <a:rPr lang="en-US" dirty="0" smtClean="0">
                <a:cs typeface="Arial" charset="0"/>
              </a:rPr>
              <a:t>Only the kernel and super user can send signals to all processes.</a:t>
            </a:r>
          </a:p>
          <a:p>
            <a:pPr algn="just" rtl="0" eaLnBrk="1" hangingPunct="1"/>
            <a:r>
              <a:rPr lang="en-US" dirty="0" smtClean="0">
                <a:cs typeface="Arial" charset="0"/>
              </a:rPr>
              <a:t>Normal processes can only send signals to processes owned by the same user. </a:t>
            </a:r>
          </a:p>
          <a:p>
            <a:pPr algn="just" rtl="0" eaLnBrk="1" hangingPunct="1">
              <a:buFont typeface="Arial" charset="0"/>
              <a:buNone/>
            </a:pPr>
            <a:endParaRPr lang="he-IL" dirty="0" smtClean="0"/>
          </a:p>
        </p:txBody>
      </p:sp>
      <p:sp>
        <p:nvSpPr>
          <p:cNvPr id="4" name="Slide Number Placeholder 3"/>
          <p:cNvSpPr>
            <a:spLocks noGrp="1"/>
          </p:cNvSpPr>
          <p:nvPr>
            <p:ph type="sldNum" sz="quarter" idx="12"/>
          </p:nvPr>
        </p:nvSpPr>
        <p:spPr/>
        <p:txBody>
          <a:bodyPr/>
          <a:lstStyle/>
          <a:p>
            <a:pPr>
              <a:defRPr/>
            </a:pPr>
            <a:fld id="{29E7A9EC-9285-4449-A445-04BD14D4A3C6}" type="slidenum">
              <a:rPr lang="he-IL" smtClean="0"/>
              <a:pPr>
                <a:defRPr/>
              </a:pPr>
              <a:t>31</a:t>
            </a:fld>
            <a:endParaRPr lang="he-IL"/>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rtl="0" eaLnBrk="1" hangingPunct="1"/>
            <a:r>
              <a:rPr lang="en-US" smtClean="0">
                <a:cs typeface="Times New Roman" pitchFamily="18" charset="0"/>
              </a:rPr>
              <a:t>Process ID</a:t>
            </a:r>
            <a:endParaRPr lang="he-IL" smtClean="0"/>
          </a:p>
        </p:txBody>
      </p:sp>
      <p:sp>
        <p:nvSpPr>
          <p:cNvPr id="32771" name="Content Placeholder 2"/>
          <p:cNvSpPr>
            <a:spLocks noGrp="1"/>
          </p:cNvSpPr>
          <p:nvPr>
            <p:ph idx="1"/>
          </p:nvPr>
        </p:nvSpPr>
        <p:spPr/>
        <p:txBody>
          <a:bodyPr/>
          <a:lstStyle/>
          <a:p>
            <a:pPr algn="just" rtl="0" eaLnBrk="1" hangingPunct="1"/>
            <a:r>
              <a:rPr lang="en-US" dirty="0" smtClean="0">
                <a:cs typeface="Arial" charset="0"/>
              </a:rPr>
              <a:t>Each process has an </a:t>
            </a:r>
            <a:r>
              <a:rPr lang="en-US" i="1" dirty="0" smtClean="0">
                <a:solidFill>
                  <a:schemeClr val="accent2"/>
                </a:solidFill>
                <a:effectLst>
                  <a:outerShdw blurRad="38100" dist="38100" dir="2700000" algn="tl">
                    <a:srgbClr val="000000">
                      <a:alpha val="43137"/>
                    </a:srgbClr>
                  </a:outerShdw>
                </a:effectLst>
                <a:cs typeface="Arial" charset="0"/>
              </a:rPr>
              <a:t>ID</a:t>
            </a:r>
            <a:r>
              <a:rPr lang="en-US" b="1" dirty="0" smtClean="0">
                <a:cs typeface="Arial" charset="0"/>
              </a:rPr>
              <a:t> </a:t>
            </a:r>
            <a:r>
              <a:rPr lang="en-US" dirty="0" smtClean="0">
                <a:cs typeface="Arial" charset="0"/>
              </a:rPr>
              <a:t>(</a:t>
            </a:r>
            <a:r>
              <a:rPr lang="en-US" dirty="0" err="1" smtClean="0">
                <a:cs typeface="Arial" charset="0"/>
              </a:rPr>
              <a:t>pid</a:t>
            </a:r>
            <a:r>
              <a:rPr lang="en-US" dirty="0" smtClean="0">
                <a:cs typeface="Arial" charset="0"/>
              </a:rPr>
              <a:t>).</a:t>
            </a:r>
            <a:endParaRPr lang="en-US" b="1" dirty="0" smtClean="0">
              <a:cs typeface="Arial" charset="0"/>
            </a:endParaRPr>
          </a:p>
          <a:p>
            <a:pPr algn="just" rtl="0" eaLnBrk="1" hangingPunct="1"/>
            <a:r>
              <a:rPr lang="en-US" dirty="0" smtClean="0">
                <a:cs typeface="Arial" charset="0"/>
              </a:rPr>
              <a:t>Each process has a </a:t>
            </a:r>
            <a:r>
              <a:rPr lang="en-US" i="1" dirty="0" smtClean="0">
                <a:solidFill>
                  <a:schemeClr val="accent2"/>
                </a:solidFill>
                <a:effectLst>
                  <a:outerShdw blurRad="38100" dist="38100" dir="2700000" algn="tl">
                    <a:srgbClr val="000000">
                      <a:alpha val="43137"/>
                    </a:srgbClr>
                  </a:outerShdw>
                </a:effectLst>
                <a:cs typeface="Arial" charset="0"/>
              </a:rPr>
              <a:t>group ID </a:t>
            </a:r>
            <a:r>
              <a:rPr lang="en-US" dirty="0" smtClean="0">
                <a:cs typeface="Arial" charset="0"/>
              </a:rPr>
              <a:t>(</a:t>
            </a:r>
            <a:r>
              <a:rPr lang="en-US" dirty="0" err="1" smtClean="0">
                <a:cs typeface="Arial" charset="0"/>
              </a:rPr>
              <a:t>pgid</a:t>
            </a:r>
            <a:r>
              <a:rPr lang="en-US" dirty="0" smtClean="0">
                <a:cs typeface="Arial" charset="0"/>
              </a:rPr>
              <a:t>).</a:t>
            </a:r>
          </a:p>
          <a:p>
            <a:pPr algn="just" rtl="0" eaLnBrk="1" hangingPunct="1"/>
            <a:r>
              <a:rPr lang="en-US" dirty="0" smtClean="0">
                <a:cs typeface="Arial" charset="0"/>
              </a:rPr>
              <a:t>One process in the group is the </a:t>
            </a:r>
            <a:r>
              <a:rPr lang="en-US" i="1" dirty="0" smtClean="0">
                <a:solidFill>
                  <a:schemeClr val="accent2"/>
                </a:solidFill>
                <a:effectLst>
                  <a:outerShdw blurRad="38100" dist="38100" dir="2700000" algn="tl">
                    <a:srgbClr val="000000">
                      <a:alpha val="43137"/>
                    </a:srgbClr>
                  </a:outerShdw>
                </a:effectLst>
                <a:cs typeface="Arial" charset="0"/>
              </a:rPr>
              <a:t>group leader</a:t>
            </a:r>
            <a:r>
              <a:rPr lang="en-US" i="1" dirty="0" smtClean="0">
                <a:solidFill>
                  <a:schemeClr val="accent2"/>
                </a:solidFill>
                <a:cs typeface="Arial" charset="0"/>
              </a:rPr>
              <a:t> </a:t>
            </a:r>
            <a:r>
              <a:rPr lang="en-US" dirty="0" smtClean="0">
                <a:cs typeface="Arial" charset="0"/>
              </a:rPr>
              <a:t>and all member’s group ID is equal to the leaders </a:t>
            </a:r>
            <a:r>
              <a:rPr lang="en-US" dirty="0" err="1" smtClean="0">
                <a:cs typeface="Arial" charset="0"/>
              </a:rPr>
              <a:t>pid</a:t>
            </a:r>
            <a:r>
              <a:rPr lang="en-US" dirty="0" smtClean="0">
                <a:cs typeface="Arial" charset="0"/>
              </a:rPr>
              <a:t>.</a:t>
            </a:r>
          </a:p>
          <a:p>
            <a:pPr algn="just" rtl="0" eaLnBrk="1" hangingPunct="1"/>
            <a:r>
              <a:rPr lang="en-US" dirty="0" smtClean="0">
                <a:cs typeface="Arial" charset="0"/>
              </a:rPr>
              <a:t>A signal can be sent to a single process or to a process group.</a:t>
            </a:r>
          </a:p>
          <a:p>
            <a:pPr algn="just" rtl="0" eaLnBrk="1" hangingPunct="1">
              <a:buFont typeface="Arial" charset="0"/>
              <a:buNone/>
            </a:pPr>
            <a:endParaRPr lang="he-IL" dirty="0" smtClean="0"/>
          </a:p>
        </p:txBody>
      </p:sp>
      <p:sp>
        <p:nvSpPr>
          <p:cNvPr id="4" name="Slide Number Placeholder 3"/>
          <p:cNvSpPr>
            <a:spLocks noGrp="1"/>
          </p:cNvSpPr>
          <p:nvPr>
            <p:ph type="sldNum" sz="quarter" idx="12"/>
          </p:nvPr>
        </p:nvSpPr>
        <p:spPr/>
        <p:txBody>
          <a:bodyPr/>
          <a:lstStyle/>
          <a:p>
            <a:pPr>
              <a:defRPr/>
            </a:pPr>
            <a:fld id="{5548A803-97D2-4C08-9E7F-51E77B639486}" type="slidenum">
              <a:rPr lang="he-IL" smtClean="0"/>
              <a:pPr>
                <a:defRPr/>
              </a:pPr>
              <a:t>32</a:t>
            </a:fld>
            <a:endParaRPr lang="he-IL"/>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l" rtl="0" eaLnBrk="1" hangingPunct="1"/>
            <a:r>
              <a:rPr lang="en-US" dirty="0" smtClean="0">
                <a:cs typeface="Times New Roman" pitchFamily="18" charset="0"/>
              </a:rPr>
              <a:t>Process Group ID</a:t>
            </a:r>
            <a:endParaRPr lang="he-IL" dirty="0" smtClean="0"/>
          </a:p>
        </p:txBody>
      </p:sp>
      <p:sp>
        <p:nvSpPr>
          <p:cNvPr id="33795" name="Content Placeholder 2"/>
          <p:cNvSpPr>
            <a:spLocks noGrp="1"/>
          </p:cNvSpPr>
          <p:nvPr>
            <p:ph idx="1"/>
          </p:nvPr>
        </p:nvSpPr>
        <p:spPr/>
        <p:txBody>
          <a:bodyPr/>
          <a:lstStyle/>
          <a:p>
            <a:pPr algn="l" rtl="0" eaLnBrk="1" hangingPunct="1"/>
            <a:r>
              <a:rPr lang="en-US" dirty="0" smtClean="0">
                <a:cs typeface="Arial" charset="0"/>
              </a:rPr>
              <a:t>A </a:t>
            </a:r>
            <a:r>
              <a:rPr lang="en-US" i="1" dirty="0" smtClean="0">
                <a:solidFill>
                  <a:schemeClr val="accent2"/>
                </a:solidFill>
                <a:effectLst>
                  <a:outerShdw blurRad="38100" dist="38100" dir="2700000" algn="tl">
                    <a:srgbClr val="000000">
                      <a:alpha val="43137"/>
                    </a:srgbClr>
                  </a:outerShdw>
                </a:effectLst>
                <a:cs typeface="Arial" charset="0"/>
              </a:rPr>
              <a:t>process group</a:t>
            </a:r>
            <a:r>
              <a:rPr lang="en-US" dirty="0" smtClean="0">
                <a:solidFill>
                  <a:schemeClr val="accent2"/>
                </a:solidFill>
                <a:effectLst>
                  <a:outerShdw blurRad="38100" dist="38100" dir="2700000" algn="tl">
                    <a:srgbClr val="000000">
                      <a:alpha val="43137"/>
                    </a:srgbClr>
                  </a:outerShdw>
                </a:effectLst>
                <a:cs typeface="Arial" charset="0"/>
              </a:rPr>
              <a:t> </a:t>
            </a:r>
            <a:r>
              <a:rPr lang="en-US" dirty="0" smtClean="0">
                <a:cs typeface="Arial" charset="0"/>
              </a:rPr>
              <a:t>is a collection of related processes.</a:t>
            </a:r>
          </a:p>
          <a:p>
            <a:pPr algn="l" rtl="0" eaLnBrk="1" hangingPunct="1"/>
            <a:r>
              <a:rPr lang="en-US" dirty="0" smtClean="0">
                <a:cs typeface="Arial" charset="0"/>
              </a:rPr>
              <a:t>All processes in a process group are assigned the same </a:t>
            </a:r>
            <a:r>
              <a:rPr lang="en-US" i="1" dirty="0" smtClean="0">
                <a:solidFill>
                  <a:schemeClr val="accent2"/>
                </a:solidFill>
                <a:effectLst>
                  <a:outerShdw blurRad="38100" dist="38100" dir="2700000" algn="tl">
                    <a:srgbClr val="000000">
                      <a:alpha val="43137"/>
                    </a:srgbClr>
                  </a:outerShdw>
                </a:effectLst>
                <a:cs typeface="Arial" charset="0"/>
              </a:rPr>
              <a:t>process-group identifier (</a:t>
            </a:r>
            <a:r>
              <a:rPr lang="en-US" i="1" dirty="0" err="1" smtClean="0">
                <a:solidFill>
                  <a:schemeClr val="accent2"/>
                </a:solidFill>
                <a:effectLst>
                  <a:outerShdw blurRad="38100" dist="38100" dir="2700000" algn="tl">
                    <a:srgbClr val="000000">
                      <a:alpha val="43137"/>
                    </a:srgbClr>
                  </a:outerShdw>
                </a:effectLst>
                <a:cs typeface="Arial" charset="0"/>
              </a:rPr>
              <a:t>pgid</a:t>
            </a:r>
            <a:r>
              <a:rPr lang="en-US" i="1" dirty="0" smtClean="0">
                <a:solidFill>
                  <a:schemeClr val="accent2"/>
                </a:solidFill>
                <a:effectLst>
                  <a:outerShdw blurRad="38100" dist="38100" dir="2700000" algn="tl">
                    <a:srgbClr val="000000">
                      <a:alpha val="43137"/>
                    </a:srgbClr>
                  </a:outerShdw>
                </a:effectLst>
                <a:cs typeface="Arial" charset="0"/>
              </a:rPr>
              <a:t>)</a:t>
            </a:r>
            <a:r>
              <a:rPr lang="en-US" dirty="0" smtClean="0">
                <a:cs typeface="Arial" charset="0"/>
              </a:rPr>
              <a:t>.</a:t>
            </a:r>
          </a:p>
          <a:p>
            <a:pPr algn="l" rtl="0" eaLnBrk="1" hangingPunct="1"/>
            <a:r>
              <a:rPr lang="en-US" dirty="0" smtClean="0">
                <a:cs typeface="Arial" charset="0"/>
              </a:rPr>
              <a:t>The process-group identifier is the same as the </a:t>
            </a:r>
            <a:r>
              <a:rPr lang="en-US" i="1" dirty="0" smtClean="0">
                <a:cs typeface="Arial" charset="0"/>
              </a:rPr>
              <a:t>PID</a:t>
            </a:r>
            <a:r>
              <a:rPr lang="en-US" dirty="0" smtClean="0">
                <a:cs typeface="Arial" charset="0"/>
              </a:rPr>
              <a:t> of the process group's initial member.</a:t>
            </a:r>
          </a:p>
          <a:p>
            <a:pPr algn="l" rtl="0" eaLnBrk="1" hangingPunct="1"/>
            <a:r>
              <a:rPr lang="en-US" dirty="0" smtClean="0">
                <a:cs typeface="Arial" charset="0"/>
              </a:rPr>
              <a:t>Used by the shell to control different tasks executed by it.</a:t>
            </a:r>
          </a:p>
          <a:p>
            <a:pPr algn="l" rtl="0" eaLnBrk="1" hangingPunct="1"/>
            <a:endParaRPr lang="he-IL" dirty="0" smtClean="0"/>
          </a:p>
        </p:txBody>
      </p:sp>
      <p:sp>
        <p:nvSpPr>
          <p:cNvPr id="4" name="Slide Number Placeholder 3"/>
          <p:cNvSpPr>
            <a:spLocks noGrp="1"/>
          </p:cNvSpPr>
          <p:nvPr>
            <p:ph type="sldNum" sz="quarter" idx="12"/>
          </p:nvPr>
        </p:nvSpPr>
        <p:spPr/>
        <p:txBody>
          <a:bodyPr/>
          <a:lstStyle/>
          <a:p>
            <a:pPr>
              <a:defRPr/>
            </a:pPr>
            <a:fld id="{36B31947-2CEE-4175-A83B-595AEB9EC406}" type="slidenum">
              <a:rPr lang="he-IL" smtClean="0"/>
              <a:pPr>
                <a:defRPr/>
              </a:pPr>
              <a:t>33</a:t>
            </a:fld>
            <a:endParaRPr lang="he-IL"/>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just" eaLnBrk="1" hangingPunct="1"/>
            <a:r>
              <a:rPr lang="en-US" dirty="0">
                <a:cs typeface="Times New Roman" pitchFamily="18" charset="0"/>
              </a:rPr>
              <a:t>Process Group ID</a:t>
            </a:r>
            <a:endParaRPr lang="he-IL" dirty="0" smtClean="0"/>
          </a:p>
        </p:txBody>
      </p:sp>
      <p:sp>
        <p:nvSpPr>
          <p:cNvPr id="34819" name="Content Placeholder 2"/>
          <p:cNvSpPr>
            <a:spLocks noGrp="1"/>
          </p:cNvSpPr>
          <p:nvPr>
            <p:ph idx="1"/>
          </p:nvPr>
        </p:nvSpPr>
        <p:spPr/>
        <p:txBody>
          <a:bodyPr/>
          <a:lstStyle/>
          <a:p>
            <a:pPr algn="just" rtl="0" eaLnBrk="1" hangingPunct="1">
              <a:buFont typeface="Arial" charset="0"/>
              <a:buNone/>
            </a:pPr>
            <a:r>
              <a:rPr lang="en-US" b="1" i="1" dirty="0" err="1" smtClean="0">
                <a:solidFill>
                  <a:schemeClr val="accent1"/>
                </a:solidFill>
                <a:cs typeface="Arial" charset="0"/>
              </a:rPr>
              <a:t>int</a:t>
            </a:r>
            <a:r>
              <a:rPr lang="en-US" b="1" i="1" dirty="0" smtClean="0">
                <a:solidFill>
                  <a:schemeClr val="accent1"/>
                </a:solidFill>
                <a:cs typeface="Arial" charset="0"/>
              </a:rPr>
              <a:t> </a:t>
            </a:r>
            <a:r>
              <a:rPr lang="en-US" b="1" i="1" dirty="0" err="1" smtClean="0">
                <a:solidFill>
                  <a:schemeClr val="accent1"/>
                </a:solidFill>
                <a:cs typeface="Arial" charset="0"/>
              </a:rPr>
              <a:t>getpid</a:t>
            </a:r>
            <a:r>
              <a:rPr lang="en-US" b="1" i="1" dirty="0" smtClean="0">
                <a:solidFill>
                  <a:schemeClr val="accent1"/>
                </a:solidFill>
                <a:cs typeface="Arial" charset="0"/>
              </a:rPr>
              <a:t>() </a:t>
            </a:r>
            <a:r>
              <a:rPr lang="en-US" dirty="0" smtClean="0">
                <a:cs typeface="Arial" charset="0"/>
              </a:rPr>
              <a:t>– return the process’s PID.</a:t>
            </a:r>
          </a:p>
          <a:p>
            <a:pPr algn="just" rtl="0" eaLnBrk="1" hangingPunct="1">
              <a:buFont typeface="Arial" charset="0"/>
              <a:buNone/>
            </a:pPr>
            <a:r>
              <a:rPr lang="en-US" b="1" i="1" dirty="0" err="1" smtClean="0">
                <a:solidFill>
                  <a:schemeClr val="accent1"/>
                </a:solidFill>
                <a:cs typeface="Arial" charset="0"/>
              </a:rPr>
              <a:t>int</a:t>
            </a:r>
            <a:r>
              <a:rPr lang="en-US" b="1" i="1" dirty="0" smtClean="0">
                <a:solidFill>
                  <a:schemeClr val="accent1"/>
                </a:solidFill>
                <a:cs typeface="Arial" charset="0"/>
              </a:rPr>
              <a:t> </a:t>
            </a:r>
            <a:r>
              <a:rPr lang="en-US" b="1" i="1" dirty="0" err="1" smtClean="0">
                <a:solidFill>
                  <a:schemeClr val="accent1"/>
                </a:solidFill>
                <a:cs typeface="Arial" charset="0"/>
              </a:rPr>
              <a:t>getpgrp</a:t>
            </a:r>
            <a:r>
              <a:rPr lang="en-US" b="1" i="1" dirty="0" smtClean="0">
                <a:solidFill>
                  <a:schemeClr val="accent1"/>
                </a:solidFill>
                <a:cs typeface="Arial" charset="0"/>
              </a:rPr>
              <a:t>()</a:t>
            </a:r>
            <a:r>
              <a:rPr lang="en-US" b="1" dirty="0" smtClean="0">
                <a:solidFill>
                  <a:schemeClr val="accent1"/>
                </a:solidFill>
                <a:cs typeface="Arial" charset="0"/>
              </a:rPr>
              <a:t> </a:t>
            </a:r>
            <a:r>
              <a:rPr lang="en-US" dirty="0" smtClean="0">
                <a:cs typeface="Arial" charset="0"/>
              </a:rPr>
              <a:t>– return the process’s PGID.</a:t>
            </a:r>
          </a:p>
          <a:p>
            <a:pPr algn="just" rtl="0" eaLnBrk="1" hangingPunct="1">
              <a:buFont typeface="Arial" charset="0"/>
              <a:buNone/>
            </a:pPr>
            <a:r>
              <a:rPr lang="en-US" b="1" i="1" dirty="0" err="1" smtClean="0">
                <a:solidFill>
                  <a:schemeClr val="accent1"/>
                </a:solidFill>
                <a:cs typeface="Arial" charset="0"/>
              </a:rPr>
              <a:t>setpgrp</a:t>
            </a:r>
            <a:r>
              <a:rPr lang="en-US" b="1" i="1" dirty="0" smtClean="0">
                <a:solidFill>
                  <a:schemeClr val="accent1"/>
                </a:solidFill>
                <a:cs typeface="Arial" charset="0"/>
              </a:rPr>
              <a:t>()</a:t>
            </a:r>
            <a:r>
              <a:rPr lang="en-US" b="1" dirty="0" smtClean="0">
                <a:solidFill>
                  <a:schemeClr val="accent1"/>
                </a:solidFill>
                <a:cs typeface="Arial" charset="0"/>
              </a:rPr>
              <a:t> </a:t>
            </a:r>
            <a:r>
              <a:rPr lang="en-US" dirty="0" smtClean="0">
                <a:cs typeface="Arial" charset="0"/>
              </a:rPr>
              <a:t>– set this process’s PGID to be equal to his PID.</a:t>
            </a:r>
          </a:p>
          <a:p>
            <a:pPr algn="just" rtl="0" eaLnBrk="1" hangingPunct="1">
              <a:buFont typeface="Arial" charset="0"/>
              <a:buNone/>
            </a:pPr>
            <a:r>
              <a:rPr lang="en-US" b="1" i="1" dirty="0" err="1" smtClean="0">
                <a:solidFill>
                  <a:schemeClr val="accent1"/>
                </a:solidFill>
                <a:cs typeface="Arial" charset="0"/>
              </a:rPr>
              <a:t>setpgrp</a:t>
            </a:r>
            <a:r>
              <a:rPr lang="en-US" b="1" i="1" dirty="0" smtClean="0">
                <a:solidFill>
                  <a:schemeClr val="accent1"/>
                </a:solidFill>
                <a:cs typeface="Arial" charset="0"/>
              </a:rPr>
              <a:t>(</a:t>
            </a:r>
            <a:r>
              <a:rPr lang="en-US" b="1" i="1" dirty="0" err="1" smtClean="0">
                <a:solidFill>
                  <a:schemeClr val="accent1"/>
                </a:solidFill>
                <a:cs typeface="Arial" charset="0"/>
              </a:rPr>
              <a:t>int</a:t>
            </a:r>
            <a:r>
              <a:rPr lang="en-US" b="1" i="1" dirty="0" smtClean="0">
                <a:solidFill>
                  <a:schemeClr val="accent1"/>
                </a:solidFill>
                <a:cs typeface="Arial" charset="0"/>
              </a:rPr>
              <a:t> pid1, </a:t>
            </a:r>
            <a:r>
              <a:rPr lang="en-US" b="1" i="1" dirty="0" err="1" smtClean="0">
                <a:solidFill>
                  <a:schemeClr val="accent1"/>
                </a:solidFill>
                <a:cs typeface="Arial" charset="0"/>
              </a:rPr>
              <a:t>int</a:t>
            </a:r>
            <a:r>
              <a:rPr lang="en-US" b="1" i="1" dirty="0" smtClean="0">
                <a:solidFill>
                  <a:schemeClr val="accent1"/>
                </a:solidFill>
                <a:cs typeface="Arial" charset="0"/>
              </a:rPr>
              <a:t> pid2)</a:t>
            </a:r>
            <a:r>
              <a:rPr lang="en-US" b="1" dirty="0" smtClean="0">
                <a:solidFill>
                  <a:schemeClr val="accent1"/>
                </a:solidFill>
                <a:cs typeface="Arial" charset="0"/>
              </a:rPr>
              <a:t> </a:t>
            </a:r>
            <a:r>
              <a:rPr lang="en-US" dirty="0" smtClean="0">
                <a:cs typeface="Arial" charset="0"/>
              </a:rPr>
              <a:t>– set process’s pid1 PGID to be equal to pid2’s PID.</a:t>
            </a:r>
          </a:p>
          <a:p>
            <a:pPr algn="just" rtl="0" eaLnBrk="1" hangingPunct="1">
              <a:buFont typeface="Arial" charset="0"/>
              <a:buNone/>
            </a:pPr>
            <a:endParaRPr lang="he-IL" dirty="0" smtClean="0"/>
          </a:p>
        </p:txBody>
      </p:sp>
      <p:sp>
        <p:nvSpPr>
          <p:cNvPr id="4" name="Slide Number Placeholder 3"/>
          <p:cNvSpPr>
            <a:spLocks noGrp="1"/>
          </p:cNvSpPr>
          <p:nvPr>
            <p:ph type="sldNum" sz="quarter" idx="12"/>
          </p:nvPr>
        </p:nvSpPr>
        <p:spPr/>
        <p:txBody>
          <a:bodyPr/>
          <a:lstStyle/>
          <a:p>
            <a:pPr>
              <a:defRPr/>
            </a:pPr>
            <a:fld id="{AE4EA384-D178-4A84-A763-981D396F0113}" type="slidenum">
              <a:rPr lang="he-IL" smtClean="0"/>
              <a:pPr>
                <a:defRPr/>
              </a:pPr>
              <a:t>34</a:t>
            </a:fld>
            <a:endParaRPr lang="he-IL"/>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Assignment 1</a:t>
            </a:r>
            <a:endParaRPr lang="en-US" dirty="0"/>
          </a:p>
        </p:txBody>
      </p:sp>
      <p:sp>
        <p:nvSpPr>
          <p:cNvPr id="5" name="Text Placeholder 4"/>
          <p:cNvSpPr>
            <a:spLocks noGrp="1"/>
          </p:cNvSpPr>
          <p:nvPr>
            <p:ph type="body" idx="1"/>
          </p:nvPr>
        </p:nvSpPr>
        <p:spPr/>
        <p:txBody>
          <a:bodyPr/>
          <a:lstStyle/>
          <a:p>
            <a:r>
              <a:rPr lang="en-US" dirty="0" smtClean="0"/>
              <a:t>Overview</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Assignment 1</a:t>
            </a:r>
            <a:endParaRPr lang="en-US" i="1" dirty="0">
              <a:solidFill>
                <a:schemeClr val="tx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smtClean="0"/>
              <a:t>Divided into four parts:</a:t>
            </a:r>
          </a:p>
          <a:p>
            <a:pPr marL="971550" lvl="1" indent="-514350">
              <a:buFont typeface="+mj-lt"/>
              <a:buAutoNum type="arabicPeriod"/>
            </a:pPr>
            <a:r>
              <a:rPr lang="en-US" dirty="0" smtClean="0"/>
              <a:t>Get to know xv6, and brushing up your </a:t>
            </a:r>
            <a:r>
              <a:rPr lang="en-US" i="1" dirty="0" smtClean="0"/>
              <a:t>c</a:t>
            </a:r>
            <a:r>
              <a:rPr lang="en-US" dirty="0" smtClean="0"/>
              <a:t> skills</a:t>
            </a:r>
          </a:p>
          <a:p>
            <a:pPr marL="971550" lvl="1" indent="-514350">
              <a:buFont typeface="+mj-lt"/>
              <a:buAutoNum type="arabicPeriod"/>
            </a:pPr>
            <a:r>
              <a:rPr lang="en-US" dirty="0" smtClean="0"/>
              <a:t>Implement a signal framework</a:t>
            </a:r>
          </a:p>
          <a:p>
            <a:pPr marL="971550" lvl="1" indent="-514350">
              <a:buFont typeface="+mj-lt"/>
              <a:buAutoNum type="arabicPeriod"/>
            </a:pPr>
            <a:r>
              <a:rPr lang="en-US" dirty="0"/>
              <a:t>Implement </a:t>
            </a:r>
            <a:r>
              <a:rPr lang="en-US" dirty="0" smtClean="0"/>
              <a:t>few simple signals</a:t>
            </a:r>
          </a:p>
          <a:p>
            <a:pPr marL="971550" lvl="1" indent="-514350">
              <a:buFont typeface="+mj-lt"/>
              <a:buAutoNum type="arabicPeriod"/>
            </a:pPr>
            <a:r>
              <a:rPr lang="en-US" dirty="0" smtClean="0"/>
              <a:t>Write user space programs to test previous sections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1</a:t>
            </a:r>
            <a:br>
              <a:rPr lang="en-US" dirty="0" smtClean="0"/>
            </a:br>
            <a:r>
              <a:rPr lang="en-US" i="1" dirty="0" smtClean="0">
                <a:solidFill>
                  <a:schemeClr val="tx2"/>
                </a:solidFill>
                <a:effectLst>
                  <a:outerShdw blurRad="38100" dist="38100" dir="2700000" algn="tl">
                    <a:srgbClr val="000000">
                      <a:alpha val="43137"/>
                    </a:srgbClr>
                  </a:outerShdw>
                </a:effectLst>
              </a:rPr>
              <a:t>Hello xv6</a:t>
            </a:r>
            <a:endParaRPr lang="en-US" dirty="0"/>
          </a:p>
        </p:txBody>
      </p:sp>
      <p:sp>
        <p:nvSpPr>
          <p:cNvPr id="3" name="Content Placeholder 2"/>
          <p:cNvSpPr>
            <a:spLocks noGrp="1"/>
          </p:cNvSpPr>
          <p:nvPr>
            <p:ph idx="1"/>
          </p:nvPr>
        </p:nvSpPr>
        <p:spPr/>
        <p:txBody>
          <a:bodyPr>
            <a:normAutofit lnSpcReduction="10000"/>
          </a:bodyPr>
          <a:lstStyle/>
          <a:p>
            <a:r>
              <a:rPr lang="en-GB" dirty="0"/>
              <a:t>xv6 is a simplistic educational OS, it is used in universities such as MIT and Yale.</a:t>
            </a:r>
          </a:p>
          <a:p>
            <a:r>
              <a:rPr lang="en-US" dirty="0"/>
              <a:t>xv6 is a </a:t>
            </a:r>
            <a:r>
              <a:rPr lang="en-GB" dirty="0"/>
              <a:t>re-implementation of Unix Version 6, but offers only a partial implementation.</a:t>
            </a:r>
            <a:endParaRPr lang="en-US" dirty="0"/>
          </a:p>
          <a:p>
            <a:r>
              <a:rPr lang="en-US" dirty="0"/>
              <a:t>We will use QEMU, which</a:t>
            </a:r>
            <a:r>
              <a:rPr lang="en-GB" dirty="0"/>
              <a:t> is a generic and open source machine emulator and </a:t>
            </a:r>
            <a:r>
              <a:rPr lang="en-GB" dirty="0" err="1"/>
              <a:t>virtualizer</a:t>
            </a:r>
            <a:r>
              <a:rPr lang="en-GB" dirty="0"/>
              <a:t> to run xv6.</a:t>
            </a:r>
          </a:p>
          <a:p>
            <a:r>
              <a:rPr lang="en-US" dirty="0"/>
              <a:t>Everything you need is installed </a:t>
            </a:r>
            <a:r>
              <a:rPr lang="en-US"/>
              <a:t>on </a:t>
            </a:r>
            <a:r>
              <a:rPr lang="en-US" smtClean="0"/>
              <a:t>lab </a:t>
            </a:r>
            <a:r>
              <a:rPr lang="en-US"/>
              <a:t>computers</a:t>
            </a:r>
            <a:r>
              <a:rPr lang="en-US" dirty="0"/>
              <a:t>.</a:t>
            </a:r>
            <a:endParaRPr lang="en-GB" dirty="0"/>
          </a:p>
          <a:p>
            <a:endParaRPr lang="en-GB" dirty="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1</a:t>
            </a:r>
            <a:br>
              <a:rPr lang="en-US" dirty="0" smtClean="0"/>
            </a:br>
            <a:r>
              <a:rPr lang="en-US" i="1" dirty="0" smtClean="0">
                <a:solidFill>
                  <a:schemeClr val="tx2"/>
                </a:solidFill>
                <a:effectLst>
                  <a:outerShdw blurRad="38100" dist="38100" dir="2700000" algn="tl">
                    <a:srgbClr val="000000">
                      <a:alpha val="43137"/>
                    </a:srgbClr>
                  </a:outerShdw>
                </a:effectLst>
              </a:rPr>
              <a:t>Details</a:t>
            </a:r>
            <a:endParaRPr lang="en-US" dirty="0"/>
          </a:p>
        </p:txBody>
      </p:sp>
      <p:sp>
        <p:nvSpPr>
          <p:cNvPr id="3" name="Content Placeholder 2"/>
          <p:cNvSpPr>
            <a:spLocks noGrp="1"/>
          </p:cNvSpPr>
          <p:nvPr>
            <p:ph idx="1"/>
          </p:nvPr>
        </p:nvSpPr>
        <p:spPr/>
        <p:txBody>
          <a:bodyPr>
            <a:normAutofit fontScale="92500" lnSpcReduction="20000"/>
          </a:bodyPr>
          <a:lstStyle/>
          <a:p>
            <a:r>
              <a:rPr lang="en-GB" dirty="0"/>
              <a:t>We will (</a:t>
            </a:r>
            <a:r>
              <a:rPr lang="en-GB" dirty="0" err="1"/>
              <a:t>ab</a:t>
            </a:r>
            <a:r>
              <a:rPr lang="en-GB" dirty="0"/>
              <a:t>)use </a:t>
            </a:r>
            <a:r>
              <a:rPr lang="en-GB" i="1" dirty="0" err="1"/>
              <a:t>svn</a:t>
            </a:r>
            <a:r>
              <a:rPr lang="en-GB" dirty="0"/>
              <a:t> to retrieve the initial xv6 </a:t>
            </a:r>
            <a:r>
              <a:rPr lang="en-GB" dirty="0" smtClean="0"/>
              <a:t>version, </a:t>
            </a:r>
            <a:r>
              <a:rPr lang="en-GB" dirty="0"/>
              <a:t>and modify that version.</a:t>
            </a:r>
            <a:endParaRPr lang="en-GB" i="1" dirty="0"/>
          </a:p>
          <a:p>
            <a:r>
              <a:rPr lang="en-US" dirty="0"/>
              <a:t>There are two main files that are built by the make file: xv6.img and </a:t>
            </a:r>
            <a:r>
              <a:rPr lang="en-US" dirty="0" err="1"/>
              <a:t>fs.img</a:t>
            </a:r>
            <a:r>
              <a:rPr lang="en-US" dirty="0"/>
              <a:t>, one is the OS and the other is the file system.</a:t>
            </a:r>
          </a:p>
          <a:p>
            <a:r>
              <a:rPr lang="en-US" dirty="0"/>
              <a:t>In the first task you will modify the shell to display PWD in the prompt. </a:t>
            </a:r>
          </a:p>
          <a:p>
            <a:r>
              <a:rPr lang="en-US" dirty="0"/>
              <a:t>Then you will implement a signals framework.</a:t>
            </a:r>
          </a:p>
          <a:p>
            <a:r>
              <a:rPr lang="en-US" dirty="0"/>
              <a:t>In the last task you will add user space programs. Notice that they are different from regular </a:t>
            </a:r>
            <a:r>
              <a:rPr lang="en-US" i="1" dirty="0"/>
              <a:t>c</a:t>
            </a:r>
            <a:r>
              <a:rPr lang="en-US" dirty="0"/>
              <a:t> programs because they use xv6 libraries.</a:t>
            </a:r>
            <a:endParaRPr lang="en-GB" dirty="0"/>
          </a:p>
          <a:p>
            <a:endParaRPr lang="en-GB" dirty="0"/>
          </a:p>
          <a:p>
            <a:endParaRPr lang="en-US" dirty="0"/>
          </a:p>
        </p:txBody>
      </p:sp>
    </p:spTree>
    <p:extLst>
      <p:ext uri="{BB962C8B-B14F-4D97-AF65-F5344CB8AC3E}">
        <p14:creationId xmlns:p14="http://schemas.microsoft.com/office/powerpoint/2010/main" val="2887731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Xv6 code</a:t>
            </a: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39</a:t>
            </a:fld>
            <a:endParaRPr lang="he-I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363272" cy="1143000"/>
          </a:xfrm>
        </p:spPr>
        <p:txBody>
          <a:bodyPr/>
          <a:lstStyle/>
          <a:p>
            <a:pPr algn="l" eaLnBrk="1" hangingPunct="1"/>
            <a:r>
              <a:rPr lang="en-US" sz="4000" dirty="0" smtClean="0">
                <a:cs typeface="Times New Roman" pitchFamily="18" charset="0"/>
              </a:rPr>
              <a:t>Signals: Synchronous VS. Asynchronous</a:t>
            </a:r>
            <a:endParaRPr lang="he-IL" sz="4000" dirty="0" smtClean="0"/>
          </a:p>
        </p:txBody>
      </p:sp>
      <p:sp>
        <p:nvSpPr>
          <p:cNvPr id="16386" name="Content Placeholder 2"/>
          <p:cNvSpPr>
            <a:spLocks noGrp="1"/>
          </p:cNvSpPr>
          <p:nvPr>
            <p:ph idx="1"/>
          </p:nvPr>
        </p:nvSpPr>
        <p:spPr>
          <a:xfrm>
            <a:off x="457200" y="1600200"/>
            <a:ext cx="8229600" cy="4709120"/>
          </a:xfrm>
        </p:spPr>
        <p:txBody>
          <a:bodyPr>
            <a:normAutofit fontScale="92500"/>
          </a:bodyPr>
          <a:lstStyle/>
          <a:p>
            <a:pPr algn="just" rtl="0" eaLnBrk="1" hangingPunct="1">
              <a:buFont typeface="Arial" pitchFamily="34" charset="0"/>
              <a:buChar char="•"/>
              <a:defRPr/>
            </a:pPr>
            <a:r>
              <a:rPr lang="en-US" dirty="0" smtClean="0">
                <a:cs typeface="Arial" pitchFamily="34" charset="0"/>
              </a:rPr>
              <a:t>Programs are </a:t>
            </a:r>
            <a:r>
              <a:rPr lang="en-US" i="1" dirty="0" smtClean="0">
                <a:solidFill>
                  <a:schemeClr val="accent2">
                    <a:lumMod val="75000"/>
                  </a:schemeClr>
                </a:solidFill>
                <a:cs typeface="Arial" pitchFamily="34" charset="0"/>
              </a:rPr>
              <a:t>synchronous</a:t>
            </a:r>
            <a:r>
              <a:rPr lang="en-US" dirty="0" smtClean="0">
                <a:cs typeface="Arial" pitchFamily="34" charset="0"/>
              </a:rPr>
              <a:t>: executed line by line</a:t>
            </a:r>
          </a:p>
          <a:p>
            <a:pPr algn="just" rtl="0" eaLnBrk="1" hangingPunct="1">
              <a:buFont typeface="Arial" pitchFamily="34" charset="0"/>
              <a:buChar char="•"/>
              <a:defRPr/>
            </a:pPr>
            <a:r>
              <a:rPr lang="en-US" dirty="0" smtClean="0">
                <a:cs typeface="Arial" pitchFamily="34" charset="0"/>
              </a:rPr>
              <a:t>Signals can be synchronous or </a:t>
            </a:r>
            <a:r>
              <a:rPr lang="en-US" i="1" dirty="0" smtClean="0">
                <a:solidFill>
                  <a:schemeClr val="accent2">
                    <a:lumMod val="75000"/>
                  </a:schemeClr>
                </a:solidFill>
                <a:cs typeface="Arial" pitchFamily="34" charset="0"/>
              </a:rPr>
              <a:t>asynchronous</a:t>
            </a:r>
          </a:p>
          <a:p>
            <a:pPr lvl="1" algn="just" eaLnBrk="1" hangingPunct="1">
              <a:buFont typeface="Arial" pitchFamily="34" charset="0"/>
              <a:buChar char="–"/>
              <a:defRPr/>
            </a:pPr>
            <a:r>
              <a:rPr lang="en-US" dirty="0">
                <a:effectLst>
                  <a:outerShdw blurRad="38100" dist="38100" dir="2700000" algn="tl">
                    <a:srgbClr val="000000">
                      <a:alpha val="43137"/>
                    </a:srgbClr>
                  </a:outerShdw>
                </a:effectLst>
                <a:cs typeface="Arial" pitchFamily="34" charset="0"/>
              </a:rPr>
              <a:t>Synchronous</a:t>
            </a:r>
            <a:r>
              <a:rPr lang="en-US" dirty="0" smtClean="0">
                <a:cs typeface="Arial" pitchFamily="34" charset="0"/>
              </a:rPr>
              <a:t>: </a:t>
            </a:r>
            <a:r>
              <a:rPr lang="en-US" dirty="0"/>
              <a:t>occur as a direct result of the executing instruction </a:t>
            </a:r>
            <a:r>
              <a:rPr lang="en-US" dirty="0" smtClean="0"/>
              <a:t>stream. Examples: d</a:t>
            </a:r>
            <a:r>
              <a:rPr lang="en-US" dirty="0" smtClean="0">
                <a:cs typeface="Arial" pitchFamily="34" charset="0"/>
              </a:rPr>
              <a:t>ividing by zero, segmentation fault, etc.</a:t>
            </a:r>
          </a:p>
          <a:p>
            <a:pPr lvl="1" algn="just" eaLnBrk="1" hangingPunct="1">
              <a:buFont typeface="Arial" pitchFamily="34" charset="0"/>
              <a:buChar char="–"/>
              <a:defRPr/>
            </a:pPr>
            <a:r>
              <a:rPr lang="en-US" dirty="0">
                <a:effectLst>
                  <a:outerShdw blurRad="38100" dist="38100" dir="2700000" algn="tl">
                    <a:srgbClr val="000000">
                      <a:alpha val="43137"/>
                    </a:srgbClr>
                  </a:outerShdw>
                </a:effectLst>
                <a:cs typeface="Arial" pitchFamily="34" charset="0"/>
              </a:rPr>
              <a:t>Asynchronous</a:t>
            </a:r>
            <a:r>
              <a:rPr lang="en-US" dirty="0" smtClean="0">
                <a:cs typeface="Arial" pitchFamily="34" charset="0"/>
              </a:rPr>
              <a:t>: </a:t>
            </a:r>
            <a:r>
              <a:rPr lang="en-US" dirty="0"/>
              <a:t>external to (and in some cases unrelated to) the current execution </a:t>
            </a:r>
            <a:r>
              <a:rPr lang="en-US" dirty="0" smtClean="0"/>
              <a:t>context. A mechanism for an inter-process communication. Example: </a:t>
            </a:r>
            <a:r>
              <a:rPr lang="en-US" dirty="0" smtClean="0">
                <a:cs typeface="Arial" pitchFamily="34" charset="0"/>
              </a:rPr>
              <a:t>receiving a termination signal from a different process.</a:t>
            </a:r>
          </a:p>
        </p:txBody>
      </p:sp>
      <p:sp>
        <p:nvSpPr>
          <p:cNvPr id="4" name="Slide Number Placeholder 3"/>
          <p:cNvSpPr>
            <a:spLocks noGrp="1"/>
          </p:cNvSpPr>
          <p:nvPr>
            <p:ph type="sldNum" sz="quarter" idx="12"/>
          </p:nvPr>
        </p:nvSpPr>
        <p:spPr/>
        <p:txBody>
          <a:bodyPr/>
          <a:lstStyle/>
          <a:p>
            <a:pPr>
              <a:defRPr/>
            </a:pPr>
            <a:fld id="{22F360E8-D31D-41AB-B236-243897558DB3}" type="slidenum">
              <a:rPr lang="he-IL" smtClean="0"/>
              <a:pPr>
                <a:defRPr/>
              </a:pPr>
              <a:t>4</a:t>
            </a:fld>
            <a:endParaRPr lang="he-IL"/>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6B4540-FFE1-4A7B-BC23-AAB66E9BDDC6}" type="slidenum">
              <a:rPr lang="he-IL" smtClean="0"/>
              <a:pPr>
                <a:defRPr/>
              </a:pPr>
              <a:t>40</a:t>
            </a:fld>
            <a:endParaRPr lang="he-IL"/>
          </a:p>
        </p:txBody>
      </p:sp>
      <p:sp>
        <p:nvSpPr>
          <p:cNvPr id="6" name="Title 1"/>
          <p:cNvSpPr>
            <a:spLocks noGrp="1"/>
          </p:cNvSpPr>
          <p:nvPr>
            <p:ph type="title"/>
          </p:nvPr>
        </p:nvSpPr>
        <p:spPr>
          <a:xfrm>
            <a:off x="457200" y="44624"/>
            <a:ext cx="8229600" cy="1143000"/>
          </a:xfrm>
        </p:spPr>
        <p:txBody>
          <a:bodyPr>
            <a:normAutofit/>
          </a:bodyPr>
          <a:lstStyle/>
          <a:p>
            <a:pPr algn="ctr"/>
            <a:r>
              <a:rPr lang="en-US" i="1" dirty="0" smtClean="0">
                <a:solidFill>
                  <a:schemeClr val="tx2"/>
                </a:solidFill>
                <a:effectLst>
                  <a:outerShdw blurRad="38100" dist="38100" dir="2700000" algn="tl">
                    <a:srgbClr val="000000">
                      <a:alpha val="43137"/>
                    </a:srgbClr>
                  </a:outerShdw>
                </a:effectLst>
              </a:rPr>
              <a:t>the shell</a:t>
            </a:r>
            <a:endParaRPr lang="en-US" dirty="0"/>
          </a:p>
        </p:txBody>
      </p:sp>
      <p:sp>
        <p:nvSpPr>
          <p:cNvPr id="2" name="Rectangle 1"/>
          <p:cNvSpPr/>
          <p:nvPr/>
        </p:nvSpPr>
        <p:spPr>
          <a:xfrm>
            <a:off x="0" y="836712"/>
            <a:ext cx="5076056" cy="5401479"/>
          </a:xfrm>
          <a:prstGeom prst="rect">
            <a:avLst/>
          </a:prstGeom>
        </p:spPr>
        <p:txBody>
          <a:bodyPr wrap="square">
            <a:spAutoFit/>
          </a:bodyPr>
          <a:lstStyle/>
          <a:p>
            <a:pPr algn="l" rtl="0">
              <a:lnSpc>
                <a:spcPct val="115000"/>
              </a:lnSpc>
              <a:spcAft>
                <a:spcPts val="0"/>
              </a:spcAft>
            </a:pPr>
            <a:r>
              <a:rPr lang="en-US" sz="1000" dirty="0" err="1">
                <a:solidFill>
                  <a:srgbClr val="0000FF"/>
                </a:solidFill>
                <a:latin typeface="Consolas"/>
                <a:ea typeface="Calibri"/>
                <a:cs typeface="Arial"/>
              </a:rPr>
              <a:t>int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main(</a:t>
            </a:r>
            <a:r>
              <a:rPr lang="en-US" sz="1000" dirty="0">
                <a:solidFill>
                  <a:srgbClr val="0000FF"/>
                </a:solidFill>
                <a:latin typeface="Consolas"/>
                <a:ea typeface="Calibri"/>
                <a:cs typeface="Arial"/>
              </a:rPr>
              <a:t>void</a:t>
            </a: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static</a:t>
            </a:r>
            <a:r>
              <a:rPr lang="en-US" sz="1000" dirty="0">
                <a:latin typeface="Consolas"/>
                <a:ea typeface="Calibri"/>
                <a:cs typeface="Arial"/>
              </a:rPr>
              <a:t> </a:t>
            </a:r>
            <a:r>
              <a:rPr lang="en-US" sz="1000" dirty="0">
                <a:solidFill>
                  <a:srgbClr val="0000FF"/>
                </a:solidFill>
                <a:latin typeface="Consolas"/>
                <a:ea typeface="Calibri"/>
                <a:cs typeface="Arial"/>
              </a:rPr>
              <a:t>char</a:t>
            </a:r>
            <a:r>
              <a:rPr lang="en-US" sz="1000" dirty="0">
                <a:latin typeface="Consolas"/>
                <a:ea typeface="Calibri"/>
                <a:cs typeface="Arial"/>
              </a:rPr>
              <a:t> </a:t>
            </a:r>
            <a:r>
              <a:rPr lang="en-US" sz="1000" dirty="0" err="1">
                <a:latin typeface="Consolas"/>
                <a:ea typeface="Calibri"/>
                <a:cs typeface="Arial"/>
              </a:rPr>
              <a:t>buf</a:t>
            </a:r>
            <a:r>
              <a:rPr lang="en-US" sz="1000" dirty="0">
                <a:latin typeface="Consolas"/>
                <a:ea typeface="Calibri"/>
                <a:cs typeface="Arial"/>
              </a:rPr>
              <a:t>[100];</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err="1">
                <a:solidFill>
                  <a:srgbClr val="0000FF"/>
                </a:solidFill>
                <a:latin typeface="Consolas"/>
                <a:ea typeface="Calibri"/>
                <a:cs typeface="Arial"/>
              </a:rPr>
              <a:t>int</a:t>
            </a:r>
            <a:r>
              <a:rPr lang="en-US" sz="1000" dirty="0">
                <a:latin typeface="Consolas"/>
                <a:ea typeface="Calibri"/>
                <a:cs typeface="Arial"/>
              </a:rPr>
              <a:t> fd;</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8000"/>
                </a:solidFill>
                <a:latin typeface="Consolas"/>
                <a:ea typeface="Calibri"/>
                <a:cs typeface="Arial"/>
              </a:rPr>
              <a:t>// Assumes three file descriptors open.</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while</a:t>
            </a:r>
            <a:r>
              <a:rPr lang="en-US" sz="1000" dirty="0">
                <a:latin typeface="Consolas"/>
                <a:ea typeface="Calibri"/>
                <a:cs typeface="Arial"/>
              </a:rPr>
              <a:t>((fd = open(</a:t>
            </a:r>
            <a:r>
              <a:rPr lang="en-US" sz="1000" dirty="0">
                <a:solidFill>
                  <a:srgbClr val="A31515"/>
                </a:solidFill>
                <a:latin typeface="Consolas"/>
                <a:ea typeface="Calibri"/>
                <a:cs typeface="Arial"/>
              </a:rPr>
              <a:t>"console"</a:t>
            </a:r>
            <a:r>
              <a:rPr lang="en-US" sz="1000" dirty="0">
                <a:latin typeface="Consolas"/>
                <a:ea typeface="Calibri"/>
                <a:cs typeface="Arial"/>
              </a:rPr>
              <a:t>, O_RDWR)) &gt;= 0){</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if</a:t>
            </a:r>
            <a:r>
              <a:rPr lang="en-US" sz="1000" dirty="0">
                <a:latin typeface="Consolas"/>
                <a:ea typeface="Calibri"/>
                <a:cs typeface="Arial"/>
              </a:rPr>
              <a:t>(fd &gt;= 3){</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close(fd);</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break</a:t>
            </a: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8000"/>
                </a:solidFill>
                <a:latin typeface="Consolas"/>
                <a:ea typeface="Calibri"/>
                <a:cs typeface="Arial"/>
              </a:rPr>
              <a:t>// Read and run input commands.</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while</a:t>
            </a:r>
            <a:r>
              <a:rPr lang="en-US" sz="1000" dirty="0">
                <a:latin typeface="Consolas"/>
                <a:ea typeface="Calibri"/>
                <a:cs typeface="Arial"/>
              </a:rPr>
              <a:t>(</a:t>
            </a:r>
            <a:r>
              <a:rPr lang="en-US" sz="1000" dirty="0" err="1">
                <a:latin typeface="Consolas"/>
                <a:ea typeface="Calibri"/>
                <a:cs typeface="Arial"/>
              </a:rPr>
              <a:t>getcmd</a:t>
            </a:r>
            <a:r>
              <a:rPr lang="en-US" sz="1000" dirty="0">
                <a:latin typeface="Consolas"/>
                <a:ea typeface="Calibri"/>
                <a:cs typeface="Arial"/>
              </a:rPr>
              <a:t>(</a:t>
            </a:r>
            <a:r>
              <a:rPr lang="en-US" sz="1000" dirty="0" err="1">
                <a:latin typeface="Consolas"/>
                <a:ea typeface="Calibri"/>
                <a:cs typeface="Arial"/>
              </a:rPr>
              <a:t>buf</a:t>
            </a:r>
            <a:r>
              <a:rPr lang="en-US" sz="1000" dirty="0">
                <a:latin typeface="Consolas"/>
                <a:ea typeface="Calibri"/>
                <a:cs typeface="Arial"/>
              </a:rPr>
              <a:t>, </a:t>
            </a:r>
            <a:r>
              <a:rPr lang="en-US" sz="1000" dirty="0" err="1">
                <a:solidFill>
                  <a:srgbClr val="0000FF"/>
                </a:solidFill>
                <a:latin typeface="Consolas"/>
                <a:ea typeface="Calibri"/>
                <a:cs typeface="Arial"/>
              </a:rPr>
              <a:t>sizeof</a:t>
            </a:r>
            <a:r>
              <a:rPr lang="en-US" sz="1000" dirty="0">
                <a:latin typeface="Consolas"/>
                <a:ea typeface="Calibri"/>
                <a:cs typeface="Arial"/>
              </a:rPr>
              <a:t>(</a:t>
            </a:r>
            <a:r>
              <a:rPr lang="en-US" sz="1000" dirty="0" err="1">
                <a:latin typeface="Consolas"/>
                <a:ea typeface="Calibri"/>
                <a:cs typeface="Arial"/>
              </a:rPr>
              <a:t>buf</a:t>
            </a:r>
            <a:r>
              <a:rPr lang="en-US" sz="1000" dirty="0">
                <a:latin typeface="Consolas"/>
                <a:ea typeface="Calibri"/>
                <a:cs typeface="Arial"/>
              </a:rPr>
              <a:t>)) &gt;= 0){</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if</a:t>
            </a:r>
            <a:r>
              <a:rPr lang="en-US" sz="1000" dirty="0">
                <a:latin typeface="Consolas"/>
                <a:ea typeface="Calibri"/>
                <a:cs typeface="Arial"/>
              </a:rPr>
              <a:t>(</a:t>
            </a:r>
            <a:r>
              <a:rPr lang="en-US" sz="1000" dirty="0" err="1">
                <a:latin typeface="Consolas"/>
                <a:ea typeface="Calibri"/>
                <a:cs typeface="Arial"/>
              </a:rPr>
              <a:t>buf</a:t>
            </a:r>
            <a:r>
              <a:rPr lang="en-US" sz="1000" dirty="0">
                <a:latin typeface="Consolas"/>
                <a:ea typeface="Calibri"/>
                <a:cs typeface="Arial"/>
              </a:rPr>
              <a:t>[0] == </a:t>
            </a:r>
            <a:r>
              <a:rPr lang="en-US" sz="1000" dirty="0">
                <a:solidFill>
                  <a:srgbClr val="A31515"/>
                </a:solidFill>
                <a:latin typeface="Consolas"/>
                <a:ea typeface="Calibri"/>
                <a:cs typeface="Arial"/>
              </a:rPr>
              <a:t>'c'</a:t>
            </a:r>
            <a:r>
              <a:rPr lang="en-US" sz="1000" dirty="0">
                <a:latin typeface="Consolas"/>
                <a:ea typeface="Calibri"/>
                <a:cs typeface="Arial"/>
              </a:rPr>
              <a:t> &amp;&amp; </a:t>
            </a:r>
            <a:r>
              <a:rPr lang="en-US" sz="1000" dirty="0" err="1">
                <a:latin typeface="Consolas"/>
                <a:ea typeface="Calibri"/>
                <a:cs typeface="Arial"/>
              </a:rPr>
              <a:t>buf</a:t>
            </a:r>
            <a:r>
              <a:rPr lang="en-US" sz="1000" dirty="0">
                <a:latin typeface="Consolas"/>
                <a:ea typeface="Calibri"/>
                <a:cs typeface="Arial"/>
              </a:rPr>
              <a:t>[1] == </a:t>
            </a:r>
            <a:r>
              <a:rPr lang="en-US" sz="1000" dirty="0">
                <a:solidFill>
                  <a:srgbClr val="A31515"/>
                </a:solidFill>
                <a:latin typeface="Consolas"/>
                <a:ea typeface="Calibri"/>
                <a:cs typeface="Arial"/>
              </a:rPr>
              <a:t>'d'</a:t>
            </a:r>
            <a:r>
              <a:rPr lang="en-US" sz="1000" dirty="0">
                <a:latin typeface="Consolas"/>
                <a:ea typeface="Calibri"/>
                <a:cs typeface="Arial"/>
              </a:rPr>
              <a:t> &amp;&amp; </a:t>
            </a:r>
            <a:r>
              <a:rPr lang="en-US" sz="1000" dirty="0" err="1">
                <a:latin typeface="Consolas"/>
                <a:ea typeface="Calibri"/>
                <a:cs typeface="Arial"/>
              </a:rPr>
              <a:t>buf</a:t>
            </a:r>
            <a:r>
              <a:rPr lang="en-US" sz="1000" dirty="0">
                <a:latin typeface="Consolas"/>
                <a:ea typeface="Calibri"/>
                <a:cs typeface="Arial"/>
              </a:rPr>
              <a:t>[2] == </a:t>
            </a:r>
            <a:r>
              <a:rPr lang="en-US" sz="1000" dirty="0">
                <a:solidFill>
                  <a:srgbClr val="A31515"/>
                </a:solidFill>
                <a:latin typeface="Consolas"/>
                <a:ea typeface="Calibri"/>
                <a:cs typeface="Arial"/>
              </a:rPr>
              <a:t>' '</a:t>
            </a: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8000"/>
                </a:solidFill>
                <a:latin typeface="Consolas"/>
                <a:ea typeface="Calibri"/>
                <a:cs typeface="Arial"/>
              </a:rPr>
              <a:t>// Clumsy but will have to do for now.</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8000"/>
                </a:solidFill>
                <a:latin typeface="Consolas"/>
                <a:ea typeface="Calibri"/>
                <a:cs typeface="Arial"/>
              </a:rPr>
              <a:t>// </a:t>
            </a:r>
            <a:r>
              <a:rPr lang="en-US" sz="1000" dirty="0" err="1">
                <a:solidFill>
                  <a:srgbClr val="008000"/>
                </a:solidFill>
                <a:latin typeface="Consolas"/>
                <a:ea typeface="Calibri"/>
                <a:cs typeface="Arial"/>
              </a:rPr>
              <a:t>Chdir</a:t>
            </a:r>
            <a:r>
              <a:rPr lang="en-US" sz="1000" dirty="0">
                <a:solidFill>
                  <a:srgbClr val="008000"/>
                </a:solidFill>
                <a:latin typeface="Consolas"/>
                <a:ea typeface="Calibri"/>
                <a:cs typeface="Arial"/>
              </a:rPr>
              <a:t> has no effect on the parent if run in the child.</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err="1">
                <a:latin typeface="Consolas"/>
                <a:ea typeface="Calibri"/>
                <a:cs typeface="Arial"/>
              </a:rPr>
              <a:t>buf</a:t>
            </a:r>
            <a:r>
              <a:rPr lang="en-US" sz="1000" dirty="0">
                <a:latin typeface="Consolas"/>
                <a:ea typeface="Calibri"/>
                <a:cs typeface="Arial"/>
              </a:rPr>
              <a:t>[</a:t>
            </a:r>
            <a:r>
              <a:rPr lang="en-US" sz="1000" dirty="0" err="1">
                <a:latin typeface="Consolas"/>
                <a:ea typeface="Calibri"/>
                <a:cs typeface="Arial"/>
              </a:rPr>
              <a:t>strlen</a:t>
            </a:r>
            <a:r>
              <a:rPr lang="en-US" sz="1000" dirty="0">
                <a:latin typeface="Consolas"/>
                <a:ea typeface="Calibri"/>
                <a:cs typeface="Arial"/>
              </a:rPr>
              <a:t>(</a:t>
            </a:r>
            <a:r>
              <a:rPr lang="en-US" sz="1000" dirty="0" err="1">
                <a:latin typeface="Consolas"/>
                <a:ea typeface="Calibri"/>
                <a:cs typeface="Arial"/>
              </a:rPr>
              <a:t>buf</a:t>
            </a:r>
            <a:r>
              <a:rPr lang="en-US" sz="1000" dirty="0">
                <a:latin typeface="Consolas"/>
                <a:ea typeface="Calibri"/>
                <a:cs typeface="Arial"/>
              </a:rPr>
              <a:t>)-1] = 0;  </a:t>
            </a:r>
            <a:r>
              <a:rPr lang="en-US" sz="1000" dirty="0">
                <a:solidFill>
                  <a:srgbClr val="008000"/>
                </a:solidFill>
                <a:latin typeface="Consolas"/>
                <a:ea typeface="Calibri"/>
                <a:cs typeface="Arial"/>
              </a:rPr>
              <a:t>// chop \n</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if</a:t>
            </a:r>
            <a:r>
              <a:rPr lang="en-US" sz="1000" dirty="0">
                <a:latin typeface="Consolas"/>
                <a:ea typeface="Calibri"/>
                <a:cs typeface="Arial"/>
              </a:rPr>
              <a:t>(</a:t>
            </a:r>
            <a:r>
              <a:rPr lang="en-US" sz="1000" dirty="0" err="1">
                <a:latin typeface="Consolas"/>
                <a:ea typeface="Calibri"/>
                <a:cs typeface="Arial"/>
              </a:rPr>
              <a:t>chdir</a:t>
            </a:r>
            <a:r>
              <a:rPr lang="en-US" sz="1000" dirty="0">
                <a:latin typeface="Consolas"/>
                <a:ea typeface="Calibri"/>
                <a:cs typeface="Arial"/>
              </a:rPr>
              <a:t>(buf+3) &lt; 0)</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err="1">
                <a:latin typeface="Consolas"/>
                <a:ea typeface="Calibri"/>
                <a:cs typeface="Arial"/>
              </a:rPr>
              <a:t>printf</a:t>
            </a:r>
            <a:r>
              <a:rPr lang="en-US" sz="1000" dirty="0">
                <a:latin typeface="Consolas"/>
                <a:ea typeface="Calibri"/>
                <a:cs typeface="Arial"/>
              </a:rPr>
              <a:t>(2, </a:t>
            </a:r>
            <a:r>
              <a:rPr lang="en-US" sz="1000" dirty="0">
                <a:solidFill>
                  <a:srgbClr val="A31515"/>
                </a:solidFill>
                <a:latin typeface="Consolas"/>
                <a:ea typeface="Calibri"/>
                <a:cs typeface="Arial"/>
              </a:rPr>
              <a:t>"cannot cd %s\n"</a:t>
            </a:r>
            <a:r>
              <a:rPr lang="en-US" sz="1000" dirty="0">
                <a:latin typeface="Consolas"/>
                <a:ea typeface="Calibri"/>
                <a:cs typeface="Arial"/>
              </a:rPr>
              <a:t>, buf+3);</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continue</a:t>
            </a: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a:solidFill>
                  <a:srgbClr val="0000FF"/>
                </a:solidFill>
                <a:latin typeface="Consolas"/>
                <a:ea typeface="Calibri"/>
                <a:cs typeface="Arial"/>
              </a:rPr>
              <a:t>if</a:t>
            </a:r>
            <a:r>
              <a:rPr lang="en-US" sz="1000" dirty="0">
                <a:latin typeface="Consolas"/>
                <a:ea typeface="Calibri"/>
                <a:cs typeface="Arial"/>
              </a:rPr>
              <a:t>(fork1() == 0)</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r>
              <a:rPr lang="en-US" sz="1000" dirty="0" err="1">
                <a:latin typeface="Consolas"/>
                <a:ea typeface="Calibri"/>
                <a:cs typeface="Arial"/>
              </a:rPr>
              <a:t>runcmd</a:t>
            </a:r>
            <a:r>
              <a:rPr lang="en-US" sz="1000" dirty="0">
                <a:latin typeface="Consolas"/>
                <a:ea typeface="Calibri"/>
                <a:cs typeface="Arial"/>
              </a:rPr>
              <a:t>(</a:t>
            </a:r>
            <a:r>
              <a:rPr lang="en-US" sz="1000" dirty="0" err="1">
                <a:latin typeface="Consolas"/>
                <a:ea typeface="Calibri"/>
                <a:cs typeface="Arial"/>
              </a:rPr>
              <a:t>parsecmd</a:t>
            </a:r>
            <a:r>
              <a:rPr lang="en-US" sz="1000" dirty="0">
                <a:latin typeface="Consolas"/>
                <a:ea typeface="Calibri"/>
                <a:cs typeface="Arial"/>
              </a:rPr>
              <a:t>(</a:t>
            </a:r>
            <a:r>
              <a:rPr lang="en-US" sz="1000" dirty="0" err="1">
                <a:latin typeface="Consolas"/>
                <a:ea typeface="Calibri"/>
                <a:cs typeface="Arial"/>
              </a:rPr>
              <a:t>buf</a:t>
            </a:r>
            <a:r>
              <a:rPr lang="en-US" sz="1000" dirty="0">
                <a:latin typeface="Consolas"/>
                <a:ea typeface="Calibri"/>
                <a:cs typeface="Arial"/>
              </a:rPr>
              <a: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wait();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  exit();</a:t>
            </a:r>
            <a:endParaRPr lang="en-US" sz="1100" dirty="0">
              <a:latin typeface="Calibri"/>
              <a:ea typeface="Calibri"/>
              <a:cs typeface="Arial"/>
            </a:endParaRPr>
          </a:p>
          <a:p>
            <a:pPr algn="l" rtl="0">
              <a:lnSpc>
                <a:spcPct val="115000"/>
              </a:lnSpc>
              <a:spcAft>
                <a:spcPts val="0"/>
              </a:spcAft>
            </a:pPr>
            <a:r>
              <a:rPr lang="en-US" sz="1000" dirty="0">
                <a:latin typeface="Consolas"/>
                <a:ea typeface="Calibri"/>
                <a:cs typeface="Arial"/>
              </a:rPr>
              <a:t>}</a:t>
            </a:r>
            <a:endParaRPr lang="en-US" sz="1100" dirty="0">
              <a:effectLst/>
              <a:latin typeface="Calibri"/>
              <a:ea typeface="Calibri"/>
              <a:cs typeface="Arial"/>
            </a:endParaRPr>
          </a:p>
        </p:txBody>
      </p:sp>
    </p:spTree>
    <p:extLst>
      <p:ext uri="{BB962C8B-B14F-4D97-AF65-F5344CB8AC3E}">
        <p14:creationId xmlns:p14="http://schemas.microsoft.com/office/powerpoint/2010/main" val="7942443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6B4540-FFE1-4A7B-BC23-AAB66E9BDDC6}" type="slidenum">
              <a:rPr lang="he-IL" smtClean="0"/>
              <a:pPr>
                <a:defRPr/>
              </a:pPr>
              <a:t>41</a:t>
            </a:fld>
            <a:endParaRPr lang="he-IL"/>
          </a:p>
        </p:txBody>
      </p:sp>
      <p:sp>
        <p:nvSpPr>
          <p:cNvPr id="6" name="Title 1"/>
          <p:cNvSpPr>
            <a:spLocks noGrp="1"/>
          </p:cNvSpPr>
          <p:nvPr>
            <p:ph type="title"/>
          </p:nvPr>
        </p:nvSpPr>
        <p:spPr>
          <a:xfrm>
            <a:off x="457200" y="44624"/>
            <a:ext cx="8229600" cy="1143000"/>
          </a:xfrm>
        </p:spPr>
        <p:txBody>
          <a:bodyPr>
            <a:normAutofit/>
          </a:bodyPr>
          <a:lstStyle/>
          <a:p>
            <a:pPr algn="ctr"/>
            <a:r>
              <a:rPr lang="en-US" i="1" dirty="0" smtClean="0">
                <a:solidFill>
                  <a:schemeClr val="tx2"/>
                </a:solidFill>
                <a:effectLst>
                  <a:outerShdw blurRad="38100" dist="38100" dir="2700000" algn="tl">
                    <a:srgbClr val="000000">
                      <a:alpha val="43137"/>
                    </a:srgbClr>
                  </a:outerShdw>
                </a:effectLst>
              </a:rPr>
              <a:t>The Kill SYSTEM CALL</a:t>
            </a:r>
            <a:endParaRPr lang="en-US" dirty="0"/>
          </a:p>
        </p:txBody>
      </p:sp>
      <p:sp>
        <p:nvSpPr>
          <p:cNvPr id="5" name="Rectangle 4"/>
          <p:cNvSpPr/>
          <p:nvPr/>
        </p:nvSpPr>
        <p:spPr>
          <a:xfrm>
            <a:off x="107504" y="2780923"/>
            <a:ext cx="4968552" cy="3816429"/>
          </a:xfrm>
          <a:prstGeom prst="rect">
            <a:avLst/>
          </a:prstGeom>
        </p:spPr>
        <p:txBody>
          <a:bodyPr wrap="square">
            <a:spAutoFit/>
          </a:bodyPr>
          <a:lstStyle/>
          <a:p>
            <a:pPr algn="l" rtl="0"/>
            <a:r>
              <a:rPr lang="en-US" sz="1100" dirty="0">
                <a:solidFill>
                  <a:srgbClr val="008000"/>
                </a:solidFill>
                <a:latin typeface="Consolas"/>
              </a:rPr>
              <a:t>/*** </a:t>
            </a:r>
            <a:r>
              <a:rPr lang="en-US" sz="1100" dirty="0" err="1" smtClean="0">
                <a:solidFill>
                  <a:srgbClr val="008000"/>
                </a:solidFill>
                <a:latin typeface="Consolas"/>
              </a:rPr>
              <a:t>proc.c</a:t>
            </a:r>
            <a:r>
              <a:rPr lang="en-US" sz="1100" dirty="0" smtClean="0">
                <a:solidFill>
                  <a:srgbClr val="008000"/>
                </a:solidFill>
                <a:latin typeface="Consolas"/>
              </a:rPr>
              <a:t> ***/</a:t>
            </a:r>
            <a:br>
              <a:rPr lang="en-US" sz="1100" dirty="0" smtClean="0">
                <a:solidFill>
                  <a:srgbClr val="008000"/>
                </a:solidFill>
                <a:latin typeface="Consolas"/>
              </a:rPr>
            </a:br>
            <a:endParaRPr lang="en-US" sz="1100" dirty="0">
              <a:solidFill>
                <a:srgbClr val="008000"/>
              </a:solidFill>
              <a:latin typeface="Consolas"/>
            </a:endParaRPr>
          </a:p>
          <a:p>
            <a:pPr algn="l" rtl="0"/>
            <a:r>
              <a:rPr lang="en-US" sz="1100" dirty="0" smtClean="0">
                <a:solidFill>
                  <a:srgbClr val="008000"/>
                </a:solidFill>
                <a:latin typeface="Consolas"/>
              </a:rPr>
              <a:t>// </a:t>
            </a:r>
            <a:r>
              <a:rPr lang="en-US" sz="1100" dirty="0">
                <a:solidFill>
                  <a:srgbClr val="008000"/>
                </a:solidFill>
                <a:latin typeface="Consolas"/>
              </a:rPr>
              <a:t>Kill the process with the given </a:t>
            </a:r>
            <a:r>
              <a:rPr lang="en-US" sz="1100" dirty="0" err="1">
                <a:solidFill>
                  <a:srgbClr val="008000"/>
                </a:solidFill>
                <a:latin typeface="Consolas"/>
              </a:rPr>
              <a:t>pid</a:t>
            </a:r>
            <a:r>
              <a:rPr lang="en-US" sz="1100" dirty="0">
                <a:solidFill>
                  <a:srgbClr val="008000"/>
                </a:solidFill>
                <a:latin typeface="Consolas"/>
              </a:rPr>
              <a:t>.</a:t>
            </a:r>
            <a:endParaRPr lang="en-US" sz="1100" dirty="0">
              <a:solidFill>
                <a:prstClr val="black"/>
              </a:solidFill>
              <a:latin typeface="Consolas"/>
            </a:endParaRPr>
          </a:p>
          <a:p>
            <a:pPr algn="l" rtl="0"/>
            <a:r>
              <a:rPr lang="en-US" sz="1100" dirty="0">
                <a:solidFill>
                  <a:srgbClr val="008000"/>
                </a:solidFill>
                <a:latin typeface="Consolas"/>
              </a:rPr>
              <a:t>// Process won't exit until it returns</a:t>
            </a:r>
            <a:endParaRPr lang="en-US" sz="1100" dirty="0">
              <a:solidFill>
                <a:prstClr val="black"/>
              </a:solidFill>
              <a:latin typeface="Consolas"/>
            </a:endParaRPr>
          </a:p>
          <a:p>
            <a:pPr algn="l" rtl="0"/>
            <a:r>
              <a:rPr lang="en-US" sz="1100" dirty="0">
                <a:solidFill>
                  <a:srgbClr val="008000"/>
                </a:solidFill>
                <a:latin typeface="Consolas"/>
              </a:rPr>
              <a:t>// to user space (see trap in </a:t>
            </a:r>
            <a:r>
              <a:rPr lang="en-US" sz="1100" dirty="0" err="1">
                <a:solidFill>
                  <a:srgbClr val="008000"/>
                </a:solidFill>
                <a:latin typeface="Consolas"/>
              </a:rPr>
              <a:t>trap.c</a:t>
            </a:r>
            <a:r>
              <a:rPr lang="en-US" sz="1100" dirty="0">
                <a:solidFill>
                  <a:srgbClr val="008000"/>
                </a:solidFill>
                <a:latin typeface="Consolas"/>
              </a:rPr>
              <a:t>).</a:t>
            </a:r>
            <a:endParaRPr lang="en-US" sz="1100" dirty="0">
              <a:solidFill>
                <a:prstClr val="black"/>
              </a:solidFill>
              <a:latin typeface="Consolas"/>
            </a:endParaRPr>
          </a:p>
          <a:p>
            <a:pPr algn="l" rtl="0"/>
            <a:r>
              <a:rPr lang="en-US" sz="1100" dirty="0" err="1">
                <a:solidFill>
                  <a:srgbClr val="0000FF"/>
                </a:solidFill>
                <a:latin typeface="Consolas"/>
              </a:rPr>
              <a:t>int</a:t>
            </a:r>
            <a:endParaRPr lang="en-US" sz="1100" dirty="0">
              <a:solidFill>
                <a:prstClr val="black"/>
              </a:solidFill>
              <a:latin typeface="Consolas"/>
            </a:endParaRPr>
          </a:p>
          <a:p>
            <a:pPr algn="l" rtl="0"/>
            <a:r>
              <a:rPr lang="en-US" sz="1100" dirty="0">
                <a:solidFill>
                  <a:prstClr val="black"/>
                </a:solidFill>
                <a:latin typeface="Consolas"/>
              </a:rPr>
              <a:t>kill(</a:t>
            </a:r>
            <a:r>
              <a:rPr lang="en-US" sz="1100" dirty="0" err="1">
                <a:solidFill>
                  <a:srgbClr val="0000FF"/>
                </a:solidFill>
                <a:latin typeface="Consolas"/>
              </a:rPr>
              <a:t>int</a:t>
            </a:r>
            <a:r>
              <a:rPr lang="en-US" sz="1100" dirty="0">
                <a:solidFill>
                  <a:prstClr val="black"/>
                </a:solidFill>
                <a:latin typeface="Consolas"/>
              </a:rPr>
              <a:t> </a:t>
            </a:r>
            <a:r>
              <a:rPr lang="en-US" sz="1100" dirty="0" err="1">
                <a:solidFill>
                  <a:prstClr val="black"/>
                </a:solidFill>
                <a:latin typeface="Consolas"/>
              </a:rPr>
              <a:t>pid</a:t>
            </a:r>
            <a:r>
              <a:rPr lang="en-US" sz="1100" dirty="0" smtClean="0">
                <a:solidFill>
                  <a:prstClr val="black"/>
                </a:solidFill>
                <a:latin typeface="Consolas"/>
              </a:rPr>
              <a:t>) {</a:t>
            </a:r>
            <a:endParaRPr lang="he-IL" sz="1100" dirty="0">
              <a:solidFill>
                <a:prstClr val="black"/>
              </a:solidFill>
              <a:latin typeface="Consolas"/>
            </a:endParaRPr>
          </a:p>
          <a:p>
            <a:pPr algn="l" rtl="0"/>
            <a:r>
              <a:rPr lang="en-US" sz="1100" dirty="0">
                <a:solidFill>
                  <a:prstClr val="black"/>
                </a:solidFill>
                <a:latin typeface="Consolas"/>
              </a:rPr>
              <a:t>  </a:t>
            </a:r>
            <a:r>
              <a:rPr lang="en-US" sz="1100" dirty="0">
                <a:solidFill>
                  <a:srgbClr val="0000FF"/>
                </a:solidFill>
                <a:latin typeface="Consolas"/>
              </a:rPr>
              <a:t>struct</a:t>
            </a:r>
            <a:r>
              <a:rPr lang="en-US" sz="1100" dirty="0">
                <a:solidFill>
                  <a:prstClr val="black"/>
                </a:solidFill>
                <a:latin typeface="Consolas"/>
              </a:rPr>
              <a:t> </a:t>
            </a:r>
            <a:r>
              <a:rPr lang="en-US" sz="1100" dirty="0" err="1">
                <a:solidFill>
                  <a:prstClr val="black"/>
                </a:solidFill>
                <a:latin typeface="Consolas"/>
              </a:rPr>
              <a:t>proc</a:t>
            </a:r>
            <a:r>
              <a:rPr lang="en-US" sz="1100" dirty="0">
                <a:solidFill>
                  <a:prstClr val="black"/>
                </a:solidFill>
                <a:latin typeface="Consolas"/>
              </a:rPr>
              <a:t> *p;</a:t>
            </a:r>
          </a:p>
          <a:p>
            <a:pPr algn="l" rtl="0"/>
            <a:endParaRPr lang="he-IL" sz="1100" dirty="0">
              <a:solidFill>
                <a:prstClr val="black"/>
              </a:solidFill>
              <a:latin typeface="Consolas"/>
            </a:endParaRPr>
          </a:p>
          <a:p>
            <a:pPr algn="l" rtl="0"/>
            <a:r>
              <a:rPr lang="en-US" sz="1100" dirty="0">
                <a:solidFill>
                  <a:prstClr val="black"/>
                </a:solidFill>
                <a:latin typeface="Consolas"/>
              </a:rPr>
              <a:t>  acquire(&amp;</a:t>
            </a:r>
            <a:r>
              <a:rPr lang="en-US" sz="1100" dirty="0" err="1">
                <a:solidFill>
                  <a:prstClr val="black"/>
                </a:solidFill>
                <a:latin typeface="Consolas"/>
              </a:rPr>
              <a:t>ptable.lock</a:t>
            </a:r>
            <a:r>
              <a:rPr lang="en-US" sz="1100" dirty="0">
                <a:solidFill>
                  <a:prstClr val="black"/>
                </a:solidFill>
                <a:latin typeface="Consolas"/>
              </a:rPr>
              <a:t>);</a:t>
            </a:r>
          </a:p>
          <a:p>
            <a:pPr algn="l" rtl="0"/>
            <a:r>
              <a:rPr lang="en-US" sz="1100" dirty="0">
                <a:solidFill>
                  <a:prstClr val="black"/>
                </a:solidFill>
                <a:latin typeface="Consolas"/>
              </a:rPr>
              <a:t>  </a:t>
            </a:r>
            <a:r>
              <a:rPr lang="en-US" sz="1100" dirty="0">
                <a:solidFill>
                  <a:srgbClr val="0000FF"/>
                </a:solidFill>
                <a:latin typeface="Consolas"/>
              </a:rPr>
              <a:t>for</a:t>
            </a:r>
            <a:r>
              <a:rPr lang="en-US" sz="1100" dirty="0">
                <a:solidFill>
                  <a:prstClr val="black"/>
                </a:solidFill>
                <a:latin typeface="Consolas"/>
              </a:rPr>
              <a:t>(p = </a:t>
            </a:r>
            <a:r>
              <a:rPr lang="en-US" sz="1100" dirty="0" err="1">
                <a:solidFill>
                  <a:prstClr val="black"/>
                </a:solidFill>
                <a:latin typeface="Consolas"/>
              </a:rPr>
              <a:t>ptable.proc</a:t>
            </a:r>
            <a:r>
              <a:rPr lang="en-US" sz="1100" dirty="0">
                <a:solidFill>
                  <a:prstClr val="black"/>
                </a:solidFill>
                <a:latin typeface="Consolas"/>
              </a:rPr>
              <a:t>; p &lt; &amp;</a:t>
            </a:r>
            <a:r>
              <a:rPr lang="en-US" sz="1100" dirty="0" err="1">
                <a:solidFill>
                  <a:prstClr val="black"/>
                </a:solidFill>
                <a:latin typeface="Consolas"/>
              </a:rPr>
              <a:t>ptable.proc</a:t>
            </a:r>
            <a:r>
              <a:rPr lang="en-US" sz="1100" dirty="0">
                <a:solidFill>
                  <a:prstClr val="black"/>
                </a:solidFill>
                <a:latin typeface="Consolas"/>
              </a:rPr>
              <a:t>[NPROC]; p++){</a:t>
            </a:r>
          </a:p>
          <a:p>
            <a:pPr algn="l" rtl="0"/>
            <a:r>
              <a:rPr lang="en-US" sz="1100" dirty="0">
                <a:solidFill>
                  <a:prstClr val="black"/>
                </a:solidFill>
                <a:latin typeface="Consolas"/>
              </a:rPr>
              <a:t>    </a:t>
            </a:r>
            <a:r>
              <a:rPr lang="en-US" sz="1100" dirty="0">
                <a:solidFill>
                  <a:srgbClr val="0000FF"/>
                </a:solidFill>
                <a:latin typeface="Consolas"/>
              </a:rPr>
              <a:t>if</a:t>
            </a:r>
            <a:r>
              <a:rPr lang="en-US" sz="1100" dirty="0">
                <a:solidFill>
                  <a:prstClr val="black"/>
                </a:solidFill>
                <a:latin typeface="Consolas"/>
              </a:rPr>
              <a:t>(p-&gt;</a:t>
            </a:r>
            <a:r>
              <a:rPr lang="en-US" sz="1100" dirty="0" err="1">
                <a:solidFill>
                  <a:prstClr val="black"/>
                </a:solidFill>
                <a:latin typeface="Consolas"/>
              </a:rPr>
              <a:t>pid</a:t>
            </a:r>
            <a:r>
              <a:rPr lang="en-US" sz="1100" dirty="0">
                <a:solidFill>
                  <a:prstClr val="black"/>
                </a:solidFill>
                <a:latin typeface="Consolas"/>
              </a:rPr>
              <a:t> == </a:t>
            </a:r>
            <a:r>
              <a:rPr lang="en-US" sz="1100" dirty="0" err="1">
                <a:solidFill>
                  <a:prstClr val="black"/>
                </a:solidFill>
                <a:latin typeface="Consolas"/>
              </a:rPr>
              <a:t>pid</a:t>
            </a:r>
            <a:r>
              <a:rPr lang="en-US" sz="1100" dirty="0">
                <a:solidFill>
                  <a:prstClr val="black"/>
                </a:solidFill>
                <a:latin typeface="Consolas"/>
              </a:rPr>
              <a:t>){</a:t>
            </a:r>
          </a:p>
          <a:p>
            <a:pPr algn="l" rtl="0"/>
            <a:r>
              <a:rPr lang="en-US" sz="1100" dirty="0">
                <a:solidFill>
                  <a:prstClr val="black"/>
                </a:solidFill>
                <a:latin typeface="Consolas"/>
              </a:rPr>
              <a:t>      p-&gt;killed = 1;</a:t>
            </a:r>
          </a:p>
          <a:p>
            <a:pPr algn="l" rtl="0"/>
            <a:r>
              <a:rPr lang="en-US" sz="1100" dirty="0">
                <a:solidFill>
                  <a:prstClr val="black"/>
                </a:solidFill>
                <a:latin typeface="Consolas"/>
              </a:rPr>
              <a:t>      </a:t>
            </a:r>
            <a:r>
              <a:rPr lang="en-US" sz="1100" dirty="0">
                <a:solidFill>
                  <a:srgbClr val="008000"/>
                </a:solidFill>
                <a:latin typeface="Consolas"/>
              </a:rPr>
              <a:t>// Wake process from sleep if necessary.</a:t>
            </a:r>
            <a:endParaRPr lang="en-US" sz="1100" dirty="0">
              <a:solidFill>
                <a:prstClr val="black"/>
              </a:solidFill>
              <a:latin typeface="Consolas"/>
            </a:endParaRPr>
          </a:p>
          <a:p>
            <a:pPr algn="l" rtl="0"/>
            <a:r>
              <a:rPr lang="en-US" sz="1100" dirty="0">
                <a:solidFill>
                  <a:prstClr val="black"/>
                </a:solidFill>
                <a:latin typeface="Consolas"/>
              </a:rPr>
              <a:t>      </a:t>
            </a:r>
            <a:r>
              <a:rPr lang="en-US" sz="1100" dirty="0">
                <a:solidFill>
                  <a:srgbClr val="0000FF"/>
                </a:solidFill>
                <a:latin typeface="Consolas"/>
              </a:rPr>
              <a:t>if</a:t>
            </a:r>
            <a:r>
              <a:rPr lang="en-US" sz="1100" dirty="0">
                <a:solidFill>
                  <a:prstClr val="black"/>
                </a:solidFill>
                <a:latin typeface="Consolas"/>
              </a:rPr>
              <a:t>(p-&gt;state == SLEEPING)</a:t>
            </a:r>
          </a:p>
          <a:p>
            <a:pPr algn="l" rtl="0"/>
            <a:r>
              <a:rPr lang="en-US" sz="1100" dirty="0">
                <a:solidFill>
                  <a:prstClr val="black"/>
                </a:solidFill>
                <a:latin typeface="Consolas"/>
              </a:rPr>
              <a:t>        p-&gt;state = RUNNABLE;</a:t>
            </a:r>
          </a:p>
          <a:p>
            <a:pPr algn="l" rtl="0"/>
            <a:r>
              <a:rPr lang="en-US" sz="1100" dirty="0">
                <a:solidFill>
                  <a:prstClr val="black"/>
                </a:solidFill>
                <a:latin typeface="Consolas"/>
              </a:rPr>
              <a:t>      release(&amp;</a:t>
            </a:r>
            <a:r>
              <a:rPr lang="en-US" sz="1100" dirty="0" err="1">
                <a:solidFill>
                  <a:prstClr val="black"/>
                </a:solidFill>
                <a:latin typeface="Consolas"/>
              </a:rPr>
              <a:t>ptable.lock</a:t>
            </a:r>
            <a:r>
              <a:rPr lang="en-US" sz="1100" dirty="0">
                <a:solidFill>
                  <a:prstClr val="black"/>
                </a:solidFill>
                <a:latin typeface="Consolas"/>
              </a:rPr>
              <a:t>);</a:t>
            </a:r>
          </a:p>
          <a:p>
            <a:pPr algn="l" rtl="0"/>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0</a:t>
            </a:r>
            <a:r>
              <a:rPr lang="en-US" sz="1100" dirty="0" smtClean="0">
                <a:solidFill>
                  <a:prstClr val="black"/>
                </a:solidFill>
                <a:latin typeface="Consolas"/>
              </a:rPr>
              <a:t>;</a:t>
            </a:r>
          </a:p>
          <a:p>
            <a:pPr algn="l" rtl="0"/>
            <a:r>
              <a:rPr lang="en-US" sz="1100" dirty="0">
                <a:solidFill>
                  <a:prstClr val="black"/>
                </a:solidFill>
                <a:latin typeface="Consolas"/>
              </a:rPr>
              <a:t> </a:t>
            </a:r>
            <a:r>
              <a:rPr lang="en-US" sz="1100" dirty="0" smtClean="0">
                <a:solidFill>
                  <a:prstClr val="black"/>
                </a:solidFill>
                <a:latin typeface="Consolas"/>
              </a:rPr>
              <a:t> }</a:t>
            </a:r>
            <a:endParaRPr lang="en-US" sz="1100" dirty="0">
              <a:solidFill>
                <a:prstClr val="black"/>
              </a:solidFill>
              <a:latin typeface="Consolas"/>
            </a:endParaRPr>
          </a:p>
          <a:p>
            <a:pPr algn="l" rtl="0"/>
            <a:r>
              <a:rPr lang="he-IL" sz="1100" dirty="0">
                <a:solidFill>
                  <a:prstClr val="black"/>
                </a:solidFill>
                <a:latin typeface="Consolas"/>
              </a:rPr>
              <a:t>  </a:t>
            </a:r>
            <a:r>
              <a:rPr lang="en-US" sz="1100" dirty="0" smtClean="0">
                <a:solidFill>
                  <a:prstClr val="black"/>
                </a:solidFill>
                <a:latin typeface="Consolas"/>
              </a:rPr>
              <a:t> </a:t>
            </a:r>
            <a:r>
              <a:rPr lang="en-US" sz="1100" dirty="0">
                <a:solidFill>
                  <a:prstClr val="black"/>
                </a:solidFill>
                <a:latin typeface="Consolas"/>
              </a:rPr>
              <a:t>release(&amp;</a:t>
            </a:r>
            <a:r>
              <a:rPr lang="en-US" sz="1100" dirty="0" err="1">
                <a:solidFill>
                  <a:prstClr val="black"/>
                </a:solidFill>
                <a:latin typeface="Consolas"/>
              </a:rPr>
              <a:t>ptable.lock</a:t>
            </a:r>
            <a:r>
              <a:rPr lang="en-US" sz="1100" dirty="0">
                <a:solidFill>
                  <a:prstClr val="black"/>
                </a:solidFill>
                <a:latin typeface="Consolas"/>
              </a:rPr>
              <a:t>);</a:t>
            </a:r>
          </a:p>
          <a:p>
            <a:pPr algn="l" rtl="0"/>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-1</a:t>
            </a:r>
            <a:r>
              <a:rPr lang="en-US" sz="1100" dirty="0" smtClean="0">
                <a:solidFill>
                  <a:prstClr val="black"/>
                </a:solidFill>
                <a:latin typeface="Consolas"/>
              </a:rPr>
              <a:t>;</a:t>
            </a:r>
          </a:p>
          <a:p>
            <a:pPr algn="l" rtl="0"/>
            <a:r>
              <a:rPr lang="en-US" sz="1100" dirty="0" smtClean="0">
                <a:solidFill>
                  <a:prstClr val="black"/>
                </a:solidFill>
                <a:latin typeface="Consolas"/>
              </a:rPr>
              <a:t>}</a:t>
            </a:r>
            <a:endParaRPr lang="he-IL" sz="1100" dirty="0">
              <a:solidFill>
                <a:prstClr val="black"/>
              </a:solidFill>
              <a:latin typeface="Consolas"/>
            </a:endParaRPr>
          </a:p>
        </p:txBody>
      </p:sp>
      <p:sp>
        <p:nvSpPr>
          <p:cNvPr id="8" name="Rectangle 7"/>
          <p:cNvSpPr/>
          <p:nvPr/>
        </p:nvSpPr>
        <p:spPr>
          <a:xfrm>
            <a:off x="107504" y="620688"/>
            <a:ext cx="4572000" cy="1954381"/>
          </a:xfrm>
          <a:prstGeom prst="rect">
            <a:avLst/>
          </a:prstGeom>
        </p:spPr>
        <p:txBody>
          <a:bodyPr>
            <a:spAutoFit/>
          </a:bodyPr>
          <a:lstStyle/>
          <a:p>
            <a:pPr algn="l" rtl="0"/>
            <a:r>
              <a:rPr lang="en-US" sz="1100" dirty="0" smtClean="0">
                <a:solidFill>
                  <a:srgbClr val="008000"/>
                </a:solidFill>
                <a:latin typeface="Consolas"/>
              </a:rPr>
              <a:t>/*** </a:t>
            </a:r>
            <a:r>
              <a:rPr lang="en-US" sz="1100" dirty="0" err="1" smtClean="0">
                <a:solidFill>
                  <a:srgbClr val="008000"/>
                </a:solidFill>
                <a:latin typeface="Consolas"/>
              </a:rPr>
              <a:t>sysproc.c</a:t>
            </a:r>
            <a:r>
              <a:rPr lang="en-US" sz="1100" dirty="0" smtClean="0">
                <a:solidFill>
                  <a:srgbClr val="008000"/>
                </a:solidFill>
                <a:latin typeface="Consolas"/>
              </a:rPr>
              <a:t> ***/</a:t>
            </a:r>
          </a:p>
          <a:p>
            <a:pPr algn="l" rtl="0"/>
            <a:endParaRPr lang="en-US" sz="1100" dirty="0">
              <a:solidFill>
                <a:srgbClr val="008000"/>
              </a:solidFill>
              <a:latin typeface="Consolas"/>
            </a:endParaRPr>
          </a:p>
          <a:p>
            <a:pPr algn="l" rtl="0"/>
            <a:r>
              <a:rPr lang="en-US" sz="1100" dirty="0" err="1" smtClean="0">
                <a:solidFill>
                  <a:srgbClr val="0000FF"/>
                </a:solidFill>
                <a:latin typeface="Consolas"/>
              </a:rPr>
              <a:t>int</a:t>
            </a:r>
            <a:endParaRPr lang="en-US" sz="1100" dirty="0">
              <a:solidFill>
                <a:prstClr val="black"/>
              </a:solidFill>
              <a:latin typeface="Consolas"/>
            </a:endParaRPr>
          </a:p>
          <a:p>
            <a:pPr algn="l" rtl="0"/>
            <a:r>
              <a:rPr lang="en-US" sz="1100" dirty="0" err="1">
                <a:solidFill>
                  <a:prstClr val="black"/>
                </a:solidFill>
                <a:latin typeface="Consolas"/>
              </a:rPr>
              <a:t>sys_kill</a:t>
            </a:r>
            <a:r>
              <a:rPr lang="en-US" sz="1100" dirty="0">
                <a:solidFill>
                  <a:prstClr val="black"/>
                </a:solidFill>
                <a:latin typeface="Consolas"/>
              </a:rPr>
              <a:t>(</a:t>
            </a:r>
            <a:r>
              <a:rPr lang="en-US" sz="1100" dirty="0">
                <a:solidFill>
                  <a:srgbClr val="0000FF"/>
                </a:solidFill>
                <a:latin typeface="Consolas"/>
              </a:rPr>
              <a:t>void</a:t>
            </a:r>
            <a:r>
              <a:rPr lang="en-US" sz="1100" dirty="0">
                <a:solidFill>
                  <a:prstClr val="black"/>
                </a:solidFill>
                <a:latin typeface="Consolas"/>
              </a:rPr>
              <a:t>)</a:t>
            </a:r>
          </a:p>
          <a:p>
            <a:pPr algn="l" rtl="0"/>
            <a:r>
              <a:rPr lang="en-US" sz="1100" dirty="0">
                <a:solidFill>
                  <a:prstClr val="black"/>
                </a:solidFill>
                <a:latin typeface="Consolas"/>
              </a:rPr>
              <a:t>{</a:t>
            </a:r>
            <a:endParaRPr lang="he-IL" sz="1100" dirty="0">
              <a:solidFill>
                <a:prstClr val="black"/>
              </a:solidFill>
              <a:latin typeface="Consolas"/>
            </a:endParaRPr>
          </a:p>
          <a:p>
            <a:pPr algn="l" rtl="0"/>
            <a:r>
              <a:rPr lang="en-US" sz="1100" dirty="0">
                <a:solidFill>
                  <a:prstClr val="black"/>
                </a:solidFill>
                <a:latin typeface="Consolas"/>
              </a:rPr>
              <a:t>  </a:t>
            </a:r>
            <a:r>
              <a:rPr lang="en-US" sz="1100" dirty="0" err="1">
                <a:solidFill>
                  <a:srgbClr val="0000FF"/>
                </a:solidFill>
                <a:latin typeface="Consolas"/>
              </a:rPr>
              <a:t>int</a:t>
            </a:r>
            <a:r>
              <a:rPr lang="en-US" sz="1100" dirty="0">
                <a:solidFill>
                  <a:prstClr val="black"/>
                </a:solidFill>
                <a:latin typeface="Consolas"/>
              </a:rPr>
              <a:t> </a:t>
            </a:r>
            <a:r>
              <a:rPr lang="en-US" sz="1100" dirty="0" err="1">
                <a:solidFill>
                  <a:prstClr val="black"/>
                </a:solidFill>
                <a:latin typeface="Consolas"/>
              </a:rPr>
              <a:t>pid</a:t>
            </a:r>
            <a:r>
              <a:rPr lang="en-US" sz="1100" dirty="0">
                <a:solidFill>
                  <a:prstClr val="black"/>
                </a:solidFill>
                <a:latin typeface="Consolas"/>
              </a:rPr>
              <a:t>;</a:t>
            </a:r>
          </a:p>
          <a:p>
            <a:pPr algn="l" rtl="0"/>
            <a:endParaRPr lang="he-IL" sz="1100" dirty="0">
              <a:solidFill>
                <a:prstClr val="black"/>
              </a:solidFill>
              <a:latin typeface="Consolas"/>
            </a:endParaRPr>
          </a:p>
          <a:p>
            <a:pPr algn="l" rtl="0"/>
            <a:r>
              <a:rPr lang="en-US" sz="1100" dirty="0">
                <a:solidFill>
                  <a:prstClr val="black"/>
                </a:solidFill>
                <a:latin typeface="Consolas"/>
              </a:rPr>
              <a:t>  </a:t>
            </a:r>
            <a:r>
              <a:rPr lang="en-US" sz="1100" dirty="0">
                <a:solidFill>
                  <a:srgbClr val="0000FF"/>
                </a:solidFill>
                <a:latin typeface="Consolas"/>
              </a:rPr>
              <a:t>if</a:t>
            </a:r>
            <a:r>
              <a:rPr lang="en-US" sz="1100" dirty="0">
                <a:solidFill>
                  <a:prstClr val="black"/>
                </a:solidFill>
                <a:latin typeface="Consolas"/>
              </a:rPr>
              <a:t>(</a:t>
            </a:r>
            <a:r>
              <a:rPr lang="en-US" sz="1100" dirty="0" err="1">
                <a:solidFill>
                  <a:prstClr val="black"/>
                </a:solidFill>
                <a:latin typeface="Consolas"/>
              </a:rPr>
              <a:t>argint</a:t>
            </a:r>
            <a:r>
              <a:rPr lang="en-US" sz="1100" dirty="0">
                <a:solidFill>
                  <a:prstClr val="black"/>
                </a:solidFill>
                <a:latin typeface="Consolas"/>
              </a:rPr>
              <a:t>(0, &amp;</a:t>
            </a:r>
            <a:r>
              <a:rPr lang="en-US" sz="1100" dirty="0" err="1">
                <a:solidFill>
                  <a:prstClr val="black"/>
                </a:solidFill>
                <a:latin typeface="Consolas"/>
              </a:rPr>
              <a:t>pid</a:t>
            </a:r>
            <a:r>
              <a:rPr lang="en-US" sz="1100" dirty="0">
                <a:solidFill>
                  <a:prstClr val="black"/>
                </a:solidFill>
                <a:latin typeface="Consolas"/>
              </a:rPr>
              <a:t>) &lt; 0)</a:t>
            </a:r>
          </a:p>
          <a:p>
            <a:pPr algn="l" rtl="0"/>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-1;</a:t>
            </a:r>
          </a:p>
          <a:p>
            <a:pPr algn="l" rtl="0"/>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kill(</a:t>
            </a:r>
            <a:r>
              <a:rPr lang="en-US" sz="1100" dirty="0" err="1">
                <a:solidFill>
                  <a:prstClr val="black"/>
                </a:solidFill>
                <a:latin typeface="Consolas"/>
              </a:rPr>
              <a:t>pid</a:t>
            </a:r>
            <a:r>
              <a:rPr lang="en-US" sz="1100" dirty="0" smtClean="0">
                <a:solidFill>
                  <a:prstClr val="black"/>
                </a:solidFill>
                <a:latin typeface="Consolas"/>
              </a:rPr>
              <a:t>);</a:t>
            </a:r>
          </a:p>
          <a:p>
            <a:pPr algn="l" rtl="0"/>
            <a:r>
              <a:rPr lang="en-US" sz="1100" dirty="0">
                <a:solidFill>
                  <a:prstClr val="black"/>
                </a:solidFill>
                <a:latin typeface="Consolas"/>
              </a:rPr>
              <a:t>}</a:t>
            </a:r>
          </a:p>
        </p:txBody>
      </p:sp>
      <p:sp>
        <p:nvSpPr>
          <p:cNvPr id="10" name="Rectangle 9"/>
          <p:cNvSpPr/>
          <p:nvPr/>
        </p:nvSpPr>
        <p:spPr>
          <a:xfrm>
            <a:off x="5508104" y="1629126"/>
            <a:ext cx="2880320" cy="4324261"/>
          </a:xfrm>
          <a:prstGeom prst="rect">
            <a:avLst/>
          </a:prstGeom>
        </p:spPr>
        <p:txBody>
          <a:bodyPr wrap="square">
            <a:spAutoFit/>
          </a:bodyPr>
          <a:lstStyle/>
          <a:p>
            <a:pPr algn="l" rtl="0"/>
            <a:r>
              <a:rPr lang="en-US" sz="1100" dirty="0">
                <a:solidFill>
                  <a:srgbClr val="008000"/>
                </a:solidFill>
                <a:latin typeface="Consolas"/>
              </a:rPr>
              <a:t>/*** </a:t>
            </a:r>
            <a:r>
              <a:rPr lang="en-US" sz="1100" dirty="0" err="1" smtClean="0">
                <a:solidFill>
                  <a:srgbClr val="008000"/>
                </a:solidFill>
                <a:latin typeface="Consolas"/>
              </a:rPr>
              <a:t>syscall.c</a:t>
            </a:r>
            <a:r>
              <a:rPr lang="en-US" sz="1100" dirty="0" smtClean="0">
                <a:solidFill>
                  <a:srgbClr val="008000"/>
                </a:solidFill>
                <a:latin typeface="Consolas"/>
              </a:rPr>
              <a:t> ***/</a:t>
            </a:r>
          </a:p>
          <a:p>
            <a:pPr algn="l" rtl="0"/>
            <a:endParaRPr lang="en-US" sz="1100" dirty="0">
              <a:solidFill>
                <a:srgbClr val="008000"/>
              </a:solidFill>
              <a:latin typeface="Consolas"/>
            </a:endParaRPr>
          </a:p>
          <a:p>
            <a:pPr algn="l" rtl="0"/>
            <a:r>
              <a:rPr lang="en-US" sz="1100" dirty="0" smtClean="0">
                <a:solidFill>
                  <a:srgbClr val="0000FF"/>
                </a:solidFill>
                <a:latin typeface="Consolas"/>
              </a:rPr>
              <a:t>static</a:t>
            </a:r>
            <a:r>
              <a:rPr lang="en-US" sz="1100" dirty="0" smtClean="0">
                <a:solidFill>
                  <a:prstClr val="black"/>
                </a:solidFill>
                <a:latin typeface="Consolas"/>
              </a:rPr>
              <a:t> </a:t>
            </a:r>
            <a:r>
              <a:rPr lang="en-US" sz="1100" dirty="0" err="1">
                <a:solidFill>
                  <a:srgbClr val="0000FF"/>
                </a:solidFill>
                <a:latin typeface="Consolas"/>
              </a:rPr>
              <a:t>int</a:t>
            </a:r>
            <a:r>
              <a:rPr lang="en-US" sz="1100" dirty="0">
                <a:solidFill>
                  <a:prstClr val="black"/>
                </a:solidFill>
                <a:latin typeface="Consolas"/>
              </a:rPr>
              <a:t> (*</a:t>
            </a:r>
            <a:r>
              <a:rPr lang="en-US" sz="1100" dirty="0" err="1">
                <a:solidFill>
                  <a:prstClr val="black"/>
                </a:solidFill>
                <a:latin typeface="Consolas"/>
              </a:rPr>
              <a:t>syscalls</a:t>
            </a:r>
            <a:r>
              <a:rPr lang="en-US" sz="1100" dirty="0">
                <a:solidFill>
                  <a:prstClr val="black"/>
                </a:solidFill>
                <a:latin typeface="Consolas"/>
              </a:rPr>
              <a:t>[])(</a:t>
            </a:r>
            <a:r>
              <a:rPr lang="en-US" sz="1100" dirty="0">
                <a:solidFill>
                  <a:srgbClr val="0000FF"/>
                </a:solidFill>
                <a:latin typeface="Consolas"/>
              </a:rPr>
              <a:t>void</a:t>
            </a:r>
            <a:r>
              <a:rPr lang="en-US" sz="1100" dirty="0">
                <a:solidFill>
                  <a:prstClr val="black"/>
                </a:solidFill>
                <a:latin typeface="Consolas"/>
              </a:rPr>
              <a:t>) = {</a:t>
            </a:r>
          </a:p>
          <a:p>
            <a:pPr algn="l" rtl="0"/>
            <a:r>
              <a:rPr lang="en-US" sz="1100" dirty="0">
                <a:solidFill>
                  <a:prstClr val="black"/>
                </a:solidFill>
                <a:latin typeface="Consolas"/>
              </a:rPr>
              <a:t>[</a:t>
            </a:r>
            <a:r>
              <a:rPr lang="en-US" sz="1100" dirty="0" err="1">
                <a:solidFill>
                  <a:prstClr val="black"/>
                </a:solidFill>
                <a:latin typeface="Consolas"/>
              </a:rPr>
              <a:t>SYS_chdir</a:t>
            </a:r>
            <a:r>
              <a:rPr lang="en-US" sz="1100" dirty="0">
                <a:solidFill>
                  <a:prstClr val="black"/>
                </a:solidFill>
                <a:latin typeface="Consolas"/>
              </a:rPr>
              <a:t>]   </a:t>
            </a:r>
            <a:r>
              <a:rPr lang="en-US" sz="1100" dirty="0" err="1">
                <a:solidFill>
                  <a:prstClr val="black"/>
                </a:solidFill>
                <a:latin typeface="Consolas"/>
              </a:rPr>
              <a:t>sys_chdir</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SYS_close</a:t>
            </a:r>
            <a:r>
              <a:rPr lang="en-US" sz="1100" dirty="0">
                <a:solidFill>
                  <a:prstClr val="black"/>
                </a:solidFill>
                <a:latin typeface="Consolas"/>
              </a:rPr>
              <a:t>]   </a:t>
            </a:r>
            <a:r>
              <a:rPr lang="en-US" sz="1100" dirty="0" err="1">
                <a:solidFill>
                  <a:prstClr val="black"/>
                </a:solidFill>
                <a:latin typeface="Consolas"/>
              </a:rPr>
              <a:t>sys_close</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SYS_dup</a:t>
            </a:r>
            <a:r>
              <a:rPr lang="en-US" sz="1100" dirty="0">
                <a:solidFill>
                  <a:prstClr val="black"/>
                </a:solidFill>
                <a:latin typeface="Consolas"/>
              </a:rPr>
              <a:t>]     </a:t>
            </a:r>
            <a:r>
              <a:rPr lang="en-US" sz="1100" dirty="0" err="1">
                <a:solidFill>
                  <a:prstClr val="black"/>
                </a:solidFill>
                <a:latin typeface="Consolas"/>
              </a:rPr>
              <a:t>sys_dup</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SYS_exec</a:t>
            </a:r>
            <a:r>
              <a:rPr lang="en-US" sz="1100" dirty="0">
                <a:solidFill>
                  <a:prstClr val="black"/>
                </a:solidFill>
                <a:latin typeface="Consolas"/>
              </a:rPr>
              <a:t>]    </a:t>
            </a:r>
            <a:r>
              <a:rPr lang="en-US" sz="1100" dirty="0" err="1">
                <a:solidFill>
                  <a:prstClr val="black"/>
                </a:solidFill>
                <a:latin typeface="Consolas"/>
              </a:rPr>
              <a:t>sys_exec</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SYS_exit</a:t>
            </a:r>
            <a:r>
              <a:rPr lang="en-US" sz="1100" dirty="0">
                <a:solidFill>
                  <a:prstClr val="black"/>
                </a:solidFill>
                <a:latin typeface="Consolas"/>
              </a:rPr>
              <a:t>]    </a:t>
            </a:r>
            <a:r>
              <a:rPr lang="en-US" sz="1100" dirty="0" err="1">
                <a:solidFill>
                  <a:prstClr val="black"/>
                </a:solidFill>
                <a:latin typeface="Consolas"/>
              </a:rPr>
              <a:t>sys_exit</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SYS_fork</a:t>
            </a:r>
            <a:r>
              <a:rPr lang="en-US" sz="1100" dirty="0">
                <a:solidFill>
                  <a:prstClr val="black"/>
                </a:solidFill>
                <a:latin typeface="Consolas"/>
              </a:rPr>
              <a:t>]    </a:t>
            </a:r>
            <a:r>
              <a:rPr lang="en-US" sz="1100" dirty="0" err="1">
                <a:solidFill>
                  <a:prstClr val="black"/>
                </a:solidFill>
                <a:latin typeface="Consolas"/>
              </a:rPr>
              <a:t>sys_fork</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SYS_fstat</a:t>
            </a:r>
            <a:r>
              <a:rPr lang="en-US" sz="1100" dirty="0">
                <a:solidFill>
                  <a:prstClr val="black"/>
                </a:solidFill>
                <a:latin typeface="Consolas"/>
              </a:rPr>
              <a:t>]   </a:t>
            </a:r>
            <a:r>
              <a:rPr lang="en-US" sz="1100" dirty="0" err="1">
                <a:solidFill>
                  <a:prstClr val="black"/>
                </a:solidFill>
                <a:latin typeface="Consolas"/>
              </a:rPr>
              <a:t>sys_fstat</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SYS_getpid</a:t>
            </a:r>
            <a:r>
              <a:rPr lang="en-US" sz="1100" dirty="0">
                <a:solidFill>
                  <a:prstClr val="black"/>
                </a:solidFill>
                <a:latin typeface="Consolas"/>
              </a:rPr>
              <a:t>]  </a:t>
            </a:r>
            <a:r>
              <a:rPr lang="en-US" sz="1100" dirty="0" err="1">
                <a:solidFill>
                  <a:prstClr val="black"/>
                </a:solidFill>
                <a:latin typeface="Consolas"/>
              </a:rPr>
              <a:t>sys_getpid</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SYS_kill</a:t>
            </a:r>
            <a:r>
              <a:rPr lang="en-US" sz="1100" dirty="0">
                <a:solidFill>
                  <a:prstClr val="black"/>
                </a:solidFill>
                <a:latin typeface="Consolas"/>
              </a:rPr>
              <a:t>]    </a:t>
            </a:r>
            <a:r>
              <a:rPr lang="en-US" sz="1100" dirty="0" err="1">
                <a:solidFill>
                  <a:prstClr val="black"/>
                </a:solidFill>
                <a:latin typeface="Consolas"/>
              </a:rPr>
              <a:t>sys_kill</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SYS_link</a:t>
            </a:r>
            <a:r>
              <a:rPr lang="en-US" sz="1100" dirty="0">
                <a:solidFill>
                  <a:prstClr val="black"/>
                </a:solidFill>
                <a:latin typeface="Consolas"/>
              </a:rPr>
              <a:t>]    </a:t>
            </a:r>
            <a:r>
              <a:rPr lang="en-US" sz="1100" dirty="0" err="1">
                <a:solidFill>
                  <a:prstClr val="black"/>
                </a:solidFill>
                <a:latin typeface="Consolas"/>
              </a:rPr>
              <a:t>sys_link</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SYS_mkdir</a:t>
            </a:r>
            <a:r>
              <a:rPr lang="en-US" sz="1100" dirty="0">
                <a:solidFill>
                  <a:prstClr val="black"/>
                </a:solidFill>
                <a:latin typeface="Consolas"/>
              </a:rPr>
              <a:t>]   </a:t>
            </a:r>
            <a:r>
              <a:rPr lang="en-US" sz="1100" dirty="0" err="1">
                <a:solidFill>
                  <a:prstClr val="black"/>
                </a:solidFill>
                <a:latin typeface="Consolas"/>
              </a:rPr>
              <a:t>sys_mkdir</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SYS_mknod</a:t>
            </a:r>
            <a:r>
              <a:rPr lang="en-US" sz="1100" dirty="0">
                <a:solidFill>
                  <a:prstClr val="black"/>
                </a:solidFill>
                <a:latin typeface="Consolas"/>
              </a:rPr>
              <a:t>]   </a:t>
            </a:r>
            <a:r>
              <a:rPr lang="en-US" sz="1100" dirty="0" err="1">
                <a:solidFill>
                  <a:prstClr val="black"/>
                </a:solidFill>
                <a:latin typeface="Consolas"/>
              </a:rPr>
              <a:t>sys_mknod</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SYS_open</a:t>
            </a:r>
            <a:r>
              <a:rPr lang="en-US" sz="1100" dirty="0">
                <a:solidFill>
                  <a:prstClr val="black"/>
                </a:solidFill>
                <a:latin typeface="Consolas"/>
              </a:rPr>
              <a:t>]    </a:t>
            </a:r>
            <a:r>
              <a:rPr lang="en-US" sz="1100" dirty="0" err="1">
                <a:solidFill>
                  <a:prstClr val="black"/>
                </a:solidFill>
                <a:latin typeface="Consolas"/>
              </a:rPr>
              <a:t>sys_open</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SYS_pipe</a:t>
            </a:r>
            <a:r>
              <a:rPr lang="en-US" sz="1100" dirty="0">
                <a:solidFill>
                  <a:prstClr val="black"/>
                </a:solidFill>
                <a:latin typeface="Consolas"/>
              </a:rPr>
              <a:t>]    </a:t>
            </a:r>
            <a:r>
              <a:rPr lang="en-US" sz="1100" dirty="0" err="1">
                <a:solidFill>
                  <a:prstClr val="black"/>
                </a:solidFill>
                <a:latin typeface="Consolas"/>
              </a:rPr>
              <a:t>sys_pipe</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SYS_read</a:t>
            </a:r>
            <a:r>
              <a:rPr lang="en-US" sz="1100" dirty="0">
                <a:solidFill>
                  <a:prstClr val="black"/>
                </a:solidFill>
                <a:latin typeface="Consolas"/>
              </a:rPr>
              <a:t>]    </a:t>
            </a:r>
            <a:r>
              <a:rPr lang="en-US" sz="1100" dirty="0" err="1">
                <a:solidFill>
                  <a:prstClr val="black"/>
                </a:solidFill>
                <a:latin typeface="Consolas"/>
              </a:rPr>
              <a:t>sys_read</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SYS_sbrk</a:t>
            </a:r>
            <a:r>
              <a:rPr lang="en-US" sz="1100" dirty="0">
                <a:solidFill>
                  <a:prstClr val="black"/>
                </a:solidFill>
                <a:latin typeface="Consolas"/>
              </a:rPr>
              <a:t>]    </a:t>
            </a:r>
            <a:r>
              <a:rPr lang="en-US" sz="1100" dirty="0" err="1">
                <a:solidFill>
                  <a:prstClr val="black"/>
                </a:solidFill>
                <a:latin typeface="Consolas"/>
              </a:rPr>
              <a:t>sys_sbrk</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SYS_sleep</a:t>
            </a:r>
            <a:r>
              <a:rPr lang="en-US" sz="1100" dirty="0">
                <a:solidFill>
                  <a:prstClr val="black"/>
                </a:solidFill>
                <a:latin typeface="Consolas"/>
              </a:rPr>
              <a:t>]   </a:t>
            </a:r>
            <a:r>
              <a:rPr lang="en-US" sz="1100" dirty="0" err="1">
                <a:solidFill>
                  <a:prstClr val="black"/>
                </a:solidFill>
                <a:latin typeface="Consolas"/>
              </a:rPr>
              <a:t>sys_sleep</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SYS_unlink</a:t>
            </a:r>
            <a:r>
              <a:rPr lang="en-US" sz="1100" dirty="0">
                <a:solidFill>
                  <a:prstClr val="black"/>
                </a:solidFill>
                <a:latin typeface="Consolas"/>
              </a:rPr>
              <a:t>]  </a:t>
            </a:r>
            <a:r>
              <a:rPr lang="en-US" sz="1100" dirty="0" err="1">
                <a:solidFill>
                  <a:prstClr val="black"/>
                </a:solidFill>
                <a:latin typeface="Consolas"/>
              </a:rPr>
              <a:t>sys_unlink</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SYS_wait</a:t>
            </a:r>
            <a:r>
              <a:rPr lang="en-US" sz="1100" dirty="0">
                <a:solidFill>
                  <a:prstClr val="black"/>
                </a:solidFill>
                <a:latin typeface="Consolas"/>
              </a:rPr>
              <a:t>]    </a:t>
            </a:r>
            <a:r>
              <a:rPr lang="en-US" sz="1100" dirty="0" err="1">
                <a:solidFill>
                  <a:prstClr val="black"/>
                </a:solidFill>
                <a:latin typeface="Consolas"/>
              </a:rPr>
              <a:t>sys_wait</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SYS_write</a:t>
            </a:r>
            <a:r>
              <a:rPr lang="en-US" sz="1100" dirty="0">
                <a:solidFill>
                  <a:prstClr val="black"/>
                </a:solidFill>
                <a:latin typeface="Consolas"/>
              </a:rPr>
              <a:t>]   </a:t>
            </a:r>
            <a:r>
              <a:rPr lang="en-US" sz="1100" dirty="0" err="1">
                <a:solidFill>
                  <a:prstClr val="black"/>
                </a:solidFill>
                <a:latin typeface="Consolas"/>
              </a:rPr>
              <a:t>sys_write</a:t>
            </a:r>
            <a:r>
              <a:rPr lang="en-US" sz="1100" dirty="0">
                <a:solidFill>
                  <a:prstClr val="black"/>
                </a:solidFill>
                <a:latin typeface="Consolas"/>
              </a:rPr>
              <a:t>,</a:t>
            </a:r>
          </a:p>
          <a:p>
            <a:pPr algn="l" rtl="0"/>
            <a:r>
              <a:rPr lang="en-US" sz="1100" dirty="0">
                <a:solidFill>
                  <a:prstClr val="black"/>
                </a:solidFill>
                <a:latin typeface="Consolas"/>
              </a:rPr>
              <a:t>[</a:t>
            </a:r>
            <a:r>
              <a:rPr lang="en-US" sz="1100" dirty="0" err="1">
                <a:solidFill>
                  <a:prstClr val="black"/>
                </a:solidFill>
                <a:latin typeface="Consolas"/>
              </a:rPr>
              <a:t>SYS_uptime</a:t>
            </a:r>
            <a:r>
              <a:rPr lang="en-US" sz="1100" dirty="0">
                <a:solidFill>
                  <a:prstClr val="black"/>
                </a:solidFill>
                <a:latin typeface="Consolas"/>
              </a:rPr>
              <a:t>]  </a:t>
            </a:r>
            <a:r>
              <a:rPr lang="en-US" sz="1100" dirty="0" err="1">
                <a:solidFill>
                  <a:prstClr val="black"/>
                </a:solidFill>
                <a:latin typeface="Consolas"/>
              </a:rPr>
              <a:t>sys_uptime</a:t>
            </a:r>
            <a:r>
              <a:rPr lang="en-US" sz="1100" dirty="0">
                <a:solidFill>
                  <a:prstClr val="black"/>
                </a:solidFill>
                <a:latin typeface="Consolas"/>
              </a:rPr>
              <a:t>,</a:t>
            </a:r>
          </a:p>
          <a:p>
            <a:pPr algn="l" rtl="0"/>
            <a:r>
              <a:rPr lang="en-US" sz="1100" dirty="0" smtClean="0">
                <a:solidFill>
                  <a:prstClr val="black"/>
                </a:solidFill>
                <a:latin typeface="Consolas"/>
              </a:rPr>
              <a:t>};</a:t>
            </a:r>
            <a:endParaRPr lang="he-IL" sz="1100" dirty="0">
              <a:solidFill>
                <a:prstClr val="black"/>
              </a:solidFill>
              <a:latin typeface="Consolas"/>
            </a:endParaRPr>
          </a:p>
        </p:txBody>
      </p:sp>
    </p:spTree>
    <p:extLst>
      <p:ext uri="{BB962C8B-B14F-4D97-AF65-F5344CB8AC3E}">
        <p14:creationId xmlns:p14="http://schemas.microsoft.com/office/powerpoint/2010/main" val="18465662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Midterm Question (Appendix)</a:t>
            </a:r>
            <a:endParaRPr lang="he-IL" dirty="0"/>
          </a:p>
        </p:txBody>
      </p:sp>
      <p:sp>
        <p:nvSpPr>
          <p:cNvPr id="4" name="Slide Number Placeholder 3"/>
          <p:cNvSpPr>
            <a:spLocks noGrp="1"/>
          </p:cNvSpPr>
          <p:nvPr>
            <p:ph type="sldNum" sz="quarter" idx="12"/>
          </p:nvPr>
        </p:nvSpPr>
        <p:spPr/>
        <p:txBody>
          <a:bodyPr/>
          <a:lstStyle/>
          <a:p>
            <a:pPr>
              <a:defRPr/>
            </a:pPr>
            <a:fld id="{926B4540-FFE1-4A7B-BC23-AAB66E9BDDC6}" type="slidenum">
              <a:rPr lang="he-IL" smtClean="0"/>
              <a:pPr>
                <a:defRPr/>
              </a:pPr>
              <a:t>42</a:t>
            </a:fld>
            <a:endParaRPr lang="he-IL"/>
          </a:p>
        </p:txBody>
      </p:sp>
    </p:spTree>
    <p:extLst>
      <p:ext uri="{BB962C8B-B14F-4D97-AF65-F5344CB8AC3E}">
        <p14:creationId xmlns:p14="http://schemas.microsoft.com/office/powerpoint/2010/main" val="9662114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l" rtl="0" eaLnBrk="1" hangingPunct="1"/>
            <a:r>
              <a:rPr lang="en-US" dirty="0" smtClean="0">
                <a:cs typeface="Times New Roman" pitchFamily="18" charset="0"/>
              </a:rPr>
              <a:t>Question from midterm 2004</a:t>
            </a:r>
            <a:endParaRPr lang="he-IL" dirty="0" smtClean="0"/>
          </a:p>
        </p:txBody>
      </p:sp>
      <p:sp>
        <p:nvSpPr>
          <p:cNvPr id="3" name="Content Placeholder 2"/>
          <p:cNvSpPr>
            <a:spLocks noGrp="1"/>
          </p:cNvSpPr>
          <p:nvPr>
            <p:ph idx="1"/>
          </p:nvPr>
        </p:nvSpPr>
        <p:spPr/>
        <p:txBody>
          <a:bodyPr>
            <a:noAutofit/>
          </a:bodyPr>
          <a:lstStyle/>
          <a:p>
            <a:pPr marL="0" algn="just" rtl="1" eaLnBrk="1" hangingPunct="1">
              <a:buFont typeface="Arial" pitchFamily="34" charset="0"/>
              <a:buNone/>
              <a:defRPr/>
            </a:pPr>
            <a:r>
              <a:rPr lang="he-IL" sz="2400" dirty="0"/>
              <a:t>תלמיד קיבל משימה לכתוב תכנית שמטרתה להריץ תכנית נתונה</a:t>
            </a:r>
            <a:r>
              <a:rPr lang="en-US" sz="2400" dirty="0"/>
              <a:t> </a:t>
            </a:r>
            <a:r>
              <a:rPr lang="he-IL" sz="2400" dirty="0"/>
              <a:t> (ברשותו רק הקובץ הבינארי) </a:t>
            </a:r>
            <a:r>
              <a:rPr lang="en-US" sz="2400" i="1" dirty="0"/>
              <a:t>prompt</a:t>
            </a:r>
            <a:r>
              <a:rPr lang="he-IL" sz="2400" dirty="0"/>
              <a:t> ע"י שימוש ב-</a:t>
            </a:r>
            <a:r>
              <a:rPr lang="en-US" sz="2400" dirty="0"/>
              <a:t>fork </a:t>
            </a:r>
            <a:r>
              <a:rPr lang="he-IL" sz="2400" dirty="0"/>
              <a:t> ו-</a:t>
            </a:r>
            <a:r>
              <a:rPr lang="en-US" sz="2400" dirty="0" err="1"/>
              <a:t>execvp</a:t>
            </a:r>
            <a:r>
              <a:rPr lang="he-IL" sz="2400" dirty="0"/>
              <a:t>. בנוסף נדרש התלמיד למנוע מן המשתמש "להרוג" את התכנית ע"י הקשת </a:t>
            </a:r>
            <a:r>
              <a:rPr lang="en-US" sz="2400" dirty="0"/>
              <a:t>ctrl-c</a:t>
            </a:r>
            <a:r>
              <a:rPr lang="he-IL" sz="2400" dirty="0"/>
              <a:t> (שים לב כי התכנית </a:t>
            </a:r>
            <a:r>
              <a:rPr lang="en-US" sz="2400" i="1" dirty="0"/>
              <a:t>prompt</a:t>
            </a:r>
            <a:r>
              <a:rPr lang="he-IL" sz="2400" dirty="0"/>
              <a:t> אינה מסתיימת לעולם). מצורף פתרון שהוצע ע"י התלמיד </a:t>
            </a:r>
            <a:r>
              <a:rPr lang="en-US" sz="2400" dirty="0"/>
              <a:t>(</a:t>
            </a:r>
            <a:r>
              <a:rPr lang="en-US" sz="2400" dirty="0" err="1"/>
              <a:t>my_prog.c</a:t>
            </a:r>
            <a:r>
              <a:rPr lang="en-US" sz="2400" dirty="0"/>
              <a:t>)</a:t>
            </a:r>
            <a:r>
              <a:rPr lang="he-IL" sz="2400" dirty="0"/>
              <a:t> וכן התכנית </a:t>
            </a:r>
            <a:r>
              <a:rPr lang="en-US" sz="2400" dirty="0"/>
              <a:t> </a:t>
            </a:r>
            <a:r>
              <a:rPr lang="en-US" sz="2400" i="1" dirty="0"/>
              <a:t>prompt</a:t>
            </a:r>
            <a:r>
              <a:rPr lang="he-IL" sz="2400" dirty="0"/>
              <a:t>.</a:t>
            </a:r>
            <a:endParaRPr lang="he-IL" dirty="0"/>
          </a:p>
          <a:p>
            <a:pPr marL="0" algn="just" rtl="1" eaLnBrk="1" hangingPunct="1">
              <a:buFont typeface="Arial" pitchFamily="34" charset="0"/>
              <a:buNone/>
              <a:defRPr/>
            </a:pPr>
            <a:endParaRPr lang="he-IL" dirty="0"/>
          </a:p>
          <a:p>
            <a:pPr marL="514350" indent="-514350" algn="just" rtl="1" eaLnBrk="1" hangingPunct="1">
              <a:buFont typeface="+mj-cs"/>
              <a:buAutoNum type="hebrew2Minus"/>
              <a:defRPr/>
            </a:pPr>
            <a:r>
              <a:rPr lang="he-IL" sz="2400" dirty="0"/>
              <a:t>תאר במדויק את פלט התכנית כאשר הקלט הנו:</a:t>
            </a:r>
            <a:endParaRPr lang="he-IL" dirty="0"/>
          </a:p>
          <a:p>
            <a:pPr marL="514350" indent="-514350" algn="just" rtl="1" eaLnBrk="1" hangingPunct="1">
              <a:buFont typeface="Arial" pitchFamily="34" charset="0"/>
              <a:buNone/>
              <a:defRPr/>
            </a:pPr>
            <a:r>
              <a:rPr lang="en-US" sz="2400" dirty="0" smtClean="0"/>
              <a:t>Good luck      </a:t>
            </a:r>
            <a:r>
              <a:rPr lang="en-US" sz="2400" dirty="0"/>
              <a:t>in the ^c midterm exam.       </a:t>
            </a:r>
            <a:endParaRPr lang="he-IL" dirty="0"/>
          </a:p>
          <a:p>
            <a:pPr marL="514350" indent="-514350" algn="just" rtl="1" eaLnBrk="1" hangingPunct="1">
              <a:buFont typeface="+mj-cs"/>
              <a:buAutoNum type="hebrew2Minus" startAt="2"/>
              <a:defRPr/>
            </a:pPr>
            <a:r>
              <a:rPr lang="he-IL" sz="2400" dirty="0"/>
              <a:t>האם הפתרון המוצע עונה על הגדרת התרגיל?</a:t>
            </a:r>
            <a:endParaRPr lang="he-IL" dirty="0"/>
          </a:p>
          <a:p>
            <a:pPr marL="514350" indent="-514350" algn="just" rtl="1" eaLnBrk="1" hangingPunct="1">
              <a:buFont typeface="+mj-cs"/>
              <a:buAutoNum type="hebrew2Minus" startAt="2"/>
              <a:defRPr/>
            </a:pPr>
            <a:r>
              <a:rPr lang="he-IL" sz="2400" dirty="0"/>
              <a:t>אם תשובתך ל-ב' היא לא, כיצד היית משנה את התכנית </a:t>
            </a:r>
            <a:r>
              <a:rPr lang="en-US" sz="2400" dirty="0" err="1"/>
              <a:t>my_prog.c</a:t>
            </a:r>
            <a:r>
              <a:rPr lang="he-IL" sz="2400" dirty="0"/>
              <a:t> (ניתן להוסיף/ לשנות שורה או שתיים בקוד לכל היותר)?</a:t>
            </a:r>
            <a:endParaRPr lang="he-IL" dirty="0"/>
          </a:p>
        </p:txBody>
      </p:sp>
      <p:sp>
        <p:nvSpPr>
          <p:cNvPr id="4" name="Slide Number Placeholder 3"/>
          <p:cNvSpPr>
            <a:spLocks noGrp="1"/>
          </p:cNvSpPr>
          <p:nvPr>
            <p:ph type="sldNum" sz="quarter" idx="12"/>
          </p:nvPr>
        </p:nvSpPr>
        <p:spPr/>
        <p:txBody>
          <a:bodyPr/>
          <a:lstStyle/>
          <a:p>
            <a:pPr>
              <a:defRPr/>
            </a:pPr>
            <a:fld id="{8F3CBF9B-DDAD-4B5B-84AF-E0FC3BE14C7B}" type="slidenum">
              <a:rPr lang="he-IL" smtClean="0"/>
              <a:pPr>
                <a:defRPr/>
              </a:pPr>
              <a:t>43</a:t>
            </a:fld>
            <a:endParaRPr lang="he-IL"/>
          </a:p>
        </p:txBody>
      </p:sp>
      <p:grpSp>
        <p:nvGrpSpPr>
          <p:cNvPr id="35845" name="Group 14"/>
          <p:cNvGrpSpPr>
            <a:grpSpLocks/>
          </p:cNvGrpSpPr>
          <p:nvPr/>
        </p:nvGrpSpPr>
        <p:grpSpPr bwMode="auto">
          <a:xfrm>
            <a:off x="4788024" y="4724574"/>
            <a:ext cx="214313" cy="71437"/>
            <a:chOff x="4714876" y="4144175"/>
            <a:chExt cx="215108" cy="72232"/>
          </a:xfrm>
        </p:grpSpPr>
        <p:cxnSp>
          <p:nvCxnSpPr>
            <p:cNvPr id="12" name="Straight Arrow Connector 10"/>
            <p:cNvCxnSpPr/>
            <p:nvPr/>
          </p:nvCxnSpPr>
          <p:spPr>
            <a:xfrm rot="10800000">
              <a:off x="4714876" y="4214801"/>
              <a:ext cx="215108" cy="16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2"/>
            <p:cNvCxnSpPr/>
            <p:nvPr/>
          </p:nvCxnSpPr>
          <p:spPr>
            <a:xfrm rot="5400000" flipH="1" flipV="1">
              <a:off x="4893071" y="4179494"/>
              <a:ext cx="72232" cy="15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09003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l" rtl="0" eaLnBrk="1" hangingPunct="1"/>
            <a:r>
              <a:rPr lang="en-US" smtClean="0">
                <a:cs typeface="Times New Roman" pitchFamily="18" charset="0"/>
              </a:rPr>
              <a:t>Question from midterm 2004</a:t>
            </a:r>
            <a:endParaRPr lang="he-IL" smtClean="0"/>
          </a:p>
        </p:txBody>
      </p:sp>
      <p:sp>
        <p:nvSpPr>
          <p:cNvPr id="36867" name="Content Placeholder 2"/>
          <p:cNvSpPr>
            <a:spLocks noGrp="1"/>
          </p:cNvSpPr>
          <p:nvPr>
            <p:ph idx="1"/>
          </p:nvPr>
        </p:nvSpPr>
        <p:spPr>
          <a:xfrm>
            <a:off x="428625" y="1500188"/>
            <a:ext cx="8229600" cy="5000625"/>
          </a:xfrm>
        </p:spPr>
        <p:txBody>
          <a:bodyPr>
            <a:normAutofit lnSpcReduction="10000"/>
          </a:bodyPr>
          <a:lstStyle/>
          <a:p>
            <a:pPr algn="l" rtl="0" eaLnBrk="1" hangingPunct="1">
              <a:buFont typeface="Arial" charset="0"/>
              <a:buNone/>
            </a:pPr>
            <a:r>
              <a:rPr lang="en-US" sz="1600" dirty="0">
                <a:cs typeface="Arial" charset="0"/>
              </a:rPr>
              <a:t>#include…</a:t>
            </a:r>
          </a:p>
          <a:p>
            <a:pPr algn="l" rtl="0" eaLnBrk="1" hangingPunct="1">
              <a:buFont typeface="Arial" charset="0"/>
              <a:buNone/>
            </a:pPr>
            <a:r>
              <a:rPr lang="en-US" sz="1600" dirty="0">
                <a:solidFill>
                  <a:srgbClr val="00B050"/>
                </a:solidFill>
                <a:cs typeface="Arial" charset="0"/>
              </a:rPr>
              <a:t>void</a:t>
            </a:r>
            <a:r>
              <a:rPr lang="en-US" sz="1600" dirty="0">
                <a:cs typeface="Arial" charset="0"/>
              </a:rPr>
              <a:t> </a:t>
            </a:r>
            <a:r>
              <a:rPr lang="en-US" sz="1600" dirty="0" err="1">
                <a:cs typeface="Arial" charset="0"/>
              </a:rPr>
              <a:t>cntl_c_handler</a:t>
            </a:r>
            <a:r>
              <a:rPr lang="en-US" sz="1600" dirty="0">
                <a:cs typeface="Arial" charset="0"/>
              </a:rPr>
              <a:t>(</a:t>
            </a:r>
            <a:r>
              <a:rPr lang="en-US" sz="1600" dirty="0" err="1">
                <a:solidFill>
                  <a:srgbClr val="00B050"/>
                </a:solidFill>
                <a:cs typeface="Arial" charset="0"/>
              </a:rPr>
              <a:t>int</a:t>
            </a:r>
            <a:r>
              <a:rPr lang="en-US" sz="1600" dirty="0">
                <a:cs typeface="Arial" charset="0"/>
              </a:rPr>
              <a:t> dummy){</a:t>
            </a:r>
          </a:p>
          <a:p>
            <a:pPr algn="l" rtl="0" eaLnBrk="1" hangingPunct="1">
              <a:buFont typeface="Arial" charset="0"/>
              <a:buNone/>
            </a:pPr>
            <a:r>
              <a:rPr lang="en-US" sz="1600" dirty="0">
                <a:cs typeface="Arial" charset="0"/>
              </a:rPr>
              <a:t>	signal(SIGINT, </a:t>
            </a:r>
            <a:r>
              <a:rPr lang="en-US" sz="1600" dirty="0" err="1">
                <a:cs typeface="Arial" charset="0"/>
              </a:rPr>
              <a:t>cntl_c_handler</a:t>
            </a:r>
            <a:r>
              <a:rPr lang="en-US" sz="1600" dirty="0">
                <a:cs typeface="Arial" charset="0"/>
              </a:rPr>
              <a:t>);</a:t>
            </a:r>
          </a:p>
          <a:p>
            <a:pPr algn="l" rtl="0" eaLnBrk="1" hangingPunct="1">
              <a:buFont typeface="Arial" charset="0"/>
              <a:buNone/>
            </a:pPr>
            <a:r>
              <a:rPr lang="en-US" sz="1600" dirty="0">
                <a:cs typeface="Arial" charset="0"/>
              </a:rPr>
              <a:t>}</a:t>
            </a:r>
          </a:p>
          <a:p>
            <a:pPr algn="l" rtl="0" eaLnBrk="1" hangingPunct="1">
              <a:buFont typeface="Arial" charset="0"/>
              <a:buNone/>
            </a:pPr>
            <a:endParaRPr lang="en-US" sz="1600" dirty="0">
              <a:cs typeface="Arial" charset="0"/>
            </a:endParaRPr>
          </a:p>
          <a:p>
            <a:pPr algn="l" rtl="0" eaLnBrk="1" hangingPunct="1">
              <a:buFont typeface="Arial" charset="0"/>
              <a:buNone/>
            </a:pPr>
            <a:r>
              <a:rPr lang="en-US" sz="1600" dirty="0">
                <a:cs typeface="Arial" charset="0"/>
              </a:rPr>
              <a:t>main (</a:t>
            </a:r>
            <a:r>
              <a:rPr lang="en-US" sz="1600" dirty="0" err="1">
                <a:solidFill>
                  <a:srgbClr val="00B050"/>
                </a:solidFill>
                <a:cs typeface="Arial" charset="0"/>
              </a:rPr>
              <a:t>int</a:t>
            </a:r>
            <a:r>
              <a:rPr lang="en-US" sz="1600" dirty="0">
                <a:cs typeface="Arial" charset="0"/>
              </a:rPr>
              <a:t> </a:t>
            </a:r>
            <a:r>
              <a:rPr lang="en-US" sz="1600" dirty="0" err="1">
                <a:cs typeface="Arial" charset="0"/>
              </a:rPr>
              <a:t>argc</a:t>
            </a:r>
            <a:r>
              <a:rPr lang="en-US" sz="1600" dirty="0">
                <a:cs typeface="Arial" charset="0"/>
              </a:rPr>
              <a:t>,</a:t>
            </a:r>
            <a:r>
              <a:rPr lang="he-IL" sz="1600" dirty="0">
                <a:cs typeface="Arial" charset="0"/>
              </a:rPr>
              <a:t> </a:t>
            </a:r>
            <a:r>
              <a:rPr lang="en-US" sz="1600" dirty="0">
                <a:solidFill>
                  <a:srgbClr val="00B050"/>
                </a:solidFill>
                <a:cs typeface="Arial" charset="0"/>
              </a:rPr>
              <a:t>char</a:t>
            </a:r>
            <a:r>
              <a:rPr lang="en-US" sz="1600" dirty="0">
                <a:cs typeface="Arial" charset="0"/>
              </a:rPr>
              <a:t> **</a:t>
            </a:r>
            <a:r>
              <a:rPr lang="en-US" sz="1600" dirty="0" err="1">
                <a:cs typeface="Arial" charset="0"/>
              </a:rPr>
              <a:t>argv</a:t>
            </a:r>
            <a:r>
              <a:rPr lang="en-US" sz="1600" dirty="0">
                <a:cs typeface="Arial" charset="0"/>
              </a:rPr>
              <a:t>){</a:t>
            </a:r>
          </a:p>
          <a:p>
            <a:pPr algn="l" rtl="0" eaLnBrk="1" hangingPunct="1">
              <a:buFont typeface="Arial" charset="0"/>
              <a:buNone/>
            </a:pPr>
            <a:r>
              <a:rPr lang="en-US" sz="1600" dirty="0">
                <a:cs typeface="Arial" charset="0"/>
              </a:rPr>
              <a:t>	</a:t>
            </a:r>
            <a:r>
              <a:rPr lang="en-US" sz="1600" dirty="0" err="1">
                <a:solidFill>
                  <a:srgbClr val="00B050"/>
                </a:solidFill>
                <a:cs typeface="Arial" charset="0"/>
              </a:rPr>
              <a:t>int</a:t>
            </a:r>
            <a:r>
              <a:rPr lang="en-US" sz="1600" dirty="0">
                <a:cs typeface="Arial" charset="0"/>
              </a:rPr>
              <a:t> waited;</a:t>
            </a:r>
          </a:p>
          <a:p>
            <a:pPr algn="l" rtl="0" eaLnBrk="1" hangingPunct="1">
              <a:buFont typeface="Arial" charset="0"/>
              <a:buNone/>
            </a:pPr>
            <a:r>
              <a:rPr lang="en-US" sz="1600" dirty="0">
                <a:cs typeface="Arial" charset="0"/>
              </a:rPr>
              <a:t>	</a:t>
            </a:r>
            <a:r>
              <a:rPr lang="en-US" sz="1600" dirty="0" err="1">
                <a:solidFill>
                  <a:srgbClr val="00B050"/>
                </a:solidFill>
                <a:cs typeface="Arial" charset="0"/>
              </a:rPr>
              <a:t>int</a:t>
            </a:r>
            <a:r>
              <a:rPr lang="en-US" sz="1600" dirty="0">
                <a:cs typeface="Arial" charset="0"/>
              </a:rPr>
              <a:t> stat;</a:t>
            </a:r>
          </a:p>
          <a:p>
            <a:pPr algn="l" rtl="0" eaLnBrk="1" hangingPunct="1">
              <a:buFont typeface="Arial" charset="0"/>
              <a:buNone/>
            </a:pPr>
            <a:r>
              <a:rPr lang="en-US" sz="1600" dirty="0">
                <a:cs typeface="Arial" charset="0"/>
              </a:rPr>
              <a:t>	</a:t>
            </a:r>
            <a:r>
              <a:rPr lang="en-US" sz="1600" dirty="0" err="1">
                <a:cs typeface="Arial" charset="0"/>
              </a:rPr>
              <a:t>argv</a:t>
            </a:r>
            <a:r>
              <a:rPr lang="en-US" sz="1600" dirty="0">
                <a:cs typeface="Arial" charset="0"/>
              </a:rPr>
              <a:t>[</a:t>
            </a:r>
            <a:r>
              <a:rPr lang="en-US" sz="1600" dirty="0">
                <a:solidFill>
                  <a:srgbClr val="FF0000"/>
                </a:solidFill>
                <a:cs typeface="Arial" charset="0"/>
              </a:rPr>
              <a:t>0</a:t>
            </a:r>
            <a:r>
              <a:rPr lang="en-US" sz="1600" dirty="0">
                <a:cs typeface="Arial" charset="0"/>
              </a:rPr>
              <a:t>] = “prompt”;</a:t>
            </a:r>
          </a:p>
          <a:p>
            <a:pPr algn="l" rtl="0" eaLnBrk="1" hangingPunct="1">
              <a:buFont typeface="Arial" charset="0"/>
              <a:buNone/>
            </a:pPr>
            <a:r>
              <a:rPr lang="en-US" sz="1600" dirty="0">
                <a:cs typeface="Arial" charset="0"/>
              </a:rPr>
              <a:t>	signal (SIGINT, </a:t>
            </a:r>
            <a:r>
              <a:rPr lang="en-US" sz="1600" dirty="0" err="1">
                <a:cs typeface="Arial" charset="0"/>
              </a:rPr>
              <a:t>cntl_c_handler</a:t>
            </a:r>
            <a:r>
              <a:rPr lang="en-US" sz="1600" dirty="0">
                <a:cs typeface="Arial" charset="0"/>
              </a:rPr>
              <a:t>);</a:t>
            </a:r>
          </a:p>
          <a:p>
            <a:pPr algn="l" rtl="0" eaLnBrk="1" hangingPunct="1">
              <a:buFont typeface="Arial" charset="0"/>
              <a:buNone/>
            </a:pPr>
            <a:r>
              <a:rPr lang="en-US" sz="1600" dirty="0">
                <a:cs typeface="Arial" charset="0"/>
              </a:rPr>
              <a:t>	</a:t>
            </a:r>
            <a:r>
              <a:rPr lang="en-US" sz="1600" dirty="0">
                <a:solidFill>
                  <a:schemeClr val="accent1"/>
                </a:solidFill>
                <a:cs typeface="Arial" charset="0"/>
              </a:rPr>
              <a:t>if</a:t>
            </a:r>
            <a:r>
              <a:rPr lang="en-US" sz="1600" dirty="0">
                <a:cs typeface="Arial" charset="0"/>
              </a:rPr>
              <a:t> (fork() </a:t>
            </a:r>
            <a:r>
              <a:rPr lang="en-US" sz="1600">
                <a:cs typeface="Arial" charset="0"/>
              </a:rPr>
              <a:t>== </a:t>
            </a:r>
            <a:r>
              <a:rPr lang="en-US" sz="1600">
                <a:solidFill>
                  <a:srgbClr val="FF0000"/>
                </a:solidFill>
                <a:cs typeface="Arial" charset="0"/>
              </a:rPr>
              <a:t>0</a:t>
            </a:r>
            <a:r>
              <a:rPr lang="en-US" sz="1600" dirty="0">
                <a:cs typeface="Arial" charset="0"/>
              </a:rPr>
              <a:t>)</a:t>
            </a:r>
            <a:r>
              <a:rPr lang="en-US" sz="1600">
                <a:cs typeface="Arial" charset="0"/>
              </a:rPr>
              <a:t> { </a:t>
            </a:r>
            <a:r>
              <a:rPr lang="en-US" sz="1600" smtClean="0">
                <a:solidFill>
                  <a:schemeClr val="accent2"/>
                </a:solidFill>
                <a:cs typeface="Arial" charset="0"/>
              </a:rPr>
              <a:t>// </a:t>
            </a:r>
            <a:r>
              <a:rPr lang="en-US" sz="1600">
                <a:solidFill>
                  <a:schemeClr val="accent2"/>
                </a:solidFill>
                <a:cs typeface="Arial" charset="0"/>
              </a:rPr>
              <a:t>son</a:t>
            </a:r>
            <a:endParaRPr lang="en-US" sz="1600" dirty="0">
              <a:solidFill>
                <a:schemeClr val="accent2"/>
              </a:solidFill>
              <a:cs typeface="Arial" charset="0"/>
            </a:endParaRPr>
          </a:p>
          <a:p>
            <a:pPr algn="l" rtl="0" eaLnBrk="1" hangingPunct="1">
              <a:buFont typeface="Arial" charset="0"/>
              <a:buNone/>
            </a:pPr>
            <a:r>
              <a:rPr lang="en-US" sz="1600" dirty="0">
                <a:cs typeface="Arial" charset="0"/>
              </a:rPr>
              <a:t>		</a:t>
            </a:r>
            <a:r>
              <a:rPr lang="en-US" sz="1600" dirty="0" err="1">
                <a:cs typeface="Arial" charset="0"/>
              </a:rPr>
              <a:t>execvp</a:t>
            </a:r>
            <a:r>
              <a:rPr lang="en-US" sz="1600" dirty="0">
                <a:cs typeface="Arial" charset="0"/>
              </a:rPr>
              <a:t>(“</a:t>
            </a:r>
            <a:r>
              <a:rPr lang="en-US" sz="1600" dirty="0" err="1">
                <a:cs typeface="Arial" charset="0"/>
              </a:rPr>
              <a:t>prompt”,argv</a:t>
            </a:r>
            <a:r>
              <a:rPr lang="en-US" sz="1600" dirty="0">
                <a:cs typeface="Arial" charset="0"/>
              </a:rPr>
              <a:t>[</a:t>
            </a:r>
            <a:r>
              <a:rPr lang="en-US" sz="1600" dirty="0">
                <a:solidFill>
                  <a:srgbClr val="FF0000"/>
                </a:solidFill>
                <a:cs typeface="Arial" charset="0"/>
              </a:rPr>
              <a:t>0</a:t>
            </a:r>
            <a:r>
              <a:rPr lang="en-US" sz="1600" dirty="0">
                <a:cs typeface="Arial" charset="0"/>
              </a:rPr>
              <a:t>]);</a:t>
            </a:r>
          </a:p>
          <a:p>
            <a:pPr algn="l" rtl="0" eaLnBrk="1" hangingPunct="1">
              <a:buFont typeface="Arial" charset="0"/>
              <a:buNone/>
            </a:pPr>
            <a:r>
              <a:rPr lang="en-US" sz="1600" dirty="0">
                <a:cs typeface="Arial" charset="0"/>
              </a:rPr>
              <a:t>	}</a:t>
            </a:r>
          </a:p>
          <a:p>
            <a:pPr algn="l" rtl="0" eaLnBrk="1" hangingPunct="1">
              <a:buFont typeface="Arial" charset="0"/>
              <a:buNone/>
            </a:pPr>
            <a:r>
              <a:rPr lang="en-US" sz="1600">
                <a:cs typeface="Arial" charset="0"/>
              </a:rPr>
              <a:t>	</a:t>
            </a:r>
            <a:r>
              <a:rPr lang="en-US" sz="1600">
                <a:solidFill>
                  <a:schemeClr val="accent1"/>
                </a:solidFill>
                <a:cs typeface="Arial" charset="0"/>
              </a:rPr>
              <a:t>else</a:t>
            </a:r>
            <a:r>
              <a:rPr lang="en-US" sz="1600" dirty="0">
                <a:solidFill>
                  <a:schemeClr val="accent1"/>
                </a:solidFill>
                <a:cs typeface="Arial" charset="0"/>
              </a:rPr>
              <a:t> </a:t>
            </a:r>
            <a:r>
              <a:rPr lang="en-US" sz="1600">
                <a:cs typeface="Arial" charset="0"/>
              </a:rPr>
              <a:t>{  </a:t>
            </a:r>
            <a:r>
              <a:rPr lang="en-US" sz="1600">
                <a:solidFill>
                  <a:schemeClr val="accent2"/>
                </a:solidFill>
                <a:cs typeface="Arial" charset="0"/>
              </a:rPr>
              <a:t>//</a:t>
            </a:r>
            <a:r>
              <a:rPr lang="en-US" sz="1600" dirty="0">
                <a:solidFill>
                  <a:schemeClr val="accent2"/>
                </a:solidFill>
                <a:cs typeface="Arial" charset="0"/>
              </a:rPr>
              <a:t> </a:t>
            </a:r>
            <a:r>
              <a:rPr lang="en-US" sz="1600">
                <a:solidFill>
                  <a:schemeClr val="accent2"/>
                </a:solidFill>
                <a:cs typeface="Arial" charset="0"/>
              </a:rPr>
              <a:t>father</a:t>
            </a:r>
            <a:endParaRPr lang="en-US" sz="1600" dirty="0">
              <a:solidFill>
                <a:schemeClr val="accent2"/>
              </a:solidFill>
              <a:cs typeface="Arial" charset="0"/>
            </a:endParaRPr>
          </a:p>
          <a:p>
            <a:pPr algn="l" rtl="0" eaLnBrk="1" hangingPunct="1">
              <a:buFont typeface="Arial" charset="0"/>
              <a:buNone/>
            </a:pPr>
            <a:r>
              <a:rPr lang="en-US" sz="1600" dirty="0">
                <a:cs typeface="Arial" charset="0"/>
              </a:rPr>
              <a:t>		waited = wait(&amp;stat);</a:t>
            </a:r>
          </a:p>
          <a:p>
            <a:pPr algn="l" rtl="0" eaLnBrk="1" hangingPunct="1">
              <a:buFont typeface="Arial" charset="0"/>
              <a:buNone/>
            </a:pPr>
            <a:r>
              <a:rPr lang="en-US" sz="1600" dirty="0">
                <a:cs typeface="Arial" charset="0"/>
              </a:rPr>
              <a:t>		</a:t>
            </a:r>
            <a:r>
              <a:rPr lang="en-US" sz="1600" dirty="0" err="1">
                <a:cs typeface="Arial" charset="0"/>
              </a:rPr>
              <a:t>printf</a:t>
            </a:r>
            <a:r>
              <a:rPr lang="en-US" sz="1600" dirty="0">
                <a:cs typeface="Arial" charset="0"/>
              </a:rPr>
              <a:t>(“</a:t>
            </a:r>
            <a:r>
              <a:rPr lang="en-US" sz="1600" dirty="0">
                <a:solidFill>
                  <a:srgbClr val="7030A0"/>
                </a:solidFill>
                <a:cs typeface="Arial" charset="0"/>
              </a:rPr>
              <a:t>My son (%d) has terminated \</a:t>
            </a:r>
            <a:r>
              <a:rPr lang="en-US" sz="1600" dirty="0" err="1">
                <a:solidFill>
                  <a:srgbClr val="7030A0"/>
                </a:solidFill>
                <a:cs typeface="Arial" charset="0"/>
              </a:rPr>
              <a:t>n</a:t>
            </a:r>
            <a:r>
              <a:rPr lang="en-US" sz="1600" dirty="0" err="1">
                <a:cs typeface="Arial" charset="0"/>
              </a:rPr>
              <a:t>”,waited</a:t>
            </a:r>
            <a:r>
              <a:rPr lang="en-US" sz="1600" dirty="0">
                <a:cs typeface="Arial" charset="0"/>
              </a:rPr>
              <a:t>);</a:t>
            </a:r>
          </a:p>
          <a:p>
            <a:pPr algn="l" rtl="0" eaLnBrk="1" hangingPunct="1">
              <a:buFont typeface="Arial" charset="0"/>
              <a:buNone/>
            </a:pPr>
            <a:r>
              <a:rPr lang="en-US" sz="1600" dirty="0">
                <a:cs typeface="Arial" charset="0"/>
              </a:rPr>
              <a:t>	}</a:t>
            </a:r>
          </a:p>
          <a:p>
            <a:pPr algn="l" rtl="0" eaLnBrk="1" hangingPunct="1">
              <a:buFont typeface="Arial" charset="0"/>
              <a:buNone/>
            </a:pPr>
            <a:r>
              <a:rPr lang="en-US" sz="1600" dirty="0">
                <a:cs typeface="Arial" charset="0"/>
              </a:rPr>
              <a:t>}	</a:t>
            </a:r>
            <a:endParaRPr lang="he-IL" sz="1600" dirty="0"/>
          </a:p>
        </p:txBody>
      </p:sp>
      <p:sp>
        <p:nvSpPr>
          <p:cNvPr id="36868" name="TextBox 3"/>
          <p:cNvSpPr txBox="1">
            <a:spLocks noChangeArrowheads="1"/>
          </p:cNvSpPr>
          <p:nvPr/>
        </p:nvSpPr>
        <p:spPr bwMode="auto">
          <a:xfrm>
            <a:off x="6929454" y="1428736"/>
            <a:ext cx="1755775" cy="369888"/>
          </a:xfrm>
          <a:prstGeom prst="rect">
            <a:avLst/>
          </a:prstGeom>
          <a:noFill/>
          <a:ln w="9525">
            <a:noFill/>
            <a:miter lim="800000"/>
            <a:headEnd/>
            <a:tailEnd/>
          </a:ln>
        </p:spPr>
        <p:txBody>
          <a:bodyPr>
            <a:spAutoFit/>
          </a:bodyPr>
          <a:lstStyle/>
          <a:p>
            <a:pPr algn="l" rtl="0"/>
            <a:r>
              <a:rPr lang="en-US" i="1" dirty="0" err="1">
                <a:effectLst>
                  <a:outerShdw blurRad="38100" dist="38100" dir="2700000" algn="tl">
                    <a:srgbClr val="000000">
                      <a:alpha val="43137"/>
                    </a:srgbClr>
                  </a:outerShdw>
                </a:effectLst>
              </a:rPr>
              <a:t>my_prog.c</a:t>
            </a:r>
            <a:endParaRPr lang="he-IL" i="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pPr>
              <a:defRPr/>
            </a:pPr>
            <a:fld id="{B5292D37-7B3E-4B01-A526-60843DAD9787}" type="slidenum">
              <a:rPr lang="he-IL" smtClean="0"/>
              <a:pPr>
                <a:defRPr/>
              </a:pPr>
              <a:t>44</a:t>
            </a:fld>
            <a:endParaRPr lang="he-IL"/>
          </a:p>
        </p:txBody>
      </p:sp>
    </p:spTree>
    <p:extLst>
      <p:ext uri="{BB962C8B-B14F-4D97-AF65-F5344CB8AC3E}">
        <p14:creationId xmlns:p14="http://schemas.microsoft.com/office/powerpoint/2010/main" val="1883736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l" rtl="0" eaLnBrk="1" hangingPunct="1"/>
            <a:r>
              <a:rPr lang="en-US" dirty="0" smtClean="0">
                <a:cs typeface="Times New Roman" pitchFamily="18" charset="0"/>
              </a:rPr>
              <a:t>Question from midterm 2004</a:t>
            </a:r>
            <a:endParaRPr lang="he-IL" dirty="0" smtClean="0"/>
          </a:p>
        </p:txBody>
      </p:sp>
      <p:sp>
        <p:nvSpPr>
          <p:cNvPr id="37891" name="Content Placeholder 2"/>
          <p:cNvSpPr>
            <a:spLocks noGrp="1"/>
          </p:cNvSpPr>
          <p:nvPr>
            <p:ph idx="1"/>
          </p:nvPr>
        </p:nvSpPr>
        <p:spPr/>
        <p:txBody>
          <a:bodyPr>
            <a:normAutofit/>
          </a:bodyPr>
          <a:lstStyle/>
          <a:p>
            <a:pPr algn="l" rtl="0" eaLnBrk="1" hangingPunct="1">
              <a:buFont typeface="Arial" charset="0"/>
              <a:buNone/>
            </a:pPr>
            <a:r>
              <a:rPr lang="en-US" sz="2400" dirty="0">
                <a:cs typeface="Arial" charset="0"/>
              </a:rPr>
              <a:t>main(</a:t>
            </a:r>
            <a:r>
              <a:rPr lang="en-US" sz="2400" dirty="0" err="1">
                <a:solidFill>
                  <a:srgbClr val="00B050"/>
                </a:solidFill>
                <a:cs typeface="Arial" charset="0"/>
              </a:rPr>
              <a:t>int</a:t>
            </a:r>
            <a:r>
              <a:rPr lang="en-US" sz="2400" dirty="0">
                <a:cs typeface="Arial" charset="0"/>
              </a:rPr>
              <a:t> </a:t>
            </a:r>
            <a:r>
              <a:rPr lang="en-US" sz="2400" dirty="0" err="1">
                <a:cs typeface="Arial" charset="0"/>
              </a:rPr>
              <a:t>argc</a:t>
            </a:r>
            <a:r>
              <a:rPr lang="en-US" sz="2400" dirty="0">
                <a:cs typeface="Arial" charset="0"/>
              </a:rPr>
              <a:t>, </a:t>
            </a:r>
            <a:r>
              <a:rPr lang="en-US" sz="2400" dirty="0">
                <a:solidFill>
                  <a:srgbClr val="00B050"/>
                </a:solidFill>
                <a:cs typeface="Arial" charset="0"/>
              </a:rPr>
              <a:t>char</a:t>
            </a:r>
            <a:r>
              <a:rPr lang="en-US" sz="2400" dirty="0">
                <a:cs typeface="Arial" charset="0"/>
              </a:rPr>
              <a:t>** </a:t>
            </a:r>
            <a:r>
              <a:rPr lang="en-US" sz="2400" dirty="0" err="1">
                <a:cs typeface="Arial" charset="0"/>
              </a:rPr>
              <a:t>argv</a:t>
            </a:r>
            <a:r>
              <a:rPr lang="en-US" sz="2400" dirty="0">
                <a:cs typeface="Arial" charset="0"/>
              </a:rPr>
              <a:t>){</a:t>
            </a:r>
          </a:p>
          <a:p>
            <a:pPr algn="l" rtl="0" eaLnBrk="1" hangingPunct="1">
              <a:buFont typeface="Arial" charset="0"/>
              <a:buNone/>
            </a:pPr>
            <a:r>
              <a:rPr lang="en-US" sz="2400" dirty="0">
                <a:cs typeface="Arial" charset="0"/>
              </a:rPr>
              <a:t>	char </a:t>
            </a:r>
            <a:r>
              <a:rPr lang="en-US" sz="2400" dirty="0" err="1">
                <a:cs typeface="Arial" charset="0"/>
              </a:rPr>
              <a:t>buf</a:t>
            </a:r>
            <a:r>
              <a:rPr lang="en-US" sz="2400" dirty="0">
                <a:cs typeface="Arial" charset="0"/>
              </a:rPr>
              <a:t>[</a:t>
            </a:r>
            <a:r>
              <a:rPr lang="en-US" sz="2400" dirty="0">
                <a:solidFill>
                  <a:srgbClr val="FF0000"/>
                </a:solidFill>
                <a:cs typeface="Arial" charset="0"/>
              </a:rPr>
              <a:t>20</a:t>
            </a:r>
            <a:r>
              <a:rPr lang="en-US" sz="2400" dirty="0">
                <a:cs typeface="Arial" charset="0"/>
              </a:rPr>
              <a:t>];</a:t>
            </a:r>
          </a:p>
          <a:p>
            <a:pPr algn="l" rtl="0" eaLnBrk="1" hangingPunct="1">
              <a:buFont typeface="Arial" charset="0"/>
              <a:buNone/>
            </a:pPr>
            <a:r>
              <a:rPr lang="en-US" sz="2400">
                <a:cs typeface="Arial" charset="0"/>
              </a:rPr>
              <a:t>	</a:t>
            </a:r>
            <a:r>
              <a:rPr lang="en-US" sz="2400">
                <a:solidFill>
                  <a:schemeClr val="accent1"/>
                </a:solidFill>
                <a:cs typeface="Arial" charset="0"/>
              </a:rPr>
              <a:t>while</a:t>
            </a:r>
            <a:r>
              <a:rPr lang="en-US" sz="2400">
                <a:cs typeface="Arial" charset="0"/>
              </a:rPr>
              <a:t>(</a:t>
            </a:r>
            <a:r>
              <a:rPr lang="en-US" sz="2400">
                <a:solidFill>
                  <a:srgbClr val="FF0000"/>
                </a:solidFill>
                <a:cs typeface="Arial" charset="0"/>
              </a:rPr>
              <a:t>1</a:t>
            </a:r>
            <a:r>
              <a:rPr lang="en-US" sz="2400" dirty="0">
                <a:cs typeface="Arial" charset="0"/>
              </a:rPr>
              <a:t>)</a:t>
            </a:r>
            <a:r>
              <a:rPr lang="he-IL" sz="2400">
                <a:cs typeface="Arial" charset="0"/>
              </a:rPr>
              <a:t> </a:t>
            </a:r>
            <a:r>
              <a:rPr lang="en-US" sz="2400">
                <a:cs typeface="Arial" charset="0"/>
              </a:rPr>
              <a:t>{ </a:t>
            </a:r>
            <a:endParaRPr lang="en-US" sz="2400" dirty="0">
              <a:cs typeface="Arial" charset="0"/>
            </a:endParaRPr>
          </a:p>
          <a:p>
            <a:pPr algn="l" rtl="0" eaLnBrk="1" hangingPunct="1">
              <a:buFont typeface="Arial" charset="0"/>
              <a:buNone/>
            </a:pPr>
            <a:r>
              <a:rPr lang="en-US" sz="2400" dirty="0">
                <a:cs typeface="Arial" charset="0"/>
              </a:rPr>
              <a:t>		</a:t>
            </a:r>
            <a:r>
              <a:rPr lang="en-US" sz="2400" dirty="0" err="1">
                <a:cs typeface="Arial" charset="0"/>
              </a:rPr>
              <a:t>printf</a:t>
            </a:r>
            <a:r>
              <a:rPr lang="en-US" sz="2400" dirty="0">
                <a:cs typeface="Arial" charset="0"/>
              </a:rPr>
              <a:t>(“</a:t>
            </a:r>
            <a:r>
              <a:rPr lang="en-US" sz="2400" dirty="0">
                <a:solidFill>
                  <a:srgbClr val="7030A0"/>
                </a:solidFill>
                <a:cs typeface="Arial" charset="0"/>
              </a:rPr>
              <a:t>Type something: </a:t>
            </a:r>
            <a:r>
              <a:rPr lang="en-US" sz="2400" dirty="0">
                <a:cs typeface="Arial" charset="0"/>
              </a:rPr>
              <a:t>“);</a:t>
            </a:r>
          </a:p>
          <a:p>
            <a:pPr algn="l" rtl="0" eaLnBrk="1" hangingPunct="1">
              <a:buFont typeface="Arial" charset="0"/>
              <a:buNone/>
            </a:pPr>
            <a:r>
              <a:rPr lang="en-US" sz="2400" dirty="0">
                <a:cs typeface="Arial" charset="0"/>
              </a:rPr>
              <a:t>		gets(</a:t>
            </a:r>
            <a:r>
              <a:rPr lang="en-US" sz="2400" dirty="0" err="1">
                <a:cs typeface="Arial" charset="0"/>
              </a:rPr>
              <a:t>buf</a:t>
            </a:r>
            <a:r>
              <a:rPr lang="en-US" sz="2400" dirty="0">
                <a:cs typeface="Arial" charset="0"/>
              </a:rPr>
              <a:t>);</a:t>
            </a:r>
          </a:p>
          <a:p>
            <a:pPr algn="l" rtl="0" eaLnBrk="1" hangingPunct="1">
              <a:buFont typeface="Arial" charset="0"/>
              <a:buNone/>
            </a:pPr>
            <a:r>
              <a:rPr lang="en-US" sz="2400" dirty="0">
                <a:cs typeface="Arial" charset="0"/>
              </a:rPr>
              <a:t>		</a:t>
            </a:r>
            <a:r>
              <a:rPr lang="en-US" sz="2400" dirty="0" err="1">
                <a:cs typeface="Arial" charset="0"/>
              </a:rPr>
              <a:t>printf</a:t>
            </a:r>
            <a:r>
              <a:rPr lang="en-US" sz="2400" dirty="0">
                <a:solidFill>
                  <a:srgbClr val="7030A0"/>
                </a:solidFill>
                <a:cs typeface="Arial" charset="0"/>
              </a:rPr>
              <a:t>(“\</a:t>
            </a:r>
            <a:r>
              <a:rPr lang="en-US" sz="2400" dirty="0" err="1">
                <a:solidFill>
                  <a:srgbClr val="7030A0"/>
                </a:solidFill>
                <a:cs typeface="Arial" charset="0"/>
              </a:rPr>
              <a:t>nYou</a:t>
            </a:r>
            <a:r>
              <a:rPr lang="en-US" sz="2400" dirty="0">
                <a:solidFill>
                  <a:srgbClr val="7030A0"/>
                </a:solidFill>
                <a:cs typeface="Arial" charset="0"/>
              </a:rPr>
              <a:t> typed: %s\</a:t>
            </a:r>
            <a:r>
              <a:rPr lang="en-US" sz="2400" dirty="0" err="1">
                <a:solidFill>
                  <a:srgbClr val="7030A0"/>
                </a:solidFill>
                <a:cs typeface="Arial" charset="0"/>
              </a:rPr>
              <a:t>n</a:t>
            </a:r>
            <a:r>
              <a:rPr lang="en-US" sz="2400" dirty="0" err="1">
                <a:cs typeface="Arial" charset="0"/>
              </a:rPr>
              <a:t>”,buf</a:t>
            </a:r>
            <a:r>
              <a:rPr lang="en-US" sz="2400" dirty="0">
                <a:cs typeface="Arial" charset="0"/>
              </a:rPr>
              <a:t>);</a:t>
            </a:r>
          </a:p>
          <a:p>
            <a:pPr algn="l" rtl="0" eaLnBrk="1" hangingPunct="1">
              <a:buFont typeface="Arial" charset="0"/>
              <a:buNone/>
            </a:pPr>
            <a:r>
              <a:rPr lang="en-US" sz="2400" dirty="0">
                <a:cs typeface="Arial" charset="0"/>
              </a:rPr>
              <a:t>	}</a:t>
            </a:r>
          </a:p>
          <a:p>
            <a:pPr algn="l" rtl="0" eaLnBrk="1" hangingPunct="1">
              <a:buFont typeface="Arial" charset="0"/>
              <a:buNone/>
            </a:pPr>
            <a:r>
              <a:rPr lang="en-US" sz="2400" dirty="0">
                <a:cs typeface="Arial" charset="0"/>
              </a:rPr>
              <a:t>}</a:t>
            </a:r>
            <a:endParaRPr lang="he-IL" sz="2400" dirty="0"/>
          </a:p>
        </p:txBody>
      </p:sp>
      <p:sp>
        <p:nvSpPr>
          <p:cNvPr id="37892" name="TextBox 3"/>
          <p:cNvSpPr txBox="1">
            <a:spLocks noChangeArrowheads="1"/>
          </p:cNvSpPr>
          <p:nvPr/>
        </p:nvSpPr>
        <p:spPr bwMode="auto">
          <a:xfrm>
            <a:off x="6715140" y="1428736"/>
            <a:ext cx="2143125" cy="892552"/>
          </a:xfrm>
          <a:prstGeom prst="rect">
            <a:avLst/>
          </a:prstGeom>
          <a:noFill/>
          <a:ln w="9525">
            <a:noFill/>
            <a:miter lim="800000"/>
            <a:headEnd/>
            <a:tailEnd/>
          </a:ln>
        </p:spPr>
        <p:txBody>
          <a:bodyPr>
            <a:spAutoFit/>
          </a:bodyPr>
          <a:lstStyle/>
          <a:p>
            <a:pPr algn="l" rtl="0"/>
            <a:r>
              <a:rPr lang="en-US" sz="2400" i="1" dirty="0" err="1">
                <a:effectLst>
                  <a:outerShdw blurRad="38100" dist="38100" dir="2700000" algn="tl">
                    <a:srgbClr val="000000">
                      <a:alpha val="43137"/>
                    </a:srgbClr>
                  </a:outerShdw>
                </a:effectLst>
              </a:rPr>
              <a:t>prompt.c</a:t>
            </a:r>
            <a:endParaRPr lang="he-IL" sz="2400" i="1" dirty="0">
              <a:effectLst>
                <a:outerShdw blurRad="38100" dist="38100" dir="2700000" algn="tl">
                  <a:srgbClr val="000000">
                    <a:alpha val="43137"/>
                  </a:srgbClr>
                </a:outerShdw>
              </a:effectLst>
            </a:endParaRPr>
          </a:p>
          <a:p>
            <a:pPr algn="l"/>
            <a:r>
              <a:rPr lang="he-IL" sz="1400"/>
              <a:t>(זכרו </a:t>
            </a:r>
            <a:r>
              <a:rPr lang="he-IL" sz="1400" smtClean="0"/>
              <a:t>כי </a:t>
            </a:r>
            <a:r>
              <a:rPr lang="he-IL" sz="1400" dirty="0"/>
              <a:t>קוד זה אינו ניתן לשינוי ע"י התלמיד)</a:t>
            </a:r>
          </a:p>
        </p:txBody>
      </p:sp>
      <p:sp>
        <p:nvSpPr>
          <p:cNvPr id="5" name="Slide Number Placeholder 4"/>
          <p:cNvSpPr>
            <a:spLocks noGrp="1"/>
          </p:cNvSpPr>
          <p:nvPr>
            <p:ph type="sldNum" sz="quarter" idx="12"/>
          </p:nvPr>
        </p:nvSpPr>
        <p:spPr/>
        <p:txBody>
          <a:bodyPr/>
          <a:lstStyle/>
          <a:p>
            <a:pPr>
              <a:defRPr/>
            </a:pPr>
            <a:fld id="{F4704A55-1E70-4793-916E-EC4149EB2882}" type="slidenum">
              <a:rPr lang="he-IL" smtClean="0"/>
              <a:pPr>
                <a:defRPr/>
              </a:pPr>
              <a:t>45</a:t>
            </a:fld>
            <a:endParaRPr lang="he-IL" dirty="0"/>
          </a:p>
        </p:txBody>
      </p:sp>
    </p:spTree>
    <p:extLst>
      <p:ext uri="{BB962C8B-B14F-4D97-AF65-F5344CB8AC3E}">
        <p14:creationId xmlns:p14="http://schemas.microsoft.com/office/powerpoint/2010/main" val="7314551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l" rtl="0" eaLnBrk="1" hangingPunct="1"/>
            <a:r>
              <a:rPr lang="en-US" dirty="0" smtClean="0">
                <a:cs typeface="Times New Roman" pitchFamily="18" charset="0"/>
              </a:rPr>
              <a:t>Sample execution of code</a:t>
            </a:r>
            <a:endParaRPr lang="he-IL" dirty="0" smtClean="0"/>
          </a:p>
        </p:txBody>
      </p:sp>
      <p:sp>
        <p:nvSpPr>
          <p:cNvPr id="3" name="Content Placeholder 2"/>
          <p:cNvSpPr>
            <a:spLocks noGrp="1"/>
          </p:cNvSpPr>
          <p:nvPr>
            <p:ph idx="1"/>
          </p:nvPr>
        </p:nvSpPr>
        <p:spPr/>
        <p:txBody>
          <a:bodyPr/>
          <a:lstStyle/>
          <a:p>
            <a:pPr marL="514350" indent="-514350" algn="just" rtl="1" eaLnBrk="1" hangingPunct="1">
              <a:buFont typeface="+mj-cs"/>
              <a:buAutoNum type="hebrew2Minus"/>
              <a:defRPr/>
            </a:pPr>
            <a:r>
              <a:rPr lang="he-IL" dirty="0" smtClean="0"/>
              <a:t>תאר במדויק את פלט התכנית כאשר הקלט הנו:</a:t>
            </a:r>
          </a:p>
          <a:p>
            <a:pPr marL="514350" indent="-514350" algn="just" eaLnBrk="1" hangingPunct="1">
              <a:buFont typeface="Arial" pitchFamily="34" charset="0"/>
              <a:buNone/>
              <a:defRPr/>
            </a:pPr>
            <a:r>
              <a:rPr lang="he-IL" dirty="0" smtClean="0"/>
              <a:t>	</a:t>
            </a:r>
            <a:r>
              <a:rPr lang="en-US" dirty="0" smtClean="0"/>
              <a:t>Good luck    in the ^c midterm exam.</a:t>
            </a:r>
            <a:endParaRPr lang="he-IL" dirty="0" smtClean="0"/>
          </a:p>
          <a:p>
            <a:pPr algn="l" rtl="0" eaLnBrk="1" hangingPunct="1">
              <a:buFont typeface="Arial" pitchFamily="34" charset="0"/>
              <a:buNone/>
              <a:defRPr/>
            </a:pPr>
            <a:endParaRPr lang="en-US" b="1" dirty="0" smtClean="0"/>
          </a:p>
          <a:p>
            <a:pPr algn="l" rtl="0" eaLnBrk="1" hangingPunct="1">
              <a:buFont typeface="Arial" pitchFamily="34" charset="0"/>
              <a:buNone/>
              <a:defRPr/>
            </a:pPr>
            <a:r>
              <a:rPr lang="en-US" b="1" dirty="0" smtClean="0"/>
              <a:t>Type something: </a:t>
            </a:r>
            <a:r>
              <a:rPr lang="en-US" i="1" dirty="0" smtClean="0"/>
              <a:t>Good luck</a:t>
            </a:r>
          </a:p>
          <a:p>
            <a:pPr algn="l" rtl="0" eaLnBrk="1" hangingPunct="1">
              <a:buFont typeface="Arial" pitchFamily="34" charset="0"/>
              <a:buNone/>
              <a:defRPr/>
            </a:pPr>
            <a:r>
              <a:rPr lang="en-US" b="1" dirty="0" smtClean="0"/>
              <a:t>You typed: Good luck</a:t>
            </a:r>
          </a:p>
          <a:p>
            <a:pPr algn="l" rtl="0" eaLnBrk="1" hangingPunct="1">
              <a:buFont typeface="Arial" pitchFamily="34" charset="0"/>
              <a:buNone/>
              <a:defRPr/>
            </a:pPr>
            <a:r>
              <a:rPr lang="en-US" b="1" dirty="0" smtClean="0"/>
              <a:t>Type something: </a:t>
            </a:r>
            <a:r>
              <a:rPr lang="en-US" i="1" dirty="0" smtClean="0"/>
              <a:t>in the ^c</a:t>
            </a:r>
          </a:p>
          <a:p>
            <a:pPr algn="l" rtl="0" eaLnBrk="1" hangingPunct="1">
              <a:buFont typeface="Arial" pitchFamily="34" charset="0"/>
              <a:buNone/>
              <a:defRPr/>
            </a:pPr>
            <a:r>
              <a:rPr lang="en-US" b="1" i="1" dirty="0" smtClean="0"/>
              <a:t>My son 139 has terminated</a:t>
            </a:r>
            <a:endParaRPr lang="he-IL" b="1" dirty="0"/>
          </a:p>
        </p:txBody>
      </p:sp>
      <p:sp>
        <p:nvSpPr>
          <p:cNvPr id="4" name="Slide Number Placeholder 3"/>
          <p:cNvSpPr>
            <a:spLocks noGrp="1"/>
          </p:cNvSpPr>
          <p:nvPr>
            <p:ph type="sldNum" sz="quarter" idx="12"/>
          </p:nvPr>
        </p:nvSpPr>
        <p:spPr/>
        <p:txBody>
          <a:bodyPr/>
          <a:lstStyle/>
          <a:p>
            <a:pPr>
              <a:defRPr/>
            </a:pPr>
            <a:fld id="{F1F2B7C7-B573-4DC6-A710-47A722ACAAD4}" type="slidenum">
              <a:rPr lang="he-IL" smtClean="0"/>
              <a:pPr>
                <a:defRPr/>
              </a:pPr>
              <a:t>46</a:t>
            </a:fld>
            <a:endParaRPr lang="he-IL"/>
          </a:p>
        </p:txBody>
      </p:sp>
      <p:grpSp>
        <p:nvGrpSpPr>
          <p:cNvPr id="38917" name="Group 4"/>
          <p:cNvGrpSpPr>
            <a:grpSpLocks/>
          </p:cNvGrpSpPr>
          <p:nvPr/>
        </p:nvGrpSpPr>
        <p:grpSpPr bwMode="auto">
          <a:xfrm>
            <a:off x="2786050" y="2428868"/>
            <a:ext cx="214312" cy="71437"/>
            <a:chOff x="4714876" y="4144174"/>
            <a:chExt cx="215108" cy="72232"/>
          </a:xfrm>
        </p:grpSpPr>
        <p:cxnSp>
          <p:nvCxnSpPr>
            <p:cNvPr id="6" name="Straight Arrow Connector 5"/>
            <p:cNvCxnSpPr/>
            <p:nvPr/>
          </p:nvCxnSpPr>
          <p:spPr>
            <a:xfrm rot="10800000">
              <a:off x="4714876" y="4214801"/>
              <a:ext cx="215108" cy="16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4893072" y="4179494"/>
              <a:ext cx="72232" cy="15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066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l" rtl="0" eaLnBrk="1" hangingPunct="1"/>
            <a:r>
              <a:rPr lang="en-US" smtClean="0">
                <a:cs typeface="Times New Roman" pitchFamily="18" charset="0"/>
              </a:rPr>
              <a:t>Code is incorrect</a:t>
            </a:r>
            <a:endParaRPr lang="he-IL" smtClean="0"/>
          </a:p>
        </p:txBody>
      </p:sp>
      <p:sp>
        <p:nvSpPr>
          <p:cNvPr id="39939" name="Content Placeholder 2"/>
          <p:cNvSpPr>
            <a:spLocks noGrp="1"/>
          </p:cNvSpPr>
          <p:nvPr>
            <p:ph idx="1"/>
          </p:nvPr>
        </p:nvSpPr>
        <p:spPr/>
        <p:txBody>
          <a:bodyPr/>
          <a:lstStyle/>
          <a:p>
            <a:pPr algn="r" rtl="1" eaLnBrk="1" hangingPunct="1">
              <a:buFont typeface="Arial" charset="0"/>
              <a:buNone/>
            </a:pPr>
            <a:r>
              <a:rPr lang="he-IL" dirty="0"/>
              <a:t>האם הפתרון המוצע עונה על הגדרת התרגיל?</a:t>
            </a:r>
          </a:p>
          <a:p>
            <a:pPr algn="l" eaLnBrk="1" hangingPunct="1">
              <a:buFont typeface="Arial" charset="0"/>
              <a:buNone/>
            </a:pPr>
            <a:endParaRPr lang="en-US" dirty="0">
              <a:cs typeface="Arial" charset="0"/>
            </a:endParaRPr>
          </a:p>
          <a:p>
            <a:pPr algn="l" eaLnBrk="1" hangingPunct="1"/>
            <a:endParaRPr lang="en-US" dirty="0">
              <a:cs typeface="Arial" charset="0"/>
            </a:endParaRPr>
          </a:p>
          <a:p>
            <a:pPr algn="l" eaLnBrk="1" hangingPunct="1"/>
            <a:r>
              <a:rPr lang="en-US" dirty="0" err="1">
                <a:cs typeface="Arial" charset="0"/>
              </a:rPr>
              <a:t>Execvp</a:t>
            </a:r>
            <a:r>
              <a:rPr lang="en-US" dirty="0">
                <a:cs typeface="Arial" charset="0"/>
              </a:rPr>
              <a:t> </a:t>
            </a:r>
            <a:r>
              <a:rPr lang="en-US">
                <a:cs typeface="Arial" charset="0"/>
              </a:rPr>
              <a:t>doesn’t preserve </a:t>
            </a:r>
            <a:r>
              <a:rPr lang="en-US" smtClean="0">
                <a:cs typeface="Arial" charset="0"/>
              </a:rPr>
              <a:t>signal handlers.</a:t>
            </a:r>
            <a:endParaRPr lang="en-US" dirty="0">
              <a:cs typeface="Arial" charset="0"/>
            </a:endParaRPr>
          </a:p>
          <a:p>
            <a:pPr algn="l" eaLnBrk="1" hangingPunct="1"/>
            <a:r>
              <a:rPr lang="en-US" dirty="0">
                <a:cs typeface="Arial" charset="0"/>
              </a:rPr>
              <a:t>Therefore </a:t>
            </a:r>
            <a:r>
              <a:rPr lang="en-US" dirty="0" err="1">
                <a:cs typeface="Arial" charset="0"/>
              </a:rPr>
              <a:t>prompt.c</a:t>
            </a:r>
            <a:r>
              <a:rPr lang="en-US" dirty="0">
                <a:cs typeface="Arial" charset="0"/>
              </a:rPr>
              <a:t> doesn’t ignore ^c.</a:t>
            </a:r>
          </a:p>
          <a:p>
            <a:pPr algn="l" eaLnBrk="1" hangingPunct="1"/>
            <a:r>
              <a:rPr lang="en-US" dirty="0">
                <a:cs typeface="Arial" charset="0"/>
              </a:rPr>
              <a:t>This means that the process can be terminated.</a:t>
            </a:r>
            <a:endParaRPr lang="he-IL" dirty="0"/>
          </a:p>
        </p:txBody>
      </p:sp>
      <p:sp>
        <p:nvSpPr>
          <p:cNvPr id="4" name="Slide Number Placeholder 3"/>
          <p:cNvSpPr>
            <a:spLocks noGrp="1"/>
          </p:cNvSpPr>
          <p:nvPr>
            <p:ph type="sldNum" sz="quarter" idx="12"/>
          </p:nvPr>
        </p:nvSpPr>
        <p:spPr/>
        <p:txBody>
          <a:bodyPr/>
          <a:lstStyle/>
          <a:p>
            <a:pPr>
              <a:defRPr/>
            </a:pPr>
            <a:fld id="{C8D625AB-C728-4FD5-B2CB-5AFDDD3013D2}" type="slidenum">
              <a:rPr lang="he-IL" smtClean="0"/>
              <a:pPr>
                <a:defRPr/>
              </a:pPr>
              <a:t>47</a:t>
            </a:fld>
            <a:endParaRPr lang="he-IL"/>
          </a:p>
        </p:txBody>
      </p:sp>
    </p:spTree>
    <p:extLst>
      <p:ext uri="{BB962C8B-B14F-4D97-AF65-F5344CB8AC3E}">
        <p14:creationId xmlns:p14="http://schemas.microsoft.com/office/powerpoint/2010/main" val="12225087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l" rtl="0" eaLnBrk="1" hangingPunct="1"/>
            <a:r>
              <a:rPr lang="en-US" dirty="0" smtClean="0">
                <a:cs typeface="Times New Roman" pitchFamily="18" charset="0"/>
              </a:rPr>
              <a:t>Code correction</a:t>
            </a:r>
            <a:endParaRPr lang="he-IL" dirty="0" smtClean="0"/>
          </a:p>
        </p:txBody>
      </p:sp>
      <p:sp>
        <p:nvSpPr>
          <p:cNvPr id="3" name="Content Placeholder 2"/>
          <p:cNvSpPr>
            <a:spLocks noGrp="1"/>
          </p:cNvSpPr>
          <p:nvPr>
            <p:ph idx="1"/>
          </p:nvPr>
        </p:nvSpPr>
        <p:spPr/>
        <p:txBody>
          <a:bodyPr>
            <a:normAutofit fontScale="77500" lnSpcReduction="20000"/>
          </a:bodyPr>
          <a:lstStyle/>
          <a:p>
            <a:pPr marL="0" indent="-514350" algn="r" rtl="1" eaLnBrk="1" hangingPunct="1">
              <a:buFont typeface="Arial" pitchFamily="34" charset="0"/>
              <a:buNone/>
              <a:defRPr/>
            </a:pPr>
            <a:r>
              <a:rPr lang="he-IL" dirty="0" smtClean="0"/>
              <a:t>אם תשובתך ל-ב' היא לא, כיצד היית משנה את התכנית </a:t>
            </a:r>
            <a:r>
              <a:rPr lang="en-US" dirty="0" err="1" smtClean="0"/>
              <a:t>my_prog.c</a:t>
            </a:r>
            <a:r>
              <a:rPr lang="he-IL" dirty="0" smtClean="0"/>
              <a:t> (ניתן להוסיף/</a:t>
            </a:r>
            <a:r>
              <a:rPr lang="en-US" dirty="0" smtClean="0"/>
              <a:t> </a:t>
            </a:r>
            <a:r>
              <a:rPr lang="he-IL" dirty="0" smtClean="0"/>
              <a:t>לשנות שורה או שתיים בקוד לכל היותר)?</a:t>
            </a:r>
          </a:p>
          <a:p>
            <a:pPr marL="514350" indent="-514350" algn="l" rtl="0" eaLnBrk="1" hangingPunct="1">
              <a:buFont typeface="Arial" pitchFamily="34" charset="0"/>
              <a:buNone/>
              <a:defRPr/>
            </a:pPr>
            <a:endParaRPr lang="en-US" dirty="0" smtClean="0"/>
          </a:p>
          <a:p>
            <a:pPr marL="514350" indent="-514350" algn="l" rtl="0" eaLnBrk="1" hangingPunct="1">
              <a:buFont typeface="+mj-lt"/>
              <a:buAutoNum type="arabicPeriod"/>
              <a:defRPr/>
            </a:pPr>
            <a:r>
              <a:rPr lang="en-US" dirty="0" smtClean="0"/>
              <a:t>Change </a:t>
            </a:r>
          </a:p>
          <a:p>
            <a:pPr marL="914400" lvl="1" indent="-514350" algn="l" rtl="0" eaLnBrk="1" hangingPunct="1">
              <a:buFont typeface="Arial" pitchFamily="34" charset="0"/>
              <a:buNone/>
              <a:defRPr/>
            </a:pPr>
            <a:r>
              <a:rPr lang="en-US" dirty="0" smtClean="0"/>
              <a:t>	signal (SIGINT, </a:t>
            </a:r>
            <a:r>
              <a:rPr lang="en-US" dirty="0" err="1" smtClean="0"/>
              <a:t>cntl_c_handler</a:t>
            </a:r>
            <a:r>
              <a:rPr lang="en-US" dirty="0" smtClean="0"/>
              <a:t>);  in </a:t>
            </a:r>
            <a:r>
              <a:rPr lang="en-US" dirty="0" err="1" smtClean="0"/>
              <a:t>my_prog.c</a:t>
            </a:r>
            <a:endParaRPr lang="en-US" dirty="0" smtClean="0"/>
          </a:p>
          <a:p>
            <a:pPr marL="914400" lvl="1" indent="-514350" algn="l" rtl="0" eaLnBrk="1" hangingPunct="1">
              <a:buFont typeface="Arial" pitchFamily="34" charset="0"/>
              <a:buNone/>
              <a:defRPr/>
            </a:pPr>
            <a:r>
              <a:rPr lang="en-US" dirty="0" smtClean="0"/>
              <a:t>With </a:t>
            </a:r>
          </a:p>
          <a:p>
            <a:pPr marL="914400" lvl="1" indent="-514350" algn="l" rtl="0" eaLnBrk="1" hangingPunct="1">
              <a:buFont typeface="Arial" pitchFamily="34" charset="0"/>
              <a:buNone/>
              <a:defRPr/>
            </a:pPr>
            <a:r>
              <a:rPr lang="en-US" dirty="0" smtClean="0"/>
              <a:t>	 signal (SIGINT, SIG_IGN);</a:t>
            </a:r>
          </a:p>
          <a:p>
            <a:pPr marL="514350" indent="-514350" algn="l" rtl="0" eaLnBrk="1" hangingPunct="1">
              <a:buFont typeface="+mj-lt"/>
              <a:buAutoNum type="arabicPeriod"/>
              <a:defRPr/>
            </a:pPr>
            <a:r>
              <a:rPr lang="en-US" dirty="0" smtClean="0"/>
              <a:t>Add </a:t>
            </a:r>
          </a:p>
          <a:p>
            <a:pPr marL="514350" indent="-514350" algn="l" rtl="0" eaLnBrk="1" hangingPunct="1">
              <a:buFont typeface="Arial" pitchFamily="34" charset="0"/>
              <a:buNone/>
              <a:defRPr/>
            </a:pPr>
            <a:r>
              <a:rPr lang="en-US" dirty="0" smtClean="0"/>
              <a:t>		</a:t>
            </a:r>
            <a:r>
              <a:rPr lang="en-US" dirty="0" smtClean="0">
                <a:solidFill>
                  <a:schemeClr val="accent1"/>
                </a:solidFill>
              </a:rPr>
              <a:t>if</a:t>
            </a:r>
            <a:r>
              <a:rPr lang="en-US" dirty="0" smtClean="0"/>
              <a:t> (fork()==</a:t>
            </a:r>
            <a:r>
              <a:rPr lang="en-US" dirty="0" smtClean="0">
                <a:solidFill>
                  <a:srgbClr val="FF0000"/>
                </a:solidFill>
              </a:rPr>
              <a:t>0</a:t>
            </a:r>
            <a:r>
              <a:rPr lang="en-US" dirty="0" smtClean="0"/>
              <a:t>){</a:t>
            </a:r>
          </a:p>
          <a:p>
            <a:pPr marL="514350" indent="-514350" algn="l" rtl="0" eaLnBrk="1" hangingPunct="1">
              <a:buFont typeface="Arial" pitchFamily="34" charset="0"/>
              <a:buNone/>
              <a:defRPr/>
            </a:pPr>
            <a:r>
              <a:rPr lang="en-US" dirty="0" smtClean="0"/>
              <a:t>			</a:t>
            </a:r>
            <a:r>
              <a:rPr lang="en-US" b="1" dirty="0" smtClean="0"/>
              <a:t> signal (SIGINT, SIG_IGN); </a:t>
            </a:r>
          </a:p>
          <a:p>
            <a:pPr marL="514350" indent="-514350" algn="l" rtl="0" eaLnBrk="1" hangingPunct="1">
              <a:buFont typeface="Arial" pitchFamily="34" charset="0"/>
              <a:buNone/>
              <a:defRPr/>
            </a:pPr>
            <a:r>
              <a:rPr lang="en-US" dirty="0" smtClean="0"/>
              <a:t>			 </a:t>
            </a:r>
            <a:r>
              <a:rPr lang="en-US" dirty="0" err="1" smtClean="0"/>
              <a:t>execvp</a:t>
            </a:r>
            <a:r>
              <a:rPr lang="en-US" dirty="0" smtClean="0"/>
              <a:t>(“</a:t>
            </a:r>
            <a:r>
              <a:rPr lang="en-US" dirty="0" err="1" smtClean="0"/>
              <a:t>prompt”,argv</a:t>
            </a:r>
            <a:r>
              <a:rPr lang="en-US" dirty="0" smtClean="0"/>
              <a:t>[</a:t>
            </a:r>
            <a:r>
              <a:rPr lang="en-US" dirty="0" smtClean="0">
                <a:solidFill>
                  <a:srgbClr val="FF0000"/>
                </a:solidFill>
              </a:rPr>
              <a:t>0</a:t>
            </a:r>
            <a:r>
              <a:rPr lang="en-US" dirty="0" smtClean="0"/>
              <a:t>]);</a:t>
            </a:r>
          </a:p>
          <a:p>
            <a:pPr marL="514350" indent="-514350" algn="l" rtl="0" eaLnBrk="1" hangingPunct="1">
              <a:buFont typeface="Arial" pitchFamily="34" charset="0"/>
              <a:buNone/>
              <a:defRPr/>
            </a:pPr>
            <a:endParaRPr lang="en-US" dirty="0" smtClean="0"/>
          </a:p>
          <a:p>
            <a:pPr marL="514350" indent="-514350" algn="l" rtl="0" eaLnBrk="1" hangingPunct="1">
              <a:buFont typeface="Arial" pitchFamily="34" charset="0"/>
              <a:buNone/>
              <a:defRPr/>
            </a:pPr>
            <a:endParaRPr lang="he-IL" dirty="0"/>
          </a:p>
        </p:txBody>
      </p:sp>
      <p:sp>
        <p:nvSpPr>
          <p:cNvPr id="4" name="Slide Number Placeholder 3"/>
          <p:cNvSpPr>
            <a:spLocks noGrp="1"/>
          </p:cNvSpPr>
          <p:nvPr>
            <p:ph type="sldNum" sz="quarter" idx="12"/>
          </p:nvPr>
        </p:nvSpPr>
        <p:spPr/>
        <p:txBody>
          <a:bodyPr/>
          <a:lstStyle/>
          <a:p>
            <a:pPr>
              <a:defRPr/>
            </a:pPr>
            <a:fld id="{ABB20D59-7926-43D4-825F-5DD038D5EBBA}" type="slidenum">
              <a:rPr lang="he-IL" smtClean="0"/>
              <a:pPr>
                <a:defRPr/>
              </a:pPr>
              <a:t>48</a:t>
            </a:fld>
            <a:endParaRPr lang="he-IL"/>
          </a:p>
        </p:txBody>
      </p:sp>
    </p:spTree>
    <p:extLst>
      <p:ext uri="{BB962C8B-B14F-4D97-AF65-F5344CB8AC3E}">
        <p14:creationId xmlns:p14="http://schemas.microsoft.com/office/powerpoint/2010/main" val="65982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pPr algn="l" rtl="0" eaLnBrk="1" hangingPunct="1"/>
            <a:r>
              <a:rPr lang="en-US" smtClean="0">
                <a:cs typeface="Times New Roman" pitchFamily="18" charset="0"/>
              </a:rPr>
              <a:t>More Information</a:t>
            </a:r>
          </a:p>
        </p:txBody>
      </p:sp>
      <p:sp>
        <p:nvSpPr>
          <p:cNvPr id="41987" name="Rectangle 3"/>
          <p:cNvSpPr>
            <a:spLocks noGrp="1"/>
          </p:cNvSpPr>
          <p:nvPr>
            <p:ph type="body" idx="1"/>
          </p:nvPr>
        </p:nvSpPr>
        <p:spPr/>
        <p:txBody>
          <a:bodyPr/>
          <a:lstStyle/>
          <a:p>
            <a:pPr algn="just" rtl="0" eaLnBrk="1" hangingPunct="1"/>
            <a:r>
              <a:rPr lang="en-US" sz="1600" dirty="0" smtClean="0">
                <a:cs typeface="Arial" charset="0"/>
                <a:hlinkClick r:id="rId2"/>
              </a:rPr>
              <a:t>http://www.linuxjournal.com/article/3985</a:t>
            </a:r>
            <a:endParaRPr lang="en-US" sz="1600" dirty="0" smtClean="0">
              <a:cs typeface="Arial" charset="0"/>
            </a:endParaRPr>
          </a:p>
          <a:p>
            <a:pPr algn="just" rtl="0" eaLnBrk="1" hangingPunct="1"/>
            <a:r>
              <a:rPr lang="en-US" sz="1600" dirty="0" smtClean="0">
                <a:cs typeface="Arial" charset="0"/>
                <a:hlinkClick r:id="rId3"/>
              </a:rPr>
              <a:t>http://www.linux-security.cn/ebooks/ulk3-html/0596005652/understandlk-CHP-11.html</a:t>
            </a:r>
            <a:endParaRPr lang="en-US" sz="1600" dirty="0" smtClean="0">
              <a:cs typeface="Arial" charset="0"/>
            </a:endParaRPr>
          </a:p>
          <a:p>
            <a:pPr algn="just" rtl="0" eaLnBrk="1" hangingPunct="1"/>
            <a:r>
              <a:rPr lang="en-US" sz="1600" dirty="0" smtClean="0">
                <a:cs typeface="Arial" charset="0"/>
                <a:hlinkClick r:id="rId4"/>
              </a:rPr>
              <a:t>http://cs-pub.bu.edu/fac/richwest/cs591_w1/notes/wk3_pt2.PDF</a:t>
            </a:r>
            <a:endParaRPr lang="en-US" sz="1600" dirty="0" smtClean="0">
              <a:cs typeface="Arial" charset="0"/>
            </a:endParaRPr>
          </a:p>
          <a:p>
            <a:pPr algn="just" rtl="0" eaLnBrk="1" hangingPunct="1"/>
            <a:r>
              <a:rPr lang="en-US" sz="1600" dirty="0">
                <a:cs typeface="Arial" charset="0"/>
                <a:hlinkClick r:id="rId5"/>
              </a:rPr>
              <a:t>http://books.google.com/books?id=9yIEji1UheIC&amp;pg=PA156&amp;lpg=PA156&amp;dq=linux+ret_from_intr()&amp;source=bl&amp;ots=JCjEvqiVM-&amp;sig=z8CtaNgkFpa1MPQaCWjJuU5tq4g&amp;hl=en&amp;ei=zf3zSZsvjJOwBs-UxYkB&amp;sa=X&amp;oi=book_result&amp;ct=result&amp;resnum=22#PPA159,M1</a:t>
            </a:r>
            <a:endParaRPr lang="en-US" sz="1600" dirty="0" smtClean="0">
              <a:cs typeface="Arial" charset="0"/>
            </a:endParaRPr>
          </a:p>
          <a:p>
            <a:pPr algn="just" rtl="0" eaLnBrk="1" hangingPunct="1"/>
            <a:r>
              <a:rPr lang="en-US" sz="1600" dirty="0" smtClean="0">
                <a:cs typeface="Arial" charset="0"/>
              </a:rPr>
              <a:t>man signal, </a:t>
            </a:r>
            <a:r>
              <a:rPr lang="en-US" sz="1600" dirty="0" err="1" smtClean="0">
                <a:cs typeface="Arial" charset="0"/>
              </a:rPr>
              <a:t>sigaction</a:t>
            </a:r>
            <a:r>
              <a:rPr lang="en-US" sz="1600" dirty="0" smtClean="0">
                <a:cs typeface="Arial" charset="0"/>
              </a:rPr>
              <a:t>…</a:t>
            </a:r>
          </a:p>
          <a:p>
            <a:pPr algn="just" rtl="0" eaLnBrk="1" hangingPunct="1"/>
            <a:r>
              <a:rPr lang="en-US" sz="1600" dirty="0" smtClean="0">
                <a:cs typeface="Arial" charset="0"/>
              </a:rPr>
              <a:t>man kill…</a:t>
            </a:r>
          </a:p>
          <a:p>
            <a:pPr algn="l" rtl="0" eaLnBrk="1" hangingPunct="1"/>
            <a:r>
              <a:rPr lang="en-US" sz="1600" dirty="0" smtClean="0">
                <a:cs typeface="Arial" charset="0"/>
              </a:rPr>
              <a:t>Process groups: </a:t>
            </a:r>
          </a:p>
          <a:p>
            <a:pPr algn="l" rtl="0" eaLnBrk="1" hangingPunct="1">
              <a:buFont typeface="Arial" charset="0"/>
              <a:buNone/>
            </a:pPr>
            <a:r>
              <a:rPr lang="en-US" sz="1600" dirty="0" smtClean="0">
                <a:cs typeface="Arial" charset="0"/>
              </a:rPr>
              <a:t>	</a:t>
            </a:r>
            <a:r>
              <a:rPr lang="en-US" sz="1600" dirty="0">
                <a:cs typeface="Arial" charset="0"/>
                <a:hlinkClick r:id="rId6"/>
              </a:rPr>
              <a:t>http://www.win.tue.nl/~aeb/linux/lk/lk-10.html</a:t>
            </a:r>
            <a:endParaRPr lang="en-US" sz="1600" dirty="0" smtClean="0">
              <a:cs typeface="Arial" charset="0"/>
            </a:endParaRPr>
          </a:p>
          <a:p>
            <a:pPr algn="l" rtl="0" eaLnBrk="1" hangingPunct="1">
              <a:buFont typeface="Arial" charset="0"/>
              <a:buNone/>
            </a:pPr>
            <a:r>
              <a:rPr lang="en-US" sz="1600" dirty="0" smtClean="0">
                <a:cs typeface="Arial" charset="0"/>
              </a:rPr>
              <a:t>	</a:t>
            </a:r>
            <a:r>
              <a:rPr lang="en-US" sz="1600" dirty="0">
                <a:cs typeface="Arial" charset="0"/>
                <a:hlinkClick r:id="rId7"/>
              </a:rPr>
              <a:t>http://www.informit.com/articles/article.aspx?p=366888&amp;seqNum=8</a:t>
            </a:r>
            <a:endParaRPr lang="en-US" sz="1600" dirty="0" smtClean="0">
              <a:cs typeface="Arial" charset="0"/>
            </a:endParaRPr>
          </a:p>
          <a:p>
            <a:pPr algn="just" rtl="0" eaLnBrk="1" hangingPunct="1"/>
            <a:endParaRPr lang="he-IL" sz="1600" dirty="0" smtClean="0"/>
          </a:p>
        </p:txBody>
      </p:sp>
      <p:sp>
        <p:nvSpPr>
          <p:cNvPr id="4" name="Slide Number Placeholder 3"/>
          <p:cNvSpPr>
            <a:spLocks noGrp="1"/>
          </p:cNvSpPr>
          <p:nvPr>
            <p:ph type="sldNum" sz="quarter" idx="12"/>
          </p:nvPr>
        </p:nvSpPr>
        <p:spPr/>
        <p:txBody>
          <a:bodyPr/>
          <a:lstStyle/>
          <a:p>
            <a:pPr>
              <a:defRPr/>
            </a:pPr>
            <a:fld id="{07F129DF-B2E7-4EC2-8917-878CE0067CE8}" type="slidenum">
              <a:rPr lang="he-IL" smtClean="0"/>
              <a:pPr>
                <a:defRPr/>
              </a:pPr>
              <a:t>49</a:t>
            </a:fld>
            <a:endParaRPr lang="he-IL"/>
          </a:p>
        </p:txBody>
      </p:sp>
    </p:spTree>
    <p:extLst>
      <p:ext uri="{BB962C8B-B14F-4D97-AF65-F5344CB8AC3E}">
        <p14:creationId xmlns:p14="http://schemas.microsoft.com/office/powerpoint/2010/main" val="2689606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just" rtl="0" eaLnBrk="1" hangingPunct="1"/>
            <a:r>
              <a:rPr lang="en-US" dirty="0" smtClean="0">
                <a:cs typeface="Times New Roman" pitchFamily="18" charset="0"/>
              </a:rPr>
              <a:t>Signals-Examples</a:t>
            </a:r>
            <a:endParaRPr lang="he-IL" smtClean="0"/>
          </a:p>
        </p:txBody>
      </p:sp>
      <p:sp>
        <p:nvSpPr>
          <p:cNvPr id="6147" name="Content Placeholder 2"/>
          <p:cNvSpPr>
            <a:spLocks noGrp="1"/>
          </p:cNvSpPr>
          <p:nvPr>
            <p:ph idx="1"/>
          </p:nvPr>
        </p:nvSpPr>
        <p:spPr/>
        <p:txBody>
          <a:bodyPr>
            <a:normAutofit fontScale="92500" lnSpcReduction="10000"/>
          </a:bodyPr>
          <a:lstStyle/>
          <a:p>
            <a:pPr eaLnBrk="1" hangingPunct="1"/>
            <a:r>
              <a:rPr lang="en-US" b="1" dirty="0" smtClean="0">
                <a:cs typeface="Arial" charset="0"/>
              </a:rPr>
              <a:t>SIGSEGV</a:t>
            </a:r>
            <a:r>
              <a:rPr lang="en-US" dirty="0" smtClean="0">
                <a:cs typeface="Arial" charset="0"/>
              </a:rPr>
              <a:t> </a:t>
            </a:r>
            <a:r>
              <a:rPr lang="en-US" dirty="0">
                <a:cs typeface="Arial" charset="0"/>
              </a:rPr>
              <a:t>– </a:t>
            </a:r>
            <a:r>
              <a:rPr lang="en-US" dirty="0" smtClean="0">
                <a:cs typeface="Arial" charset="0"/>
              </a:rPr>
              <a:t>Segmentation Faults</a:t>
            </a:r>
          </a:p>
          <a:p>
            <a:pPr eaLnBrk="1" hangingPunct="1"/>
            <a:r>
              <a:rPr lang="en-US" b="1" dirty="0" smtClean="0">
                <a:cs typeface="Arial" charset="0"/>
              </a:rPr>
              <a:t>SIGFPE</a:t>
            </a:r>
            <a:r>
              <a:rPr lang="en-US" dirty="0">
                <a:cs typeface="Arial" charset="0"/>
              </a:rPr>
              <a:t> – </a:t>
            </a:r>
            <a:r>
              <a:rPr lang="en-US" dirty="0" smtClean="0">
                <a:cs typeface="Arial" charset="0"/>
              </a:rPr>
              <a:t>Floating Point Error</a:t>
            </a:r>
          </a:p>
          <a:p>
            <a:pPr algn="l" rtl="0" eaLnBrk="1" hangingPunct="1"/>
            <a:r>
              <a:rPr lang="en-US" b="1" dirty="0" smtClean="0">
                <a:cs typeface="Arial" charset="0"/>
              </a:rPr>
              <a:t>SIGSTOP</a:t>
            </a:r>
            <a:r>
              <a:rPr lang="en-US" dirty="0" smtClean="0">
                <a:cs typeface="Arial" charset="0"/>
              </a:rPr>
              <a:t> – Causes process to suspend itself</a:t>
            </a:r>
          </a:p>
          <a:p>
            <a:pPr algn="l" rtl="0" eaLnBrk="1" hangingPunct="1"/>
            <a:r>
              <a:rPr lang="en-US" b="1" dirty="0" smtClean="0">
                <a:cs typeface="Arial" charset="0"/>
              </a:rPr>
              <a:t>SIGCONT</a:t>
            </a:r>
            <a:r>
              <a:rPr lang="en-US" dirty="0" smtClean="0">
                <a:cs typeface="Arial" charset="0"/>
              </a:rPr>
              <a:t> – Causes a suspended process to resume execution</a:t>
            </a:r>
          </a:p>
          <a:p>
            <a:pPr algn="l" rtl="0" eaLnBrk="1" hangingPunct="1">
              <a:buFont typeface="Arial" charset="0"/>
              <a:buNone/>
            </a:pPr>
            <a:endParaRPr lang="en-US" dirty="0" smtClean="0">
              <a:cs typeface="Arial" charset="0"/>
            </a:endParaRPr>
          </a:p>
          <a:p>
            <a:pPr algn="l" rtl="0" eaLnBrk="1" hangingPunct="1">
              <a:buFont typeface="Arial" charset="0"/>
              <a:buNone/>
            </a:pPr>
            <a:r>
              <a:rPr lang="en-US" dirty="0" smtClean="0">
                <a:cs typeface="Arial" charset="0"/>
              </a:rPr>
              <a:t>Which are synchronous?</a:t>
            </a:r>
          </a:p>
          <a:p>
            <a:pPr algn="l" rtl="0" eaLnBrk="1" hangingPunct="1">
              <a:buFont typeface="Arial" charset="0"/>
              <a:buNone/>
            </a:pPr>
            <a:endParaRPr lang="en-US" dirty="0">
              <a:cs typeface="Arial" charset="0"/>
            </a:endParaRPr>
          </a:p>
          <a:p>
            <a:pPr eaLnBrk="1" hangingPunct="1">
              <a:buFont typeface="Wingdings" pitchFamily="2" charset="2"/>
              <a:buChar char="Ø"/>
            </a:pPr>
            <a:r>
              <a:rPr lang="en-US" sz="1900" dirty="0" smtClean="0">
                <a:cs typeface="Arial" charset="0"/>
              </a:rPr>
              <a:t>A list of signals in Linux: </a:t>
            </a:r>
            <a:r>
              <a:rPr lang="en-US" sz="1700" dirty="0" smtClean="0">
                <a:hlinkClick r:id="rId2"/>
              </a:rPr>
              <a:t>http</a:t>
            </a:r>
            <a:r>
              <a:rPr lang="en-US" sz="1700" dirty="0">
                <a:hlinkClick r:id="rId2"/>
              </a:rPr>
              <a:t>://</a:t>
            </a:r>
            <a:r>
              <a:rPr lang="en-US" sz="1700" dirty="0" smtClean="0">
                <a:hlinkClick r:id="rId2"/>
              </a:rPr>
              <a:t>www.ucs.cam.ac.uk/docs/course-notes/unix-courses/Building/files/signals.pdf</a:t>
            </a:r>
            <a:endParaRPr lang="en-US" sz="1700" dirty="0" smtClean="0">
              <a:cs typeface="Arial" charset="0"/>
            </a:endParaRPr>
          </a:p>
          <a:p>
            <a:pPr algn="l" rtl="0" eaLnBrk="1" hangingPunct="1">
              <a:buFont typeface="Arial" charset="0"/>
              <a:buNone/>
            </a:pPr>
            <a:endParaRPr lang="he-IL" dirty="0" smtClean="0"/>
          </a:p>
        </p:txBody>
      </p:sp>
      <p:sp>
        <p:nvSpPr>
          <p:cNvPr id="4" name="Slide Number Placeholder 3"/>
          <p:cNvSpPr>
            <a:spLocks noGrp="1"/>
          </p:cNvSpPr>
          <p:nvPr>
            <p:ph type="sldNum" sz="quarter" idx="12"/>
          </p:nvPr>
        </p:nvSpPr>
        <p:spPr/>
        <p:txBody>
          <a:bodyPr/>
          <a:lstStyle/>
          <a:p>
            <a:pPr>
              <a:defRPr/>
            </a:pPr>
            <a:fld id="{EAAD6691-976B-4E11-A87C-B55FB1B4ED66}" type="slidenum">
              <a:rPr lang="he-IL" smtClean="0"/>
              <a:pPr>
                <a:defRPr/>
              </a:pPr>
              <a:t>5</a:t>
            </a:fld>
            <a:endParaRPr lang="he-IL"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CODE examples</a:t>
            </a: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50</a:t>
            </a:fld>
            <a:endParaRPr lang="he-IL"/>
          </a:p>
        </p:txBody>
      </p:sp>
    </p:spTree>
    <p:extLst>
      <p:ext uri="{BB962C8B-B14F-4D97-AF65-F5344CB8AC3E}">
        <p14:creationId xmlns:p14="http://schemas.microsoft.com/office/powerpoint/2010/main" val="1270379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i="1" dirty="0" err="1"/>
              <a:t>sigaction</a:t>
            </a:r>
            <a:r>
              <a:rPr lang="en-US" dirty="0" smtClean="0"/>
              <a:t> code example</a:t>
            </a:r>
            <a:endParaRPr lang="en-US" dirty="0"/>
          </a:p>
        </p:txBody>
      </p:sp>
      <p:sp>
        <p:nvSpPr>
          <p:cNvPr id="2" name="Slide Number Placeholder 1"/>
          <p:cNvSpPr>
            <a:spLocks noGrp="1"/>
          </p:cNvSpPr>
          <p:nvPr>
            <p:ph type="sldNum" sz="quarter" idx="12"/>
          </p:nvPr>
        </p:nvSpPr>
        <p:spPr/>
        <p:txBody>
          <a:bodyPr/>
          <a:lstStyle/>
          <a:p>
            <a:pPr>
              <a:defRPr/>
            </a:pPr>
            <a:fld id="{1F5648F6-35BD-4EBC-A9E4-CDABAA59856B}" type="slidenum">
              <a:rPr lang="he-IL" smtClean="0"/>
              <a:pPr>
                <a:defRPr/>
              </a:pPr>
              <a:t>51</a:t>
            </a:fld>
            <a:endParaRPr lang="he-IL"/>
          </a:p>
        </p:txBody>
      </p:sp>
      <p:sp>
        <p:nvSpPr>
          <p:cNvPr id="3" name="TextBox 2"/>
          <p:cNvSpPr txBox="1"/>
          <p:nvPr/>
        </p:nvSpPr>
        <p:spPr>
          <a:xfrm>
            <a:off x="785786" y="1500174"/>
            <a:ext cx="7286676" cy="4924425"/>
          </a:xfrm>
          <a:prstGeom prst="rect">
            <a:avLst/>
          </a:prstGeom>
          <a:noFill/>
        </p:spPr>
        <p:txBody>
          <a:bodyPr wrap="square" rtlCol="0">
            <a:spAutoFit/>
          </a:bodyPr>
          <a:lstStyle/>
          <a:p>
            <a:pPr algn="l" rtl="0"/>
            <a:r>
              <a:rPr lang="en-US" sz="1600" dirty="0" smtClean="0">
                <a:solidFill>
                  <a:srgbClr val="7030A0"/>
                </a:solidFill>
                <a:latin typeface="Times New Roman" pitchFamily="18" charset="0"/>
                <a:cs typeface="Times New Roman" pitchFamily="18" charset="0"/>
              </a:rPr>
              <a:t>#include </a:t>
            </a: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signal.h</a:t>
            </a:r>
            <a:r>
              <a:rPr lang="en-US" sz="1600" dirty="0" smtClean="0">
                <a:latin typeface="Times New Roman" pitchFamily="18" charset="0"/>
                <a:cs typeface="Times New Roman" pitchFamily="18" charset="0"/>
              </a:rPr>
              <a:t>&gt;</a:t>
            </a:r>
          </a:p>
          <a:p>
            <a:pPr algn="l" rtl="0"/>
            <a:r>
              <a:rPr lang="en-US" sz="1600" dirty="0" smtClean="0">
                <a:solidFill>
                  <a:srgbClr val="7030A0"/>
                </a:solidFill>
                <a:latin typeface="Times New Roman" pitchFamily="18" charset="0"/>
                <a:cs typeface="Times New Roman" pitchFamily="18" charset="0"/>
              </a:rPr>
              <a:t>#include </a:t>
            </a: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stdio.h</a:t>
            </a:r>
            <a:r>
              <a:rPr lang="en-US" sz="1600" dirty="0" smtClean="0">
                <a:latin typeface="Times New Roman" pitchFamily="18" charset="0"/>
                <a:cs typeface="Times New Roman" pitchFamily="18" charset="0"/>
              </a:rPr>
              <a:t>&gt;</a:t>
            </a:r>
          </a:p>
          <a:p>
            <a:pPr algn="l" rtl="0"/>
            <a:r>
              <a:rPr lang="en-US" sz="1600" dirty="0" smtClean="0">
                <a:solidFill>
                  <a:srgbClr val="7030A0"/>
                </a:solidFill>
                <a:latin typeface="Times New Roman" pitchFamily="18" charset="0"/>
                <a:cs typeface="Times New Roman" pitchFamily="18" charset="0"/>
              </a:rPr>
              <a:t>#include </a:t>
            </a: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string.h</a:t>
            </a:r>
            <a:r>
              <a:rPr lang="en-US" sz="1600" dirty="0" smtClean="0">
                <a:latin typeface="Times New Roman" pitchFamily="18" charset="0"/>
                <a:cs typeface="Times New Roman" pitchFamily="18" charset="0"/>
              </a:rPr>
              <a:t>&gt;</a:t>
            </a:r>
          </a:p>
          <a:p>
            <a:pPr algn="l" rtl="0"/>
            <a:r>
              <a:rPr lang="en-US" sz="1600" dirty="0" smtClean="0">
                <a:solidFill>
                  <a:srgbClr val="7030A0"/>
                </a:solidFill>
                <a:latin typeface="Times New Roman" pitchFamily="18" charset="0"/>
                <a:cs typeface="Times New Roman" pitchFamily="18" charset="0"/>
              </a:rPr>
              <a:t>#include </a:t>
            </a:r>
            <a:r>
              <a:rPr lang="en-US" sz="1600" dirty="0" smtClean="0">
                <a:latin typeface="Times New Roman" pitchFamily="18" charset="0"/>
                <a:cs typeface="Times New Roman" pitchFamily="18" charset="0"/>
              </a:rPr>
              <a:t>&lt;sys/</a:t>
            </a:r>
            <a:r>
              <a:rPr lang="en-US" sz="1600" dirty="0" err="1" smtClean="0">
                <a:latin typeface="Times New Roman" pitchFamily="18" charset="0"/>
                <a:cs typeface="Times New Roman" pitchFamily="18" charset="0"/>
              </a:rPr>
              <a:t>types.h</a:t>
            </a:r>
            <a:r>
              <a:rPr lang="en-US" sz="1600" dirty="0" smtClean="0">
                <a:latin typeface="Times New Roman" pitchFamily="18" charset="0"/>
                <a:cs typeface="Times New Roman" pitchFamily="18" charset="0"/>
              </a:rPr>
              <a:t>&gt;</a:t>
            </a:r>
          </a:p>
          <a:p>
            <a:pPr algn="l" rtl="0"/>
            <a:r>
              <a:rPr lang="en-US" sz="1600" dirty="0" smtClean="0">
                <a:solidFill>
                  <a:srgbClr val="7030A0"/>
                </a:solidFill>
                <a:latin typeface="Times New Roman" pitchFamily="18" charset="0"/>
                <a:cs typeface="Times New Roman" pitchFamily="18" charset="0"/>
              </a:rPr>
              <a:t>#include </a:t>
            </a: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unistd.h</a:t>
            </a:r>
            <a:r>
              <a:rPr lang="en-US" sz="1600" dirty="0" smtClean="0">
                <a:latin typeface="Times New Roman" pitchFamily="18" charset="0"/>
                <a:cs typeface="Times New Roman" pitchFamily="18" charset="0"/>
              </a:rPr>
              <a:t>&gt;</a:t>
            </a:r>
          </a:p>
          <a:p>
            <a:pPr algn="l" rtl="0"/>
            <a:r>
              <a:rPr lang="en-US" sz="1600" dirty="0" err="1" smtClean="0">
                <a:solidFill>
                  <a:schemeClr val="accent1"/>
                </a:solidFill>
                <a:latin typeface="Times New Roman" pitchFamily="18" charset="0"/>
                <a:cs typeface="Times New Roman" pitchFamily="18" charset="0"/>
              </a:rPr>
              <a:t>sig_atomic_t</a:t>
            </a:r>
            <a:r>
              <a:rPr lang="en-US" sz="1600" dirty="0" smtClean="0">
                <a:latin typeface="Times New Roman" pitchFamily="18" charset="0"/>
                <a:cs typeface="Times New Roman" pitchFamily="18" charset="0"/>
              </a:rPr>
              <a:t> sigusr1_count = 0;</a:t>
            </a:r>
          </a:p>
          <a:p>
            <a:pPr algn="l" rtl="0"/>
            <a:r>
              <a:rPr lang="en-US" sz="1600" dirty="0" smtClean="0">
                <a:solidFill>
                  <a:schemeClr val="accent1"/>
                </a:solidFill>
                <a:latin typeface="Times New Roman" pitchFamily="18" charset="0"/>
                <a:cs typeface="Times New Roman" pitchFamily="18" charset="0"/>
              </a:rPr>
              <a:t>void</a:t>
            </a:r>
            <a:r>
              <a:rPr lang="en-US" sz="1600" dirty="0" smtClean="0">
                <a:latin typeface="Times New Roman" pitchFamily="18" charset="0"/>
                <a:cs typeface="Times New Roman" pitchFamily="18" charset="0"/>
              </a:rPr>
              <a:t> handler (</a:t>
            </a:r>
            <a:r>
              <a:rPr lang="en-US" sz="1600" dirty="0" err="1" smtClean="0">
                <a:solidFill>
                  <a:schemeClr val="accent1"/>
                </a:solidFill>
                <a:latin typeface="Times New Roman" pitchFamily="18" charset="0"/>
                <a:cs typeface="Times New Roman" pitchFamily="18" charset="0"/>
              </a:rPr>
              <a:t>int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signal_number</a:t>
            </a:r>
            <a:r>
              <a:rPr lang="en-US" sz="1600" dirty="0" smtClean="0">
                <a:latin typeface="Times New Roman" pitchFamily="18" charset="0"/>
                <a:cs typeface="Times New Roman" pitchFamily="18" charset="0"/>
              </a:rPr>
              <a:t>){</a:t>
            </a:r>
          </a:p>
          <a:p>
            <a:pPr algn="l" rtl="0"/>
            <a:r>
              <a:rPr lang="en-US" sz="1600" dirty="0" smtClean="0">
                <a:latin typeface="Times New Roman" pitchFamily="18" charset="0"/>
                <a:cs typeface="Times New Roman" pitchFamily="18" charset="0"/>
              </a:rPr>
              <a:t>	++sigusr1_count;</a:t>
            </a:r>
          </a:p>
          <a:p>
            <a:pPr algn="l" rtl="0"/>
            <a:r>
              <a:rPr lang="en-US" sz="1600" dirty="0" smtClean="0">
                <a:latin typeface="Times New Roman" pitchFamily="18" charset="0"/>
                <a:cs typeface="Times New Roman" pitchFamily="18" charset="0"/>
              </a:rPr>
              <a:t>}</a:t>
            </a:r>
          </a:p>
          <a:p>
            <a:pPr algn="l" rtl="0"/>
            <a:r>
              <a:rPr lang="en-US" sz="1600" dirty="0" err="1" smtClean="0">
                <a:solidFill>
                  <a:schemeClr val="accent1"/>
                </a:solidFill>
                <a:latin typeface="Times New Roman" pitchFamily="18" charset="0"/>
                <a:cs typeface="Times New Roman" pitchFamily="18" charset="0"/>
              </a:rPr>
              <a:t>int</a:t>
            </a:r>
            <a:r>
              <a:rPr lang="en-US" sz="1600" dirty="0" smtClean="0">
                <a:latin typeface="Times New Roman" pitchFamily="18" charset="0"/>
                <a:cs typeface="Times New Roman" pitchFamily="18" charset="0"/>
              </a:rPr>
              <a:t> main (</a:t>
            </a:r>
            <a:r>
              <a:rPr lang="en-US" sz="1600" dirty="0" err="1" smtClean="0">
                <a:solidFill>
                  <a:schemeClr val="accent1"/>
                </a:solidFill>
                <a:latin typeface="Times New Roman" pitchFamily="18" charset="0"/>
                <a:cs typeface="Times New Roman" pitchFamily="18" charset="0"/>
              </a:rPr>
              <a:t>int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argc</a:t>
            </a:r>
            <a:r>
              <a:rPr lang="en-US" sz="1600" dirty="0" smtClean="0">
                <a:latin typeface="Times New Roman" pitchFamily="18" charset="0"/>
                <a:cs typeface="Times New Roman" pitchFamily="18" charset="0"/>
              </a:rPr>
              <a:t>, </a:t>
            </a:r>
            <a:r>
              <a:rPr lang="en-US" sz="1600" dirty="0" smtClean="0">
                <a:solidFill>
                  <a:schemeClr val="accent1"/>
                </a:solidFill>
                <a:latin typeface="Times New Roman" pitchFamily="18" charset="0"/>
                <a:cs typeface="Times New Roman" pitchFamily="18" charset="0"/>
              </a:rPr>
              <a:t>char</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argv</a:t>
            </a:r>
            <a:r>
              <a:rPr lang="en-US" sz="1600" dirty="0" smtClean="0">
                <a:latin typeface="Times New Roman" pitchFamily="18" charset="0"/>
                <a:cs typeface="Times New Roman" pitchFamily="18" charset="0"/>
              </a:rPr>
              <a:t>){</a:t>
            </a:r>
          </a:p>
          <a:p>
            <a:pPr algn="l" rtl="0"/>
            <a:r>
              <a:rPr lang="en-US" sz="1600" dirty="0" smtClean="0">
                <a:solidFill>
                  <a:schemeClr val="accent1"/>
                </a:solidFill>
                <a:latin typeface="Times New Roman" pitchFamily="18" charset="0"/>
                <a:cs typeface="Times New Roman" pitchFamily="18" charset="0"/>
              </a:rPr>
              <a:t>	</a:t>
            </a:r>
            <a:r>
              <a:rPr lang="en-US" sz="1600" dirty="0" err="1" smtClean="0">
                <a:solidFill>
                  <a:schemeClr val="accent1"/>
                </a:solidFill>
                <a:latin typeface="Times New Roman" pitchFamily="18" charset="0"/>
                <a:cs typeface="Times New Roman" pitchFamily="18" charset="0"/>
              </a:rPr>
              <a:t>struct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sigaction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a:t>
            </a:r>
            <a:r>
              <a:rPr lang="en-US" sz="1600" dirty="0" smtClean="0">
                <a:latin typeface="Times New Roman" pitchFamily="18" charset="0"/>
                <a:cs typeface="Times New Roman" pitchFamily="18" charset="0"/>
              </a:rPr>
              <a:t>;</a:t>
            </a:r>
          </a:p>
          <a:p>
            <a:pPr algn="l" rtl="0"/>
            <a:r>
              <a:rPr lang="nb-NO" sz="1600" dirty="0" smtClean="0">
                <a:latin typeface="Times New Roman" pitchFamily="18" charset="0"/>
                <a:cs typeface="Times New Roman" pitchFamily="18" charset="0"/>
              </a:rPr>
              <a:t>	memset (&amp;sa, 0, sizeof (sa));</a:t>
            </a:r>
          </a:p>
          <a:p>
            <a:pPr algn="l" rt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sa.sa_handler</a:t>
            </a:r>
            <a:r>
              <a:rPr lang="en-US" sz="1600" dirty="0" smtClean="0">
                <a:latin typeface="Times New Roman" pitchFamily="18" charset="0"/>
                <a:cs typeface="Times New Roman" pitchFamily="18" charset="0"/>
              </a:rPr>
              <a:t> = &amp;handler;</a:t>
            </a:r>
          </a:p>
          <a:p>
            <a:pPr algn="l" rt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sigaction</a:t>
            </a:r>
            <a:r>
              <a:rPr lang="en-US" sz="1600" dirty="0" smtClean="0">
                <a:latin typeface="Times New Roman" pitchFamily="18" charset="0"/>
                <a:cs typeface="Times New Roman" pitchFamily="18" charset="0"/>
              </a:rPr>
              <a:t> (</a:t>
            </a:r>
            <a:r>
              <a:rPr lang="en-US" sz="1600" dirty="0" smtClean="0">
                <a:solidFill>
                  <a:schemeClr val="accent2"/>
                </a:solidFill>
                <a:latin typeface="Times New Roman" pitchFamily="18" charset="0"/>
                <a:cs typeface="Times New Roman" pitchFamily="18" charset="0"/>
              </a:rPr>
              <a:t>SIGUSR1</a:t>
            </a:r>
            <a:r>
              <a:rPr lang="en-US" sz="1600" dirty="0" smtClean="0">
                <a:latin typeface="Times New Roman" pitchFamily="18" charset="0"/>
                <a:cs typeface="Times New Roman" pitchFamily="18" charset="0"/>
              </a:rPr>
              <a:t>, &amp;</a:t>
            </a:r>
            <a:r>
              <a:rPr lang="en-US" sz="1600" dirty="0" err="1" smtClean="0">
                <a:latin typeface="Times New Roman" pitchFamily="18" charset="0"/>
                <a:cs typeface="Times New Roman" pitchFamily="18" charset="0"/>
              </a:rPr>
              <a:t>sa</a:t>
            </a:r>
            <a:r>
              <a:rPr lang="en-US" sz="1600" dirty="0" smtClean="0">
                <a:latin typeface="Times New Roman" pitchFamily="18" charset="0"/>
                <a:cs typeface="Times New Roman" pitchFamily="18" charset="0"/>
              </a:rPr>
              <a:t>, </a:t>
            </a:r>
            <a:r>
              <a:rPr lang="en-US" sz="1600" dirty="0" smtClean="0">
                <a:solidFill>
                  <a:srgbClr val="7030A0"/>
                </a:solidFill>
                <a:latin typeface="Times New Roman" pitchFamily="18" charset="0"/>
                <a:cs typeface="Times New Roman" pitchFamily="18" charset="0"/>
              </a:rPr>
              <a:t>NULL</a:t>
            </a:r>
            <a:r>
              <a:rPr lang="en-US" sz="1600" dirty="0" smtClean="0">
                <a:latin typeface="Times New Roman" pitchFamily="18" charset="0"/>
                <a:cs typeface="Times New Roman" pitchFamily="18" charset="0"/>
              </a:rPr>
              <a:t>);</a:t>
            </a:r>
          </a:p>
          <a:p>
            <a:pPr algn="l" rtl="0"/>
            <a:r>
              <a:rPr lang="en-US" sz="1600" dirty="0" smtClean="0">
                <a:solidFill>
                  <a:srgbClr val="92D050"/>
                </a:solidFill>
                <a:latin typeface="Times New Roman" pitchFamily="18" charset="0"/>
                <a:cs typeface="Times New Roman" pitchFamily="18" charset="0"/>
              </a:rPr>
              <a:t>	/* Do some lengthy stuff here. */</a:t>
            </a:r>
          </a:p>
          <a:p>
            <a:pPr algn="l" rtl="0"/>
            <a:r>
              <a:rPr lang="en-US" sz="1600" dirty="0" smtClean="0">
                <a:solidFill>
                  <a:srgbClr val="92D050"/>
                </a:solidFill>
                <a:latin typeface="Times New Roman" pitchFamily="18" charset="0"/>
                <a:cs typeface="Times New Roman" pitchFamily="18" charset="0"/>
              </a:rPr>
              <a:t>	/* ... */</a:t>
            </a:r>
          </a:p>
          <a:p>
            <a:pPr algn="l" rt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printf</a:t>
            </a:r>
            <a:r>
              <a:rPr lang="en-US" sz="1600" dirty="0" smtClean="0">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SIGUSR1 was raised %d times\n</a:t>
            </a:r>
            <a:r>
              <a:rPr lang="en-US" sz="1600" dirty="0" smtClean="0">
                <a:latin typeface="Times New Roman" pitchFamily="18" charset="0"/>
                <a:cs typeface="Times New Roman" pitchFamily="18" charset="0"/>
              </a:rPr>
              <a:t>”, sigusr1_count);</a:t>
            </a:r>
          </a:p>
          <a:p>
            <a:pPr algn="l" rtl="0"/>
            <a:r>
              <a:rPr lang="en-US" sz="1600" dirty="0" smtClean="0">
                <a:latin typeface="Times New Roman" pitchFamily="18" charset="0"/>
                <a:cs typeface="Times New Roman" pitchFamily="18" charset="0"/>
              </a:rPr>
              <a:t>	return 0;</a:t>
            </a:r>
          </a:p>
          <a:p>
            <a:pPr algn="l" rtl="0"/>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5" name="Oval 4">
            <a:hlinkClick r:id="rId2" action="ppaction://hlinksldjump"/>
          </p:cNvPr>
          <p:cNvSpPr/>
          <p:nvPr/>
        </p:nvSpPr>
        <p:spPr>
          <a:xfrm>
            <a:off x="7286644" y="6357958"/>
            <a:ext cx="1357322" cy="285752"/>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dirty="0">
                <a:latin typeface="Comic Sans MS" pitchFamily="66" charset="0"/>
                <a:hlinkClick r:id="rId3" action="ppaction://hlinksldjump"/>
              </a:rPr>
              <a:t>Back</a:t>
            </a:r>
            <a:endParaRPr lang="en-US" sz="1400" dirty="0">
              <a:latin typeface="Comic Sans MS" pitchFamily="66"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l" rtl="0" eaLnBrk="1" hangingPunct="1"/>
            <a:r>
              <a:rPr lang="en-US" i="1" dirty="0" err="1" smtClean="0">
                <a:cs typeface="Times New Roman" pitchFamily="18" charset="0"/>
              </a:rPr>
              <a:t>sigprocmask</a:t>
            </a:r>
            <a:r>
              <a:rPr lang="en-US" dirty="0" smtClean="0">
                <a:cs typeface="Times New Roman" pitchFamily="18" charset="0"/>
              </a:rPr>
              <a:t> code example</a:t>
            </a:r>
            <a:endParaRPr lang="he-IL" dirty="0" smtClean="0"/>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pPr marL="514350" indent="-514350" eaLnBrk="1" hangingPunct="1">
              <a:buNone/>
              <a:defRPr/>
            </a:pPr>
            <a:r>
              <a:rPr lang="en-US" sz="2000" i="1" dirty="0">
                <a:solidFill>
                  <a:srgbClr val="808080"/>
                </a:solidFill>
              </a:rPr>
              <a:t>/** This program blocks SIGTERM signal for 10 seconds using </a:t>
            </a:r>
            <a:r>
              <a:rPr lang="en-US" sz="2000" i="1" dirty="0" err="1">
                <a:solidFill>
                  <a:srgbClr val="808080"/>
                </a:solidFill>
              </a:rPr>
              <a:t>sigprocmask</a:t>
            </a:r>
            <a:r>
              <a:rPr lang="en-US" sz="2000" i="1" dirty="0">
                <a:solidFill>
                  <a:srgbClr val="808080"/>
                </a:solidFill>
              </a:rPr>
              <a:t>(2) * After that the signal is unblocked and the queued signal is handled. */</a:t>
            </a:r>
            <a:r>
              <a:rPr lang="en-US" sz="2000" dirty="0"/>
              <a:t> </a:t>
            </a:r>
          </a:p>
          <a:p>
            <a:pPr marL="514350" indent="-514350" eaLnBrk="1" hangingPunct="1">
              <a:buNone/>
              <a:defRPr/>
            </a:pPr>
            <a:r>
              <a:rPr lang="en-US" sz="2000" dirty="0" smtClean="0">
                <a:solidFill>
                  <a:srgbClr val="339933"/>
                </a:solidFill>
              </a:rPr>
              <a:t>#</a:t>
            </a:r>
            <a:r>
              <a:rPr lang="en-US" sz="2000" dirty="0">
                <a:solidFill>
                  <a:srgbClr val="339933"/>
                </a:solidFill>
              </a:rPr>
              <a:t>include &lt;</a:t>
            </a:r>
            <a:r>
              <a:rPr lang="en-US" sz="2000" dirty="0" err="1">
                <a:solidFill>
                  <a:srgbClr val="339933"/>
                </a:solidFill>
              </a:rPr>
              <a:t>signal.h</a:t>
            </a:r>
            <a:r>
              <a:rPr lang="en-US" sz="2000" dirty="0" smtClean="0">
                <a:solidFill>
                  <a:srgbClr val="339933"/>
                </a:solidFill>
              </a:rPr>
              <a:t>&gt;</a:t>
            </a:r>
            <a:endParaRPr lang="en-US" sz="2000" dirty="0" smtClean="0"/>
          </a:p>
          <a:p>
            <a:pPr marL="514350" indent="-514350" eaLnBrk="1" hangingPunct="1">
              <a:buNone/>
              <a:defRPr/>
            </a:pPr>
            <a:r>
              <a:rPr lang="en-US" sz="2000" dirty="0" smtClean="0">
                <a:solidFill>
                  <a:srgbClr val="339933"/>
                </a:solidFill>
              </a:rPr>
              <a:t>#</a:t>
            </a:r>
            <a:r>
              <a:rPr lang="en-US" sz="2000" dirty="0">
                <a:solidFill>
                  <a:srgbClr val="339933"/>
                </a:solidFill>
              </a:rPr>
              <a:t>include &lt;</a:t>
            </a:r>
            <a:r>
              <a:rPr lang="en-US" sz="2000" dirty="0" err="1">
                <a:solidFill>
                  <a:srgbClr val="339933"/>
                </a:solidFill>
              </a:rPr>
              <a:t>stdio.h</a:t>
            </a:r>
            <a:r>
              <a:rPr lang="en-US" sz="2000" dirty="0" smtClean="0">
                <a:solidFill>
                  <a:srgbClr val="339933"/>
                </a:solidFill>
              </a:rPr>
              <a:t>&gt;</a:t>
            </a:r>
          </a:p>
          <a:p>
            <a:pPr marL="514350" indent="-514350" eaLnBrk="1" hangingPunct="1">
              <a:buNone/>
              <a:defRPr/>
            </a:pPr>
            <a:r>
              <a:rPr lang="en-US" sz="2000" dirty="0" smtClean="0">
                <a:solidFill>
                  <a:srgbClr val="339933"/>
                </a:solidFill>
              </a:rPr>
              <a:t>#</a:t>
            </a:r>
            <a:r>
              <a:rPr lang="en-US" sz="2000" dirty="0">
                <a:solidFill>
                  <a:srgbClr val="339933"/>
                </a:solidFill>
              </a:rPr>
              <a:t>include &lt;</a:t>
            </a:r>
            <a:r>
              <a:rPr lang="en-US" sz="2000" dirty="0" err="1" smtClean="0">
                <a:solidFill>
                  <a:srgbClr val="339933"/>
                </a:solidFill>
              </a:rPr>
              <a:t>string.h</a:t>
            </a:r>
            <a:r>
              <a:rPr lang="en-US" sz="2000" dirty="0">
                <a:solidFill>
                  <a:srgbClr val="339933"/>
                </a:solidFill>
              </a:rPr>
              <a:t>&gt;</a:t>
            </a:r>
            <a:endParaRPr lang="en-US" sz="2000" dirty="0" smtClean="0"/>
          </a:p>
          <a:p>
            <a:pPr marL="514350" indent="-514350" eaLnBrk="1" hangingPunct="1">
              <a:buNone/>
              <a:defRPr/>
            </a:pPr>
            <a:r>
              <a:rPr lang="en-US" sz="2000" dirty="0" smtClean="0">
                <a:solidFill>
                  <a:srgbClr val="339933"/>
                </a:solidFill>
              </a:rPr>
              <a:t>#</a:t>
            </a:r>
            <a:r>
              <a:rPr lang="en-US" sz="2000" dirty="0">
                <a:solidFill>
                  <a:srgbClr val="339933"/>
                </a:solidFill>
              </a:rPr>
              <a:t>include &lt;</a:t>
            </a:r>
            <a:r>
              <a:rPr lang="en-US" sz="2000" dirty="0" err="1">
                <a:solidFill>
                  <a:srgbClr val="339933"/>
                </a:solidFill>
              </a:rPr>
              <a:t>unistd.h</a:t>
            </a:r>
            <a:r>
              <a:rPr lang="en-US" sz="2000" dirty="0" smtClean="0">
                <a:solidFill>
                  <a:srgbClr val="339933"/>
                </a:solidFill>
              </a:rPr>
              <a:t>&gt;</a:t>
            </a:r>
            <a:endParaRPr lang="en-US" sz="2000" dirty="0" smtClean="0"/>
          </a:p>
          <a:p>
            <a:pPr marL="514350" indent="-514350" eaLnBrk="1" hangingPunct="1">
              <a:buNone/>
              <a:defRPr/>
            </a:pPr>
            <a:endParaRPr lang="en-US" sz="2000" dirty="0" smtClean="0"/>
          </a:p>
          <a:p>
            <a:pPr marL="514350" indent="-514350" eaLnBrk="1" hangingPunct="1">
              <a:buNone/>
              <a:defRPr/>
            </a:pPr>
            <a:r>
              <a:rPr lang="en-US" sz="2000" dirty="0" smtClean="0">
                <a:solidFill>
                  <a:srgbClr val="993333"/>
                </a:solidFill>
              </a:rPr>
              <a:t>static</a:t>
            </a:r>
            <a:r>
              <a:rPr lang="en-US" sz="2000" dirty="0" smtClean="0"/>
              <a:t> </a:t>
            </a:r>
            <a:r>
              <a:rPr lang="en-US" sz="2000" dirty="0" err="1">
                <a:solidFill>
                  <a:srgbClr val="993333"/>
                </a:solidFill>
              </a:rPr>
              <a:t>int</a:t>
            </a:r>
            <a:r>
              <a:rPr lang="en-US" sz="2000" dirty="0"/>
              <a:t> </a:t>
            </a:r>
            <a:r>
              <a:rPr lang="en-US" sz="2000" dirty="0" err="1"/>
              <a:t>got_signal</a:t>
            </a:r>
            <a:r>
              <a:rPr lang="en-US" sz="2000" dirty="0"/>
              <a:t> </a:t>
            </a:r>
            <a:r>
              <a:rPr lang="en-US" sz="2000" dirty="0">
                <a:solidFill>
                  <a:srgbClr val="339933"/>
                </a:solidFill>
              </a:rPr>
              <a:t>=</a:t>
            </a:r>
            <a:r>
              <a:rPr lang="en-US" sz="2000" dirty="0"/>
              <a:t> </a:t>
            </a:r>
            <a:r>
              <a:rPr lang="en-US" sz="2000" dirty="0">
                <a:solidFill>
                  <a:srgbClr val="800080"/>
                </a:solidFill>
              </a:rPr>
              <a:t>0</a:t>
            </a:r>
            <a:r>
              <a:rPr lang="en-US" sz="2000" dirty="0"/>
              <a:t>; </a:t>
            </a:r>
            <a:endParaRPr lang="en-US" sz="2000" dirty="0" smtClean="0"/>
          </a:p>
          <a:p>
            <a:pPr marL="514350" indent="-514350" eaLnBrk="1" hangingPunct="1">
              <a:buNone/>
              <a:defRPr/>
            </a:pPr>
            <a:endParaRPr lang="en-US" sz="2000" dirty="0" smtClean="0"/>
          </a:p>
          <a:p>
            <a:pPr marL="514350" indent="-514350" eaLnBrk="1" hangingPunct="1">
              <a:buNone/>
              <a:defRPr/>
            </a:pPr>
            <a:r>
              <a:rPr lang="en-US" sz="2000" dirty="0" smtClean="0">
                <a:solidFill>
                  <a:srgbClr val="993333"/>
                </a:solidFill>
              </a:rPr>
              <a:t>static</a:t>
            </a:r>
            <a:r>
              <a:rPr lang="en-US" sz="2000" dirty="0" smtClean="0"/>
              <a:t> </a:t>
            </a:r>
            <a:r>
              <a:rPr lang="en-US" sz="2000" dirty="0">
                <a:solidFill>
                  <a:srgbClr val="993333"/>
                </a:solidFill>
              </a:rPr>
              <a:t>void</a:t>
            </a:r>
            <a:r>
              <a:rPr lang="en-US" sz="2000" dirty="0"/>
              <a:t> </a:t>
            </a:r>
            <a:r>
              <a:rPr lang="en-US" sz="2000" dirty="0" err="1"/>
              <a:t>hdl</a:t>
            </a:r>
            <a:r>
              <a:rPr lang="en-US" sz="2000" dirty="0"/>
              <a:t> </a:t>
            </a:r>
            <a:r>
              <a:rPr lang="en-US" sz="2000" dirty="0">
                <a:solidFill>
                  <a:srgbClr val="009900"/>
                </a:solidFill>
              </a:rPr>
              <a:t>(</a:t>
            </a:r>
            <a:r>
              <a:rPr lang="en-US" sz="2000" dirty="0" err="1">
                <a:solidFill>
                  <a:srgbClr val="993333"/>
                </a:solidFill>
              </a:rPr>
              <a:t>int</a:t>
            </a:r>
            <a:r>
              <a:rPr lang="en-US" sz="2000" dirty="0"/>
              <a:t> sig</a:t>
            </a:r>
            <a:r>
              <a:rPr lang="en-US" sz="2000" dirty="0">
                <a:solidFill>
                  <a:srgbClr val="009900"/>
                </a:solidFill>
              </a:rPr>
              <a:t>)</a:t>
            </a:r>
            <a:r>
              <a:rPr lang="en-US" sz="2000" dirty="0"/>
              <a:t> </a:t>
            </a:r>
            <a:r>
              <a:rPr lang="en-US" sz="2000" dirty="0" smtClean="0">
                <a:solidFill>
                  <a:srgbClr val="009900"/>
                </a:solidFill>
              </a:rPr>
              <a:t>{</a:t>
            </a:r>
            <a:endParaRPr lang="en-US" sz="2000" dirty="0" smtClean="0"/>
          </a:p>
          <a:p>
            <a:pPr marL="514350" indent="-514350" eaLnBrk="1" hangingPunct="1">
              <a:buNone/>
              <a:defRPr/>
            </a:pPr>
            <a:r>
              <a:rPr lang="en-US" sz="2000" dirty="0" smtClean="0"/>
              <a:t>	</a:t>
            </a:r>
            <a:r>
              <a:rPr lang="en-US" sz="2000" dirty="0" err="1" smtClean="0"/>
              <a:t>got_signal</a:t>
            </a:r>
            <a:r>
              <a:rPr lang="en-US" sz="2000" dirty="0" smtClean="0"/>
              <a:t> </a:t>
            </a:r>
            <a:r>
              <a:rPr lang="en-US" sz="2000" dirty="0">
                <a:solidFill>
                  <a:srgbClr val="339933"/>
                </a:solidFill>
              </a:rPr>
              <a:t>=</a:t>
            </a:r>
            <a:r>
              <a:rPr lang="en-US" sz="2000" dirty="0"/>
              <a:t> </a:t>
            </a:r>
            <a:r>
              <a:rPr lang="en-US" sz="2000" dirty="0">
                <a:solidFill>
                  <a:srgbClr val="0000DD"/>
                </a:solidFill>
              </a:rPr>
              <a:t>1</a:t>
            </a:r>
            <a:r>
              <a:rPr lang="en-US" sz="2000" dirty="0"/>
              <a:t>; </a:t>
            </a:r>
            <a:endParaRPr lang="en-US" sz="2000" dirty="0" smtClean="0"/>
          </a:p>
          <a:p>
            <a:pPr marL="514350" indent="-514350" eaLnBrk="1" hangingPunct="1">
              <a:buNone/>
              <a:defRPr/>
            </a:pPr>
            <a:r>
              <a:rPr lang="en-US" sz="2000" dirty="0" smtClean="0">
                <a:solidFill>
                  <a:srgbClr val="009900"/>
                </a:solidFill>
              </a:rPr>
              <a:t>}</a:t>
            </a:r>
            <a:r>
              <a:rPr lang="en-US" sz="2000" dirty="0" smtClean="0"/>
              <a:t> </a:t>
            </a:r>
          </a:p>
          <a:p>
            <a:pPr marL="514350" indent="-514350" eaLnBrk="1" hangingPunct="1">
              <a:buNone/>
              <a:defRPr/>
            </a:pPr>
            <a:endParaRPr lang="en-US" sz="2000" dirty="0" smtClean="0"/>
          </a:p>
          <a:p>
            <a:pPr marL="514350" indent="-514350" eaLnBrk="1" hangingPunct="1">
              <a:buNone/>
              <a:defRPr/>
            </a:pPr>
            <a:r>
              <a:rPr lang="en-US" sz="2000" dirty="0" err="1" smtClean="0">
                <a:solidFill>
                  <a:srgbClr val="993333"/>
                </a:solidFill>
              </a:rPr>
              <a:t>int</a:t>
            </a:r>
            <a:r>
              <a:rPr lang="en-US" sz="2000" dirty="0" smtClean="0"/>
              <a:t> </a:t>
            </a:r>
            <a:r>
              <a:rPr lang="en-US" sz="2000" dirty="0"/>
              <a:t>main </a:t>
            </a:r>
            <a:r>
              <a:rPr lang="en-US" sz="2000" dirty="0">
                <a:solidFill>
                  <a:srgbClr val="009900"/>
                </a:solidFill>
              </a:rPr>
              <a:t>(</a:t>
            </a:r>
            <a:r>
              <a:rPr lang="en-US" sz="2000" dirty="0" err="1">
                <a:solidFill>
                  <a:srgbClr val="993333"/>
                </a:solidFill>
              </a:rPr>
              <a:t>int</a:t>
            </a:r>
            <a:r>
              <a:rPr lang="en-US" sz="2000" dirty="0"/>
              <a:t> </a:t>
            </a:r>
            <a:r>
              <a:rPr lang="en-US" sz="2000" dirty="0" err="1"/>
              <a:t>argc</a:t>
            </a:r>
            <a:r>
              <a:rPr lang="en-US" sz="2000" dirty="0">
                <a:solidFill>
                  <a:srgbClr val="339933"/>
                </a:solidFill>
              </a:rPr>
              <a:t>,</a:t>
            </a:r>
            <a:r>
              <a:rPr lang="en-US" sz="2000" dirty="0"/>
              <a:t> </a:t>
            </a:r>
            <a:r>
              <a:rPr lang="en-US" sz="2000" dirty="0">
                <a:solidFill>
                  <a:srgbClr val="993333"/>
                </a:solidFill>
              </a:rPr>
              <a:t>char</a:t>
            </a:r>
            <a:r>
              <a:rPr lang="en-US" sz="2000" dirty="0"/>
              <a:t> </a:t>
            </a:r>
            <a:r>
              <a:rPr lang="en-US" sz="2000" dirty="0">
                <a:solidFill>
                  <a:srgbClr val="339933"/>
                </a:solidFill>
              </a:rPr>
              <a:t>*</a:t>
            </a:r>
            <a:r>
              <a:rPr lang="en-US" sz="2000" dirty="0" err="1"/>
              <a:t>argv</a:t>
            </a:r>
            <a:r>
              <a:rPr lang="en-US" sz="2000" dirty="0">
                <a:solidFill>
                  <a:srgbClr val="009900"/>
                </a:solidFill>
              </a:rPr>
              <a:t>[])</a:t>
            </a:r>
            <a:r>
              <a:rPr lang="en-US" sz="2000" dirty="0"/>
              <a:t> </a:t>
            </a:r>
            <a:r>
              <a:rPr lang="en-US" sz="2000" dirty="0" smtClean="0">
                <a:solidFill>
                  <a:srgbClr val="009900"/>
                </a:solidFill>
              </a:rPr>
              <a:t>{</a:t>
            </a:r>
          </a:p>
          <a:p>
            <a:pPr marL="514350" indent="-514350" eaLnBrk="1" hangingPunct="1">
              <a:buNone/>
              <a:defRPr/>
            </a:pPr>
            <a:r>
              <a:rPr lang="en-US" sz="2000" dirty="0"/>
              <a:t>	</a:t>
            </a:r>
            <a:r>
              <a:rPr lang="en-US" sz="2000" dirty="0" err="1" smtClean="0"/>
              <a:t>sigset_t</a:t>
            </a:r>
            <a:r>
              <a:rPr lang="en-US" sz="2000" dirty="0" smtClean="0"/>
              <a:t> </a:t>
            </a:r>
            <a:r>
              <a:rPr lang="en-US" sz="2000" dirty="0"/>
              <a:t>mask; </a:t>
            </a:r>
            <a:endParaRPr lang="en-US" sz="2000" dirty="0" smtClean="0"/>
          </a:p>
          <a:p>
            <a:pPr marL="514350" indent="-514350" eaLnBrk="1" hangingPunct="1">
              <a:buNone/>
              <a:defRPr/>
            </a:pPr>
            <a:r>
              <a:rPr lang="en-US" sz="2000" dirty="0" smtClean="0"/>
              <a:t>	</a:t>
            </a:r>
            <a:r>
              <a:rPr lang="en-US" sz="2000" dirty="0" err="1" smtClean="0"/>
              <a:t>sigset_t</a:t>
            </a:r>
            <a:r>
              <a:rPr lang="en-US" sz="2000" dirty="0" smtClean="0"/>
              <a:t> </a:t>
            </a:r>
            <a:r>
              <a:rPr lang="en-US" sz="2000" dirty="0" err="1"/>
              <a:t>orig_mask</a:t>
            </a:r>
            <a:r>
              <a:rPr lang="en-US" sz="2000" dirty="0"/>
              <a:t>; </a:t>
            </a:r>
            <a:endParaRPr lang="en-US" sz="2000" dirty="0" smtClean="0"/>
          </a:p>
          <a:p>
            <a:pPr marL="514350" indent="-514350" eaLnBrk="1" hangingPunct="1">
              <a:buNone/>
              <a:defRPr/>
            </a:pPr>
            <a:r>
              <a:rPr lang="en-US" sz="2000" dirty="0" smtClean="0">
                <a:solidFill>
                  <a:srgbClr val="993333"/>
                </a:solidFill>
              </a:rPr>
              <a:t>	</a:t>
            </a:r>
            <a:r>
              <a:rPr lang="en-US" sz="2000" dirty="0" err="1" smtClean="0">
                <a:solidFill>
                  <a:srgbClr val="993333"/>
                </a:solidFill>
              </a:rPr>
              <a:t>struct</a:t>
            </a:r>
            <a:r>
              <a:rPr lang="en-US" sz="2000" dirty="0" smtClean="0"/>
              <a:t> </a:t>
            </a:r>
            <a:r>
              <a:rPr lang="en-US" sz="2000" dirty="0" err="1"/>
              <a:t>sigaction</a:t>
            </a:r>
            <a:r>
              <a:rPr lang="en-US" sz="2000" dirty="0"/>
              <a:t> act</a:t>
            </a:r>
            <a:r>
              <a:rPr lang="en-US" sz="2000" dirty="0" smtClean="0"/>
              <a:t>;	</a:t>
            </a:r>
          </a:p>
          <a:p>
            <a:pPr marL="514350" indent="-514350" eaLnBrk="1" hangingPunct="1">
              <a:buNone/>
              <a:defRPr/>
            </a:pPr>
            <a:r>
              <a:rPr lang="en-US" sz="2000" dirty="0"/>
              <a:t>	</a:t>
            </a:r>
            <a:r>
              <a:rPr lang="en-US" sz="2000" dirty="0" err="1" smtClean="0"/>
              <a:t>memset</a:t>
            </a:r>
            <a:r>
              <a:rPr lang="en-US" sz="2000" dirty="0" smtClean="0"/>
              <a:t> </a:t>
            </a:r>
            <a:r>
              <a:rPr lang="en-US" sz="2000" dirty="0">
                <a:solidFill>
                  <a:srgbClr val="009900"/>
                </a:solidFill>
              </a:rPr>
              <a:t>(</a:t>
            </a:r>
            <a:r>
              <a:rPr lang="en-US" sz="2000" dirty="0">
                <a:solidFill>
                  <a:srgbClr val="339933"/>
                </a:solidFill>
              </a:rPr>
              <a:t>&amp;</a:t>
            </a:r>
            <a:r>
              <a:rPr lang="en-US" sz="2000" dirty="0"/>
              <a:t>act</a:t>
            </a:r>
            <a:r>
              <a:rPr lang="en-US" sz="2000" dirty="0">
                <a:solidFill>
                  <a:srgbClr val="339933"/>
                </a:solidFill>
              </a:rPr>
              <a:t>,</a:t>
            </a:r>
            <a:r>
              <a:rPr lang="en-US" sz="2000" dirty="0"/>
              <a:t> </a:t>
            </a:r>
            <a:r>
              <a:rPr lang="en-US" sz="2000" dirty="0">
                <a:solidFill>
                  <a:srgbClr val="800080"/>
                </a:solidFill>
              </a:rPr>
              <a:t>0</a:t>
            </a:r>
            <a:r>
              <a:rPr lang="en-US" sz="2000" dirty="0">
                <a:solidFill>
                  <a:srgbClr val="339933"/>
                </a:solidFill>
              </a:rPr>
              <a:t>,</a:t>
            </a:r>
            <a:r>
              <a:rPr lang="en-US" sz="2000" dirty="0"/>
              <a:t> </a:t>
            </a:r>
            <a:r>
              <a:rPr lang="en-US" sz="2000" dirty="0" err="1">
                <a:solidFill>
                  <a:srgbClr val="993333"/>
                </a:solidFill>
              </a:rPr>
              <a:t>sizeof</a:t>
            </a:r>
            <a:r>
              <a:rPr lang="en-US" sz="2000" dirty="0">
                <a:solidFill>
                  <a:srgbClr val="009900"/>
                </a:solidFill>
              </a:rPr>
              <a:t>(</a:t>
            </a:r>
            <a:r>
              <a:rPr lang="en-US" sz="2000" dirty="0"/>
              <a:t>act</a:t>
            </a:r>
            <a:r>
              <a:rPr lang="en-US" sz="2000" dirty="0" smtClean="0">
                <a:solidFill>
                  <a:srgbClr val="009900"/>
                </a:solidFill>
              </a:rPr>
              <a:t>))</a:t>
            </a:r>
            <a:r>
              <a:rPr lang="en-US" sz="2000" dirty="0" smtClean="0"/>
              <a:t>;</a:t>
            </a:r>
          </a:p>
          <a:p>
            <a:pPr marL="514350" indent="-514350" eaLnBrk="1" hangingPunct="1">
              <a:buNone/>
              <a:defRPr/>
            </a:pPr>
            <a:r>
              <a:rPr lang="en-US" sz="2000" dirty="0" smtClean="0"/>
              <a:t> 	</a:t>
            </a:r>
            <a:r>
              <a:rPr lang="en-US" sz="2000" dirty="0" err="1" smtClean="0"/>
              <a:t>act.</a:t>
            </a:r>
            <a:r>
              <a:rPr lang="en-US" sz="2000" dirty="0" err="1" smtClean="0">
                <a:solidFill>
                  <a:srgbClr val="202020"/>
                </a:solidFill>
              </a:rPr>
              <a:t>sa_handler</a:t>
            </a:r>
            <a:r>
              <a:rPr lang="en-US" sz="2000" dirty="0" smtClean="0"/>
              <a:t> </a:t>
            </a:r>
            <a:r>
              <a:rPr lang="en-US" sz="2000" dirty="0">
                <a:solidFill>
                  <a:srgbClr val="339933"/>
                </a:solidFill>
              </a:rPr>
              <a:t>=</a:t>
            </a:r>
            <a:r>
              <a:rPr lang="en-US" sz="2000" dirty="0"/>
              <a:t> </a:t>
            </a:r>
            <a:r>
              <a:rPr lang="en-US" sz="2000" dirty="0" err="1"/>
              <a:t>hdl</a:t>
            </a:r>
            <a:r>
              <a:rPr lang="en-US" sz="2000" dirty="0"/>
              <a:t>;</a:t>
            </a:r>
            <a:endParaRPr lang="he-IL" sz="2000" dirty="0"/>
          </a:p>
        </p:txBody>
      </p:sp>
      <p:sp>
        <p:nvSpPr>
          <p:cNvPr id="4" name="Slide Number Placeholder 3"/>
          <p:cNvSpPr>
            <a:spLocks noGrp="1"/>
          </p:cNvSpPr>
          <p:nvPr>
            <p:ph type="sldNum" sz="quarter" idx="12"/>
          </p:nvPr>
        </p:nvSpPr>
        <p:spPr/>
        <p:txBody>
          <a:bodyPr/>
          <a:lstStyle/>
          <a:p>
            <a:pPr>
              <a:defRPr/>
            </a:pPr>
            <a:fld id="{ABB20D59-7926-43D4-825F-5DD038D5EBBA}" type="slidenum">
              <a:rPr lang="he-IL" smtClean="0"/>
              <a:pPr>
                <a:defRPr/>
              </a:pPr>
              <a:t>52</a:t>
            </a:fld>
            <a:endParaRPr lang="he-IL"/>
          </a:p>
        </p:txBody>
      </p:sp>
    </p:spTree>
    <p:extLst>
      <p:ext uri="{BB962C8B-B14F-4D97-AF65-F5344CB8AC3E}">
        <p14:creationId xmlns:p14="http://schemas.microsoft.com/office/powerpoint/2010/main" val="42942169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err="1">
                <a:cs typeface="Times New Roman" pitchFamily="18" charset="0"/>
              </a:rPr>
              <a:t>sigprocmask</a:t>
            </a:r>
            <a:r>
              <a:rPr lang="en-US" dirty="0">
                <a:cs typeface="Times New Roman" pitchFamily="18" charset="0"/>
              </a:rPr>
              <a:t> code example</a:t>
            </a:r>
            <a:endParaRPr lang="en-US" dirty="0"/>
          </a:p>
        </p:txBody>
      </p:sp>
      <p:sp>
        <p:nvSpPr>
          <p:cNvPr id="3" name="Content Placeholder 2"/>
          <p:cNvSpPr>
            <a:spLocks noGrp="1"/>
          </p:cNvSpPr>
          <p:nvPr>
            <p:ph idx="1"/>
          </p:nvPr>
        </p:nvSpPr>
        <p:spPr/>
        <p:txBody>
          <a:bodyPr>
            <a:normAutofit fontScale="47500" lnSpcReduction="20000"/>
          </a:bodyPr>
          <a:lstStyle/>
          <a:p>
            <a:pPr marL="0" indent="0" defTabSz="517525">
              <a:buNone/>
            </a:pPr>
            <a:r>
              <a:rPr lang="en-US" dirty="0">
                <a:solidFill>
                  <a:srgbClr val="B1B100"/>
                </a:solidFill>
              </a:rPr>
              <a:t>if</a:t>
            </a:r>
            <a:r>
              <a:rPr lang="en-US" dirty="0"/>
              <a:t> </a:t>
            </a:r>
            <a:r>
              <a:rPr lang="en-US" dirty="0">
                <a:solidFill>
                  <a:srgbClr val="009900"/>
                </a:solidFill>
              </a:rPr>
              <a:t>(</a:t>
            </a:r>
            <a:r>
              <a:rPr lang="en-US" dirty="0" err="1"/>
              <a:t>sigaction</a:t>
            </a:r>
            <a:r>
              <a:rPr lang="en-US" dirty="0">
                <a:solidFill>
                  <a:srgbClr val="009900"/>
                </a:solidFill>
              </a:rPr>
              <a:t>(</a:t>
            </a:r>
            <a:r>
              <a:rPr lang="en-US" dirty="0"/>
              <a:t>SIGTERM</a:t>
            </a:r>
            <a:r>
              <a:rPr lang="en-US" dirty="0">
                <a:solidFill>
                  <a:srgbClr val="339933"/>
                </a:solidFill>
              </a:rPr>
              <a:t>,</a:t>
            </a:r>
            <a:r>
              <a:rPr lang="en-US" dirty="0"/>
              <a:t> </a:t>
            </a:r>
            <a:r>
              <a:rPr lang="en-US" dirty="0">
                <a:solidFill>
                  <a:srgbClr val="339933"/>
                </a:solidFill>
              </a:rPr>
              <a:t>&amp;</a:t>
            </a:r>
            <a:r>
              <a:rPr lang="en-US" dirty="0"/>
              <a:t>act</a:t>
            </a:r>
            <a:r>
              <a:rPr lang="en-US" dirty="0">
                <a:solidFill>
                  <a:srgbClr val="339933"/>
                </a:solidFill>
              </a:rPr>
              <a:t>,</a:t>
            </a:r>
            <a:r>
              <a:rPr lang="en-US" dirty="0"/>
              <a:t> </a:t>
            </a:r>
            <a:r>
              <a:rPr lang="en-US" dirty="0">
                <a:solidFill>
                  <a:srgbClr val="800080"/>
                </a:solidFill>
              </a:rPr>
              <a:t>0</a:t>
            </a:r>
            <a:r>
              <a:rPr lang="en-US" dirty="0">
                <a:solidFill>
                  <a:srgbClr val="009900"/>
                </a:solidFill>
              </a:rPr>
              <a:t>))</a:t>
            </a:r>
            <a:r>
              <a:rPr lang="en-US" dirty="0"/>
              <a:t> </a:t>
            </a:r>
            <a:r>
              <a:rPr lang="en-US" dirty="0">
                <a:solidFill>
                  <a:srgbClr val="009900"/>
                </a:solidFill>
              </a:rPr>
              <a:t>{</a:t>
            </a:r>
            <a:r>
              <a:rPr lang="en-US" dirty="0"/>
              <a:t> </a:t>
            </a:r>
            <a:endParaRPr lang="en-US" dirty="0" smtClean="0"/>
          </a:p>
          <a:p>
            <a:pPr marL="0" indent="0" defTabSz="517525">
              <a:buNone/>
            </a:pPr>
            <a:r>
              <a:rPr lang="en-US" dirty="0"/>
              <a:t>	</a:t>
            </a:r>
            <a:r>
              <a:rPr lang="en-US" dirty="0" err="1" smtClean="0"/>
              <a:t>perror</a:t>
            </a:r>
            <a:r>
              <a:rPr lang="en-US" dirty="0" smtClean="0"/>
              <a:t> </a:t>
            </a:r>
            <a:r>
              <a:rPr lang="en-US" dirty="0">
                <a:solidFill>
                  <a:srgbClr val="009900"/>
                </a:solidFill>
              </a:rPr>
              <a:t>(</a:t>
            </a:r>
            <a:r>
              <a:rPr lang="en-US" dirty="0">
                <a:solidFill>
                  <a:srgbClr val="FF0000"/>
                </a:solidFill>
              </a:rPr>
              <a:t>"</a:t>
            </a:r>
            <a:r>
              <a:rPr lang="en-US" dirty="0" err="1">
                <a:solidFill>
                  <a:srgbClr val="FF0000"/>
                </a:solidFill>
              </a:rPr>
              <a:t>sigaction</a:t>
            </a:r>
            <a:r>
              <a:rPr lang="en-US" dirty="0">
                <a:solidFill>
                  <a:srgbClr val="FF0000"/>
                </a:solidFill>
              </a:rPr>
              <a:t>"</a:t>
            </a:r>
            <a:r>
              <a:rPr lang="en-US" dirty="0">
                <a:solidFill>
                  <a:srgbClr val="009900"/>
                </a:solidFill>
              </a:rPr>
              <a:t>)</a:t>
            </a:r>
            <a:r>
              <a:rPr lang="en-US" dirty="0"/>
              <a:t>; </a:t>
            </a:r>
            <a:endParaRPr lang="en-US" dirty="0" smtClean="0"/>
          </a:p>
          <a:p>
            <a:pPr marL="0" indent="0" defTabSz="517525">
              <a:buNone/>
            </a:pPr>
            <a:r>
              <a:rPr lang="en-US" dirty="0" smtClean="0">
                <a:solidFill>
                  <a:srgbClr val="B1B100"/>
                </a:solidFill>
              </a:rPr>
              <a:t>	return</a:t>
            </a:r>
            <a:r>
              <a:rPr lang="en-US" dirty="0" smtClean="0"/>
              <a:t> </a:t>
            </a:r>
            <a:r>
              <a:rPr lang="en-US" dirty="0">
                <a:solidFill>
                  <a:srgbClr val="0000DD"/>
                </a:solidFill>
              </a:rPr>
              <a:t>1</a:t>
            </a:r>
            <a:r>
              <a:rPr lang="en-US" dirty="0"/>
              <a:t>; </a:t>
            </a:r>
            <a:endParaRPr lang="en-US" dirty="0" smtClean="0"/>
          </a:p>
          <a:p>
            <a:pPr marL="0" indent="0" defTabSz="517525">
              <a:buNone/>
            </a:pPr>
            <a:r>
              <a:rPr lang="en-US" dirty="0" smtClean="0">
                <a:solidFill>
                  <a:srgbClr val="009900"/>
                </a:solidFill>
              </a:rPr>
              <a:t>}</a:t>
            </a:r>
            <a:r>
              <a:rPr lang="en-US" dirty="0" smtClean="0"/>
              <a:t> </a:t>
            </a:r>
            <a:r>
              <a:rPr lang="en-US" dirty="0"/>
              <a:t>  </a:t>
            </a:r>
            <a:endParaRPr lang="en-US" dirty="0" smtClean="0"/>
          </a:p>
          <a:p>
            <a:pPr marL="0" indent="0" defTabSz="517525">
              <a:buNone/>
            </a:pPr>
            <a:r>
              <a:rPr lang="en-US" dirty="0" err="1" smtClean="0"/>
              <a:t>sigemptyset</a:t>
            </a:r>
            <a:r>
              <a:rPr lang="en-US" dirty="0" smtClean="0"/>
              <a:t> </a:t>
            </a:r>
            <a:r>
              <a:rPr lang="en-US" dirty="0">
                <a:solidFill>
                  <a:srgbClr val="009900"/>
                </a:solidFill>
              </a:rPr>
              <a:t>(</a:t>
            </a:r>
            <a:r>
              <a:rPr lang="en-US" dirty="0">
                <a:solidFill>
                  <a:srgbClr val="339933"/>
                </a:solidFill>
              </a:rPr>
              <a:t>&amp;</a:t>
            </a:r>
            <a:r>
              <a:rPr lang="en-US" dirty="0"/>
              <a:t>mask</a:t>
            </a:r>
            <a:r>
              <a:rPr lang="en-US" dirty="0" smtClean="0">
                <a:solidFill>
                  <a:srgbClr val="009900"/>
                </a:solidFill>
              </a:rPr>
              <a:t>)</a:t>
            </a:r>
            <a:r>
              <a:rPr lang="en-US" dirty="0" smtClean="0"/>
              <a:t>;</a:t>
            </a:r>
          </a:p>
          <a:p>
            <a:pPr marL="0" indent="0" defTabSz="517525">
              <a:buNone/>
            </a:pPr>
            <a:r>
              <a:rPr lang="en-US" dirty="0" err="1" smtClean="0"/>
              <a:t>sigaddset</a:t>
            </a:r>
            <a:r>
              <a:rPr lang="en-US" dirty="0" smtClean="0"/>
              <a:t> </a:t>
            </a:r>
            <a:r>
              <a:rPr lang="en-US" dirty="0">
                <a:solidFill>
                  <a:srgbClr val="009900"/>
                </a:solidFill>
              </a:rPr>
              <a:t>(</a:t>
            </a:r>
            <a:r>
              <a:rPr lang="en-US" dirty="0">
                <a:solidFill>
                  <a:srgbClr val="339933"/>
                </a:solidFill>
              </a:rPr>
              <a:t>&amp;</a:t>
            </a:r>
            <a:r>
              <a:rPr lang="en-US" dirty="0"/>
              <a:t>mask</a:t>
            </a:r>
            <a:r>
              <a:rPr lang="en-US" dirty="0">
                <a:solidFill>
                  <a:srgbClr val="339933"/>
                </a:solidFill>
              </a:rPr>
              <a:t>,</a:t>
            </a:r>
            <a:r>
              <a:rPr lang="en-US" dirty="0"/>
              <a:t> SIGTERM</a:t>
            </a:r>
            <a:r>
              <a:rPr lang="en-US" dirty="0">
                <a:solidFill>
                  <a:srgbClr val="009900"/>
                </a:solidFill>
              </a:rPr>
              <a:t>)</a:t>
            </a:r>
            <a:r>
              <a:rPr lang="en-US" dirty="0"/>
              <a:t>; </a:t>
            </a:r>
            <a:endParaRPr lang="en-US" dirty="0" smtClean="0"/>
          </a:p>
          <a:p>
            <a:pPr marL="0" indent="0" defTabSz="517525">
              <a:buNone/>
            </a:pPr>
            <a:r>
              <a:rPr lang="en-US" dirty="0" smtClean="0">
                <a:solidFill>
                  <a:srgbClr val="B1B100"/>
                </a:solidFill>
              </a:rPr>
              <a:t>if</a:t>
            </a:r>
            <a:r>
              <a:rPr lang="en-US" dirty="0" smtClean="0"/>
              <a:t> </a:t>
            </a:r>
            <a:r>
              <a:rPr lang="en-US" dirty="0">
                <a:solidFill>
                  <a:srgbClr val="009900"/>
                </a:solidFill>
              </a:rPr>
              <a:t>(</a:t>
            </a:r>
            <a:r>
              <a:rPr lang="en-US" dirty="0" err="1"/>
              <a:t>sigprocmask</a:t>
            </a:r>
            <a:r>
              <a:rPr lang="en-US" dirty="0">
                <a:solidFill>
                  <a:srgbClr val="009900"/>
                </a:solidFill>
              </a:rPr>
              <a:t>(</a:t>
            </a:r>
            <a:r>
              <a:rPr lang="en-US" dirty="0"/>
              <a:t>SIG_BLOCK</a:t>
            </a:r>
            <a:r>
              <a:rPr lang="en-US" dirty="0">
                <a:solidFill>
                  <a:srgbClr val="339933"/>
                </a:solidFill>
              </a:rPr>
              <a:t>,</a:t>
            </a:r>
            <a:r>
              <a:rPr lang="en-US" dirty="0"/>
              <a:t> </a:t>
            </a:r>
            <a:r>
              <a:rPr lang="en-US" dirty="0">
                <a:solidFill>
                  <a:srgbClr val="339933"/>
                </a:solidFill>
              </a:rPr>
              <a:t>&amp;</a:t>
            </a:r>
            <a:r>
              <a:rPr lang="en-US" dirty="0"/>
              <a:t>mask</a:t>
            </a:r>
            <a:r>
              <a:rPr lang="en-US" dirty="0">
                <a:solidFill>
                  <a:srgbClr val="339933"/>
                </a:solidFill>
              </a:rPr>
              <a:t>,</a:t>
            </a:r>
            <a:r>
              <a:rPr lang="en-US" dirty="0"/>
              <a:t> </a:t>
            </a:r>
            <a:r>
              <a:rPr lang="en-US" dirty="0">
                <a:solidFill>
                  <a:srgbClr val="339933"/>
                </a:solidFill>
              </a:rPr>
              <a:t>&amp;</a:t>
            </a:r>
            <a:r>
              <a:rPr lang="en-US" dirty="0" err="1"/>
              <a:t>orig_mask</a:t>
            </a:r>
            <a:r>
              <a:rPr lang="en-US" dirty="0">
                <a:solidFill>
                  <a:srgbClr val="009900"/>
                </a:solidFill>
              </a:rPr>
              <a:t>)</a:t>
            </a:r>
            <a:r>
              <a:rPr lang="en-US" dirty="0"/>
              <a:t> </a:t>
            </a:r>
            <a:r>
              <a:rPr lang="en-US" dirty="0">
                <a:solidFill>
                  <a:srgbClr val="339933"/>
                </a:solidFill>
              </a:rPr>
              <a:t>&lt;</a:t>
            </a:r>
            <a:r>
              <a:rPr lang="en-US" dirty="0"/>
              <a:t> </a:t>
            </a:r>
            <a:r>
              <a:rPr lang="en-US" dirty="0">
                <a:solidFill>
                  <a:srgbClr val="800080"/>
                </a:solidFill>
              </a:rPr>
              <a:t>0</a:t>
            </a:r>
            <a:r>
              <a:rPr lang="en-US" dirty="0">
                <a:solidFill>
                  <a:srgbClr val="009900"/>
                </a:solidFill>
              </a:rPr>
              <a:t>)</a:t>
            </a:r>
            <a:r>
              <a:rPr lang="en-US" dirty="0"/>
              <a:t> </a:t>
            </a:r>
            <a:r>
              <a:rPr lang="en-US" dirty="0">
                <a:solidFill>
                  <a:srgbClr val="009900"/>
                </a:solidFill>
              </a:rPr>
              <a:t>{</a:t>
            </a:r>
            <a:r>
              <a:rPr lang="en-US" dirty="0"/>
              <a:t> </a:t>
            </a:r>
            <a:endParaRPr lang="en-US" dirty="0" smtClean="0"/>
          </a:p>
          <a:p>
            <a:pPr marL="0" indent="0" defTabSz="517525">
              <a:buNone/>
            </a:pPr>
            <a:r>
              <a:rPr lang="en-US" dirty="0"/>
              <a:t>	</a:t>
            </a:r>
            <a:r>
              <a:rPr lang="en-US" dirty="0" err="1" smtClean="0"/>
              <a:t>perror</a:t>
            </a:r>
            <a:r>
              <a:rPr lang="en-US" dirty="0" smtClean="0"/>
              <a:t> </a:t>
            </a:r>
            <a:r>
              <a:rPr lang="en-US" dirty="0">
                <a:solidFill>
                  <a:srgbClr val="009900"/>
                </a:solidFill>
              </a:rPr>
              <a:t>(</a:t>
            </a:r>
            <a:r>
              <a:rPr lang="en-US" dirty="0">
                <a:solidFill>
                  <a:srgbClr val="FF0000"/>
                </a:solidFill>
              </a:rPr>
              <a:t>"</a:t>
            </a:r>
            <a:r>
              <a:rPr lang="en-US" dirty="0" err="1">
                <a:solidFill>
                  <a:srgbClr val="FF0000"/>
                </a:solidFill>
              </a:rPr>
              <a:t>sigprocmask</a:t>
            </a:r>
            <a:r>
              <a:rPr lang="en-US" dirty="0">
                <a:solidFill>
                  <a:srgbClr val="FF0000"/>
                </a:solidFill>
              </a:rPr>
              <a:t>"</a:t>
            </a:r>
            <a:r>
              <a:rPr lang="en-US" dirty="0">
                <a:solidFill>
                  <a:srgbClr val="009900"/>
                </a:solidFill>
              </a:rPr>
              <a:t>)</a:t>
            </a:r>
            <a:r>
              <a:rPr lang="en-US" dirty="0"/>
              <a:t>; </a:t>
            </a:r>
            <a:endParaRPr lang="en-US" dirty="0" smtClean="0"/>
          </a:p>
          <a:p>
            <a:pPr marL="0" indent="0" defTabSz="517525">
              <a:buNone/>
            </a:pPr>
            <a:r>
              <a:rPr lang="en-US" dirty="0">
                <a:solidFill>
                  <a:srgbClr val="B1B100"/>
                </a:solidFill>
              </a:rPr>
              <a:t>	</a:t>
            </a:r>
            <a:r>
              <a:rPr lang="en-US" dirty="0" smtClean="0">
                <a:solidFill>
                  <a:srgbClr val="B1B100"/>
                </a:solidFill>
              </a:rPr>
              <a:t>return</a:t>
            </a:r>
            <a:r>
              <a:rPr lang="en-US" dirty="0" smtClean="0"/>
              <a:t> </a:t>
            </a:r>
            <a:r>
              <a:rPr lang="en-US" dirty="0">
                <a:solidFill>
                  <a:srgbClr val="0000DD"/>
                </a:solidFill>
              </a:rPr>
              <a:t>1</a:t>
            </a:r>
            <a:r>
              <a:rPr lang="en-US" dirty="0"/>
              <a:t>; </a:t>
            </a:r>
            <a:endParaRPr lang="en-US" dirty="0" smtClean="0"/>
          </a:p>
          <a:p>
            <a:pPr marL="0" indent="0" defTabSz="517525">
              <a:buNone/>
            </a:pPr>
            <a:r>
              <a:rPr lang="en-US" dirty="0" smtClean="0">
                <a:solidFill>
                  <a:srgbClr val="009900"/>
                </a:solidFill>
              </a:rPr>
              <a:t>}</a:t>
            </a:r>
            <a:r>
              <a:rPr lang="en-US" dirty="0" smtClean="0"/>
              <a:t> </a:t>
            </a:r>
            <a:r>
              <a:rPr lang="en-US" dirty="0"/>
              <a:t>  </a:t>
            </a:r>
            <a:endParaRPr lang="en-US" dirty="0" smtClean="0"/>
          </a:p>
          <a:p>
            <a:pPr marL="0" indent="0" defTabSz="517525">
              <a:buNone/>
            </a:pPr>
            <a:r>
              <a:rPr lang="en-US" dirty="0" smtClean="0"/>
              <a:t>sleep </a:t>
            </a:r>
            <a:r>
              <a:rPr lang="en-US" dirty="0">
                <a:solidFill>
                  <a:srgbClr val="009900"/>
                </a:solidFill>
              </a:rPr>
              <a:t>(</a:t>
            </a:r>
            <a:r>
              <a:rPr lang="en-US" dirty="0">
                <a:solidFill>
                  <a:srgbClr val="0000DD"/>
                </a:solidFill>
              </a:rPr>
              <a:t>10</a:t>
            </a:r>
            <a:r>
              <a:rPr lang="en-US" dirty="0">
                <a:solidFill>
                  <a:srgbClr val="009900"/>
                </a:solidFill>
              </a:rPr>
              <a:t>)</a:t>
            </a:r>
            <a:r>
              <a:rPr lang="en-US" dirty="0"/>
              <a:t>;   </a:t>
            </a:r>
            <a:endParaRPr lang="en-US" dirty="0" smtClean="0"/>
          </a:p>
          <a:p>
            <a:pPr marL="0" indent="0" defTabSz="517525">
              <a:buNone/>
            </a:pPr>
            <a:r>
              <a:rPr lang="en-US" dirty="0" smtClean="0">
                <a:solidFill>
                  <a:srgbClr val="B1B100"/>
                </a:solidFill>
              </a:rPr>
              <a:t>if</a:t>
            </a:r>
            <a:r>
              <a:rPr lang="en-US" dirty="0" smtClean="0"/>
              <a:t> </a:t>
            </a:r>
            <a:r>
              <a:rPr lang="en-US" dirty="0">
                <a:solidFill>
                  <a:srgbClr val="009900"/>
                </a:solidFill>
              </a:rPr>
              <a:t>(</a:t>
            </a:r>
            <a:r>
              <a:rPr lang="en-US" dirty="0" err="1"/>
              <a:t>sigprocmask</a:t>
            </a:r>
            <a:r>
              <a:rPr lang="en-US" dirty="0">
                <a:solidFill>
                  <a:srgbClr val="009900"/>
                </a:solidFill>
              </a:rPr>
              <a:t>(</a:t>
            </a:r>
            <a:r>
              <a:rPr lang="en-US" dirty="0"/>
              <a:t>SIG_SETMASK</a:t>
            </a:r>
            <a:r>
              <a:rPr lang="en-US" dirty="0">
                <a:solidFill>
                  <a:srgbClr val="339933"/>
                </a:solidFill>
              </a:rPr>
              <a:t>,</a:t>
            </a:r>
            <a:r>
              <a:rPr lang="en-US" dirty="0"/>
              <a:t> </a:t>
            </a:r>
            <a:r>
              <a:rPr lang="en-US" dirty="0">
                <a:solidFill>
                  <a:srgbClr val="339933"/>
                </a:solidFill>
              </a:rPr>
              <a:t>&amp;</a:t>
            </a:r>
            <a:r>
              <a:rPr lang="en-US" dirty="0" err="1"/>
              <a:t>orig_mask</a:t>
            </a:r>
            <a:r>
              <a:rPr lang="en-US" dirty="0">
                <a:solidFill>
                  <a:srgbClr val="339933"/>
                </a:solidFill>
              </a:rPr>
              <a:t>,</a:t>
            </a:r>
            <a:r>
              <a:rPr lang="en-US" dirty="0"/>
              <a:t> </a:t>
            </a:r>
            <a:r>
              <a:rPr lang="en-US" b="1" dirty="0">
                <a:solidFill>
                  <a:srgbClr val="000000"/>
                </a:solidFill>
              </a:rPr>
              <a:t>NULL</a:t>
            </a:r>
            <a:r>
              <a:rPr lang="en-US" dirty="0">
                <a:solidFill>
                  <a:srgbClr val="009900"/>
                </a:solidFill>
              </a:rPr>
              <a:t>)</a:t>
            </a:r>
            <a:r>
              <a:rPr lang="en-US" dirty="0"/>
              <a:t> </a:t>
            </a:r>
            <a:r>
              <a:rPr lang="en-US" dirty="0">
                <a:solidFill>
                  <a:srgbClr val="339933"/>
                </a:solidFill>
              </a:rPr>
              <a:t>&lt;</a:t>
            </a:r>
            <a:r>
              <a:rPr lang="en-US" dirty="0"/>
              <a:t> </a:t>
            </a:r>
            <a:r>
              <a:rPr lang="en-US" dirty="0">
                <a:solidFill>
                  <a:srgbClr val="800080"/>
                </a:solidFill>
              </a:rPr>
              <a:t>0</a:t>
            </a:r>
            <a:r>
              <a:rPr lang="en-US" dirty="0">
                <a:solidFill>
                  <a:srgbClr val="009900"/>
                </a:solidFill>
              </a:rPr>
              <a:t>)</a:t>
            </a:r>
            <a:r>
              <a:rPr lang="en-US" dirty="0"/>
              <a:t> </a:t>
            </a:r>
            <a:r>
              <a:rPr lang="en-US" dirty="0">
                <a:solidFill>
                  <a:srgbClr val="009900"/>
                </a:solidFill>
              </a:rPr>
              <a:t>{</a:t>
            </a:r>
            <a:r>
              <a:rPr lang="en-US" dirty="0"/>
              <a:t> </a:t>
            </a:r>
            <a:endParaRPr lang="en-US" dirty="0" smtClean="0"/>
          </a:p>
          <a:p>
            <a:pPr marL="0" indent="0" defTabSz="517525">
              <a:buNone/>
            </a:pPr>
            <a:r>
              <a:rPr lang="en-US" dirty="0" smtClean="0"/>
              <a:t>	</a:t>
            </a:r>
            <a:r>
              <a:rPr lang="en-US" dirty="0" err="1" smtClean="0"/>
              <a:t>perror</a:t>
            </a:r>
            <a:r>
              <a:rPr lang="en-US" dirty="0" smtClean="0"/>
              <a:t> </a:t>
            </a:r>
            <a:r>
              <a:rPr lang="en-US" dirty="0">
                <a:solidFill>
                  <a:srgbClr val="009900"/>
                </a:solidFill>
              </a:rPr>
              <a:t>(</a:t>
            </a:r>
            <a:r>
              <a:rPr lang="en-US" dirty="0">
                <a:solidFill>
                  <a:srgbClr val="FF0000"/>
                </a:solidFill>
              </a:rPr>
              <a:t>"</a:t>
            </a:r>
            <a:r>
              <a:rPr lang="en-US" dirty="0" err="1">
                <a:solidFill>
                  <a:srgbClr val="FF0000"/>
                </a:solidFill>
              </a:rPr>
              <a:t>sigprocmask</a:t>
            </a:r>
            <a:r>
              <a:rPr lang="en-US" dirty="0">
                <a:solidFill>
                  <a:srgbClr val="FF0000"/>
                </a:solidFill>
              </a:rPr>
              <a:t>"</a:t>
            </a:r>
            <a:r>
              <a:rPr lang="en-US" dirty="0">
                <a:solidFill>
                  <a:srgbClr val="009900"/>
                </a:solidFill>
              </a:rPr>
              <a:t>)</a:t>
            </a:r>
            <a:r>
              <a:rPr lang="en-US" dirty="0"/>
              <a:t>; </a:t>
            </a:r>
            <a:endParaRPr lang="en-US" dirty="0" smtClean="0"/>
          </a:p>
          <a:p>
            <a:pPr marL="0" indent="0" defTabSz="517525">
              <a:buNone/>
            </a:pPr>
            <a:r>
              <a:rPr lang="en-US" dirty="0">
                <a:solidFill>
                  <a:srgbClr val="B1B100"/>
                </a:solidFill>
              </a:rPr>
              <a:t>	</a:t>
            </a:r>
            <a:r>
              <a:rPr lang="en-US" dirty="0" smtClean="0">
                <a:solidFill>
                  <a:srgbClr val="B1B100"/>
                </a:solidFill>
              </a:rPr>
              <a:t>return</a:t>
            </a:r>
            <a:r>
              <a:rPr lang="en-US" dirty="0" smtClean="0"/>
              <a:t> </a:t>
            </a:r>
            <a:r>
              <a:rPr lang="en-US" dirty="0">
                <a:solidFill>
                  <a:srgbClr val="0000DD"/>
                </a:solidFill>
              </a:rPr>
              <a:t>1</a:t>
            </a:r>
            <a:r>
              <a:rPr lang="en-US" dirty="0"/>
              <a:t>; </a:t>
            </a:r>
            <a:endParaRPr lang="en-US" dirty="0" smtClean="0"/>
          </a:p>
          <a:p>
            <a:pPr marL="0" indent="0" defTabSz="517525">
              <a:buNone/>
            </a:pPr>
            <a:r>
              <a:rPr lang="en-US" dirty="0" smtClean="0">
                <a:solidFill>
                  <a:srgbClr val="009900"/>
                </a:solidFill>
              </a:rPr>
              <a:t>}</a:t>
            </a:r>
            <a:r>
              <a:rPr lang="en-US" dirty="0" smtClean="0"/>
              <a:t> </a:t>
            </a:r>
            <a:r>
              <a:rPr lang="en-US" dirty="0"/>
              <a:t>  </a:t>
            </a:r>
            <a:endParaRPr lang="en-US" dirty="0" smtClean="0"/>
          </a:p>
          <a:p>
            <a:pPr marL="0" indent="0" defTabSz="517525">
              <a:buNone/>
            </a:pPr>
            <a:r>
              <a:rPr lang="en-US" dirty="0" smtClean="0"/>
              <a:t>sleep </a:t>
            </a:r>
            <a:r>
              <a:rPr lang="en-US" dirty="0">
                <a:solidFill>
                  <a:srgbClr val="009900"/>
                </a:solidFill>
              </a:rPr>
              <a:t>(</a:t>
            </a:r>
            <a:r>
              <a:rPr lang="en-US" dirty="0">
                <a:solidFill>
                  <a:srgbClr val="0000DD"/>
                </a:solidFill>
              </a:rPr>
              <a:t>1</a:t>
            </a:r>
            <a:r>
              <a:rPr lang="en-US" dirty="0">
                <a:solidFill>
                  <a:srgbClr val="009900"/>
                </a:solidFill>
              </a:rPr>
              <a:t>)</a:t>
            </a:r>
            <a:r>
              <a:rPr lang="en-US" dirty="0"/>
              <a:t>; </a:t>
            </a:r>
            <a:endParaRPr lang="en-US" dirty="0" smtClean="0"/>
          </a:p>
          <a:p>
            <a:pPr marL="0" indent="0" defTabSz="517525">
              <a:buNone/>
            </a:pPr>
            <a:r>
              <a:rPr lang="en-US" dirty="0" smtClean="0">
                <a:solidFill>
                  <a:srgbClr val="B1B100"/>
                </a:solidFill>
              </a:rPr>
              <a:t>if</a:t>
            </a:r>
            <a:r>
              <a:rPr lang="en-US" dirty="0" smtClean="0"/>
              <a:t> </a:t>
            </a:r>
            <a:r>
              <a:rPr lang="en-US" dirty="0">
                <a:solidFill>
                  <a:srgbClr val="009900"/>
                </a:solidFill>
              </a:rPr>
              <a:t>(</a:t>
            </a:r>
            <a:r>
              <a:rPr lang="en-US" dirty="0" err="1"/>
              <a:t>got_signal</a:t>
            </a:r>
            <a:r>
              <a:rPr lang="en-US" dirty="0">
                <a:solidFill>
                  <a:srgbClr val="009900"/>
                </a:solidFill>
              </a:rPr>
              <a:t>)</a:t>
            </a:r>
            <a:r>
              <a:rPr lang="en-US" dirty="0"/>
              <a:t> puts </a:t>
            </a:r>
            <a:r>
              <a:rPr lang="en-US" dirty="0">
                <a:solidFill>
                  <a:srgbClr val="009900"/>
                </a:solidFill>
              </a:rPr>
              <a:t>(</a:t>
            </a:r>
            <a:r>
              <a:rPr lang="en-US" dirty="0">
                <a:solidFill>
                  <a:srgbClr val="FF0000"/>
                </a:solidFill>
              </a:rPr>
              <a:t>"Got signal"</a:t>
            </a:r>
            <a:r>
              <a:rPr lang="en-US" dirty="0">
                <a:solidFill>
                  <a:srgbClr val="009900"/>
                </a:solidFill>
              </a:rPr>
              <a:t>)</a:t>
            </a:r>
            <a:r>
              <a:rPr lang="en-US" dirty="0"/>
              <a:t>;   </a:t>
            </a:r>
            <a:endParaRPr lang="en-US" dirty="0" smtClean="0"/>
          </a:p>
          <a:p>
            <a:pPr marL="0" indent="0" defTabSz="517525">
              <a:buNone/>
            </a:pPr>
            <a:r>
              <a:rPr lang="en-US" dirty="0" smtClean="0">
                <a:solidFill>
                  <a:srgbClr val="B1B100"/>
                </a:solidFill>
              </a:rPr>
              <a:t>return</a:t>
            </a:r>
            <a:r>
              <a:rPr lang="en-US" dirty="0" smtClean="0"/>
              <a:t> </a:t>
            </a:r>
            <a:r>
              <a:rPr lang="en-US" dirty="0">
                <a:solidFill>
                  <a:srgbClr val="800080"/>
                </a:solidFill>
              </a:rPr>
              <a:t>0</a:t>
            </a:r>
            <a:r>
              <a:rPr lang="en-US" dirty="0"/>
              <a:t>; </a:t>
            </a:r>
            <a:r>
              <a:rPr lang="en-US" dirty="0">
                <a:solidFill>
                  <a:srgbClr val="009900"/>
                </a:solidFill>
              </a:rPr>
              <a:t>}</a:t>
            </a: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53</a:t>
            </a:fld>
            <a:endParaRPr lang="he-IL"/>
          </a:p>
        </p:txBody>
      </p:sp>
      <p:sp>
        <p:nvSpPr>
          <p:cNvPr id="5" name="Oval 4">
            <a:hlinkClick r:id="rId2" action="ppaction://hlinksldjump"/>
          </p:cNvPr>
          <p:cNvSpPr/>
          <p:nvPr/>
        </p:nvSpPr>
        <p:spPr>
          <a:xfrm>
            <a:off x="7286644" y="6357958"/>
            <a:ext cx="1357322" cy="285752"/>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dirty="0" smtClean="0">
                <a:latin typeface="Comic Sans MS" pitchFamily="66" charset="0"/>
                <a:hlinkClick r:id="rId3" action="ppaction://hlinksldjump"/>
              </a:rPr>
              <a:t>Back</a:t>
            </a:r>
            <a:endParaRPr lang="en-US" sz="1400" dirty="0">
              <a:latin typeface="Comic Sans MS" pitchFamily="66" charset="0"/>
            </a:endParaRPr>
          </a:p>
        </p:txBody>
      </p:sp>
    </p:spTree>
    <p:extLst>
      <p:ext uri="{BB962C8B-B14F-4D97-AF65-F5344CB8AC3E}">
        <p14:creationId xmlns:p14="http://schemas.microsoft.com/office/powerpoint/2010/main" val="1760224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algn="l" rtl="0" eaLnBrk="1" hangingPunct="1"/>
            <a:r>
              <a:rPr lang="en-US" dirty="0" smtClean="0">
                <a:cs typeface="Times New Roman" pitchFamily="18" charset="0"/>
              </a:rPr>
              <a:t>Signal Table</a:t>
            </a:r>
          </a:p>
        </p:txBody>
      </p:sp>
      <p:sp>
        <p:nvSpPr>
          <p:cNvPr id="18435" name="Rectangle 3"/>
          <p:cNvSpPr>
            <a:spLocks noGrp="1"/>
          </p:cNvSpPr>
          <p:nvPr>
            <p:ph type="body" idx="1"/>
          </p:nvPr>
        </p:nvSpPr>
        <p:spPr>
          <a:xfrm>
            <a:off x="457200" y="1600201"/>
            <a:ext cx="8229600" cy="3701008"/>
          </a:xfrm>
        </p:spPr>
        <p:txBody>
          <a:bodyPr>
            <a:normAutofit/>
          </a:bodyPr>
          <a:lstStyle/>
          <a:p>
            <a:pPr algn="l" rtl="0" eaLnBrk="1" hangingPunct="1">
              <a:buFont typeface="Arial" pitchFamily="34" charset="0"/>
              <a:buChar char="•"/>
              <a:defRPr/>
            </a:pPr>
            <a:r>
              <a:rPr lang="en-US" dirty="0" smtClean="0">
                <a:cs typeface="Arial" pitchFamily="34" charset="0"/>
              </a:rPr>
              <a:t>Each process has a </a:t>
            </a:r>
            <a:r>
              <a:rPr lang="en-US" i="1" dirty="0" smtClean="0">
                <a:solidFill>
                  <a:schemeClr val="accent2">
                    <a:lumMod val="75000"/>
                  </a:schemeClr>
                </a:solidFill>
                <a:cs typeface="Arial" pitchFamily="34" charset="0"/>
              </a:rPr>
              <a:t>signal table</a:t>
            </a:r>
          </a:p>
          <a:p>
            <a:pPr algn="l" rtl="0" eaLnBrk="1" hangingPunct="1">
              <a:buFont typeface="Arial" pitchFamily="34" charset="0"/>
              <a:buChar char="•"/>
              <a:defRPr/>
            </a:pPr>
            <a:r>
              <a:rPr lang="en-US" dirty="0" smtClean="0">
                <a:cs typeface="Arial" pitchFamily="34" charset="0"/>
              </a:rPr>
              <a:t>Each signal has an entry in the table</a:t>
            </a:r>
          </a:p>
          <a:p>
            <a:pPr algn="l" rtl="0" eaLnBrk="1" hangingPunct="1">
              <a:buFont typeface="Arial" pitchFamily="34" charset="0"/>
              <a:buChar char="•"/>
              <a:defRPr/>
            </a:pPr>
            <a:r>
              <a:rPr lang="en-US" dirty="0" smtClean="0">
                <a:cs typeface="Arial" pitchFamily="34" charset="0"/>
              </a:rPr>
              <a:t>Each signal has a column whether to ignore the signal or not (</a:t>
            </a:r>
            <a:r>
              <a:rPr lang="en-US" i="1" dirty="0" smtClean="0">
                <a:solidFill>
                  <a:schemeClr val="accent2">
                    <a:lumMod val="75000"/>
                  </a:schemeClr>
                </a:solidFill>
                <a:cs typeface="Arial" pitchFamily="34" charset="0"/>
              </a:rPr>
              <a:t>SIG_IGN</a:t>
            </a:r>
            <a:r>
              <a:rPr lang="en-US" dirty="0" smtClean="0">
                <a:cs typeface="Arial" pitchFamily="34" charset="0"/>
              </a:rPr>
              <a:t>)</a:t>
            </a:r>
          </a:p>
          <a:p>
            <a:pPr algn="l" rtl="0" eaLnBrk="1" hangingPunct="1">
              <a:buFont typeface="Arial" pitchFamily="34" charset="0"/>
              <a:buChar char="•"/>
              <a:defRPr/>
            </a:pPr>
            <a:r>
              <a:rPr lang="en-US" dirty="0" smtClean="0">
                <a:cs typeface="Arial" pitchFamily="34" charset="0"/>
              </a:rPr>
              <a:t>Each signal has a column of what to do upon receiving the signal (if not ignoring it)</a:t>
            </a:r>
          </a:p>
        </p:txBody>
      </p:sp>
      <p:sp>
        <p:nvSpPr>
          <p:cNvPr id="4" name="Slide Number Placeholder 3"/>
          <p:cNvSpPr>
            <a:spLocks noGrp="1"/>
          </p:cNvSpPr>
          <p:nvPr>
            <p:ph type="sldNum" sz="quarter" idx="12"/>
          </p:nvPr>
        </p:nvSpPr>
        <p:spPr/>
        <p:txBody>
          <a:bodyPr/>
          <a:lstStyle/>
          <a:p>
            <a:pPr>
              <a:defRPr/>
            </a:pPr>
            <a:fld id="{B78BF648-F935-4DC2-8CF9-2335B557F997}" type="slidenum">
              <a:rPr lang="he-IL" smtClean="0"/>
              <a:pPr>
                <a:defRPr/>
              </a:pPr>
              <a:t>6</a:t>
            </a:fld>
            <a:endParaRPr lang="he-IL"/>
          </a:p>
        </p:txBody>
      </p:sp>
      <p:graphicFrame>
        <p:nvGraphicFramePr>
          <p:cNvPr id="5" name="Table 4"/>
          <p:cNvGraphicFramePr>
            <a:graphicFrameLocks noGrp="1"/>
          </p:cNvGraphicFramePr>
          <p:nvPr>
            <p:extLst>
              <p:ext uri="{D42A27DB-BD31-4B8C-83A1-F6EECF244321}">
                <p14:modId xmlns:p14="http://schemas.microsoft.com/office/powerpoint/2010/main" val="4007169984"/>
              </p:ext>
            </p:extLst>
          </p:nvPr>
        </p:nvGraphicFramePr>
        <p:xfrm>
          <a:off x="1571625" y="5286375"/>
          <a:ext cx="6096000" cy="1112520"/>
        </p:xfrm>
        <a:graphic>
          <a:graphicData uri="http://schemas.openxmlformats.org/drawingml/2006/table">
            <a:tbl>
              <a:tblPr rtl="1" firstRow="1" bandRow="1">
                <a:tableStyleId>{616DA210-FB5B-4158-B5E0-FEB733F419BA}</a:tableStyleId>
              </a:tblPr>
              <a:tblGrid>
                <a:gridCol w="2032000"/>
                <a:gridCol w="2032000"/>
                <a:gridCol w="2032000"/>
              </a:tblGrid>
              <a:tr h="370840">
                <a:tc>
                  <a:txBody>
                    <a:bodyPr/>
                    <a:lstStyle/>
                    <a:p>
                      <a:pPr algn="l" rtl="0"/>
                      <a:r>
                        <a:rPr lang="en-US" dirty="0" smtClean="0"/>
                        <a:t>Handler</a:t>
                      </a:r>
                      <a:endParaRPr lang="he-IL" dirty="0"/>
                    </a:p>
                  </a:txBody>
                  <a:tcPr/>
                </a:tc>
                <a:tc>
                  <a:txBody>
                    <a:bodyPr/>
                    <a:lstStyle/>
                    <a:p>
                      <a:pPr algn="l" rtl="0"/>
                      <a:r>
                        <a:rPr lang="en-US" dirty="0" smtClean="0"/>
                        <a:t>SIG_IGN</a:t>
                      </a:r>
                      <a:endParaRPr lang="he-IL" dirty="0"/>
                    </a:p>
                  </a:txBody>
                  <a:tcPr/>
                </a:tc>
                <a:tc>
                  <a:txBody>
                    <a:bodyPr/>
                    <a:lstStyle/>
                    <a:p>
                      <a:pPr algn="l" rtl="0"/>
                      <a:r>
                        <a:rPr lang="en-US" dirty="0" smtClean="0"/>
                        <a:t>Sig_Num</a:t>
                      </a:r>
                      <a:endParaRPr lang="he-IL" dirty="0"/>
                    </a:p>
                  </a:txBody>
                  <a:tcPr/>
                </a:tc>
              </a:tr>
              <a:tr h="370840">
                <a:tc>
                  <a:txBody>
                    <a:bodyPr/>
                    <a:lstStyle/>
                    <a:p>
                      <a:pPr algn="l" rtl="0"/>
                      <a:endParaRPr lang="he-IL"/>
                    </a:p>
                  </a:txBody>
                  <a:tcPr/>
                </a:tc>
                <a:tc>
                  <a:txBody>
                    <a:bodyPr/>
                    <a:lstStyle/>
                    <a:p>
                      <a:pPr algn="l" rtl="0"/>
                      <a:endParaRPr lang="he-IL" dirty="0"/>
                    </a:p>
                  </a:txBody>
                  <a:tcPr/>
                </a:tc>
                <a:tc>
                  <a:txBody>
                    <a:bodyPr/>
                    <a:lstStyle/>
                    <a:p>
                      <a:pPr algn="l" rtl="0"/>
                      <a:r>
                        <a:rPr lang="en-US" dirty="0" smtClean="0"/>
                        <a:t>1</a:t>
                      </a:r>
                      <a:endParaRPr lang="he-IL" dirty="0"/>
                    </a:p>
                  </a:txBody>
                  <a:tcPr/>
                </a:tc>
              </a:tr>
              <a:tr h="370840">
                <a:tc>
                  <a:txBody>
                    <a:bodyPr/>
                    <a:lstStyle/>
                    <a:p>
                      <a:pPr algn="l" rtl="0"/>
                      <a:endParaRPr lang="he-IL"/>
                    </a:p>
                  </a:txBody>
                  <a:tcPr/>
                </a:tc>
                <a:tc>
                  <a:txBody>
                    <a:bodyPr/>
                    <a:lstStyle/>
                    <a:p>
                      <a:pPr algn="l" rtl="0"/>
                      <a:endParaRPr lang="he-IL"/>
                    </a:p>
                  </a:txBody>
                  <a:tcPr/>
                </a:tc>
                <a:tc>
                  <a:txBody>
                    <a:bodyPr/>
                    <a:lstStyle/>
                    <a:p>
                      <a:pPr algn="l" rtl="0"/>
                      <a:r>
                        <a:rPr lang="en-US" dirty="0" smtClean="0"/>
                        <a:t>2</a:t>
                      </a:r>
                      <a:endParaRPr lang="he-IL"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l" rtl="0" eaLnBrk="1" hangingPunct="1"/>
            <a:r>
              <a:rPr lang="en-US" dirty="0" smtClean="0">
                <a:cs typeface="Times New Roman" pitchFamily="18" charset="0"/>
              </a:rPr>
              <a:t>Blocking and Ignoring</a:t>
            </a:r>
            <a:endParaRPr lang="he-IL" smtClean="0"/>
          </a:p>
        </p:txBody>
      </p:sp>
      <p:sp>
        <p:nvSpPr>
          <p:cNvPr id="8195" name="Content Placeholder 2"/>
          <p:cNvSpPr>
            <a:spLocks noGrp="1"/>
          </p:cNvSpPr>
          <p:nvPr>
            <p:ph idx="1"/>
          </p:nvPr>
        </p:nvSpPr>
        <p:spPr/>
        <p:txBody>
          <a:bodyPr>
            <a:normAutofit lnSpcReduction="10000"/>
          </a:bodyPr>
          <a:lstStyle/>
          <a:p>
            <a:pPr algn="l" rtl="0" eaLnBrk="1" hangingPunct="1"/>
            <a:r>
              <a:rPr lang="en-US" b="1" dirty="0" smtClean="0">
                <a:cs typeface="Arial" charset="0"/>
              </a:rPr>
              <a:t>Blocking: </a:t>
            </a:r>
            <a:r>
              <a:rPr lang="en-US" dirty="0" smtClean="0">
                <a:cs typeface="Arial" charset="0"/>
              </a:rPr>
              <a:t>The signal is not delivered to the process. It remains pending until the block is removed.</a:t>
            </a:r>
          </a:p>
          <a:p>
            <a:pPr eaLnBrk="1" hangingPunct="1"/>
            <a:r>
              <a:rPr lang="en-US" b="1" dirty="0" smtClean="0">
                <a:cs typeface="Arial" charset="0"/>
              </a:rPr>
              <a:t>Ignoring: </a:t>
            </a:r>
            <a:r>
              <a:rPr lang="en-US" dirty="0" smtClean="0">
                <a:cs typeface="Arial" charset="0"/>
              </a:rPr>
              <a:t>The signal is discarded by the kernel without any action being taken. The execution of the process continues </a:t>
            </a:r>
            <a:r>
              <a:rPr lang="en-US" dirty="0" smtClean="0"/>
              <a:t>even </a:t>
            </a:r>
            <a:r>
              <a:rPr lang="en-US" dirty="0"/>
              <a:t>if </a:t>
            </a:r>
            <a:r>
              <a:rPr lang="en-US" dirty="0" smtClean="0"/>
              <a:t>non-meaningful (i.e. ignoring </a:t>
            </a:r>
            <a:r>
              <a:rPr lang="en-US" b="1" dirty="0" smtClean="0"/>
              <a:t>SIGFPE </a:t>
            </a:r>
            <a:r>
              <a:rPr lang="en-US" dirty="0" smtClean="0"/>
              <a:t>or</a:t>
            </a:r>
            <a:r>
              <a:rPr lang="en-US" b="1" dirty="0" smtClean="0"/>
              <a:t> SIGSEGV</a:t>
            </a:r>
            <a:r>
              <a:rPr lang="en-US" dirty="0" smtClean="0"/>
              <a:t>).</a:t>
            </a:r>
          </a:p>
          <a:p>
            <a:pPr eaLnBrk="1" hangingPunct="1"/>
            <a:endParaRPr lang="en-US" dirty="0"/>
          </a:p>
          <a:p>
            <a:pPr lvl="1" eaLnBrk="1" hangingPunct="1">
              <a:buFont typeface="Wingdings" pitchFamily="2" charset="2"/>
              <a:buChar char="Ø"/>
            </a:pPr>
            <a:r>
              <a:rPr lang="en-US" sz="1900" dirty="0"/>
              <a:t>According to POSIX, the behavior of a process is undefined after it ignores a </a:t>
            </a:r>
            <a:r>
              <a:rPr lang="en-US" sz="1900" b="1" dirty="0"/>
              <a:t>SIGFPE</a:t>
            </a:r>
            <a:r>
              <a:rPr lang="en-US" sz="1900" dirty="0"/>
              <a:t>, </a:t>
            </a:r>
            <a:r>
              <a:rPr lang="en-US" sz="1900" b="1" dirty="0"/>
              <a:t>SIGILL</a:t>
            </a:r>
            <a:r>
              <a:rPr lang="en-US" sz="1900" dirty="0"/>
              <a:t>, or </a:t>
            </a:r>
            <a:r>
              <a:rPr lang="en-US" sz="1900" b="1" dirty="0"/>
              <a:t>SIGSEGV</a:t>
            </a:r>
            <a:r>
              <a:rPr lang="en-US" sz="1900" dirty="0"/>
              <a:t> signal that was not generated by </a:t>
            </a:r>
            <a:r>
              <a:rPr lang="en-US" sz="1900" i="1" dirty="0"/>
              <a:t>kill</a:t>
            </a:r>
            <a:r>
              <a:rPr lang="en-US" sz="1900" dirty="0"/>
              <a:t> or </a:t>
            </a:r>
            <a:r>
              <a:rPr lang="en-US" sz="1900" i="1" dirty="0"/>
              <a:t>raise</a:t>
            </a:r>
            <a:r>
              <a:rPr lang="en-US" sz="1900" dirty="0"/>
              <a:t>. </a:t>
            </a:r>
          </a:p>
        </p:txBody>
      </p:sp>
      <p:sp>
        <p:nvSpPr>
          <p:cNvPr id="4" name="Slide Number Placeholder 3"/>
          <p:cNvSpPr>
            <a:spLocks noGrp="1"/>
          </p:cNvSpPr>
          <p:nvPr>
            <p:ph type="sldNum" sz="quarter" idx="12"/>
          </p:nvPr>
        </p:nvSpPr>
        <p:spPr/>
        <p:txBody>
          <a:bodyPr/>
          <a:lstStyle/>
          <a:p>
            <a:pPr>
              <a:defRPr/>
            </a:pPr>
            <a:fld id="{FC9802EF-FFC3-4B8C-BBFC-EC7ACB2FDBF8}" type="slidenum">
              <a:rPr lang="he-IL" smtClean="0"/>
              <a:pPr>
                <a:defRPr/>
              </a:pPr>
              <a:t>7</a:t>
            </a:fld>
            <a:endParaRPr lang="he-I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a:lstStyle/>
          <a:p>
            <a:pPr algn="l" eaLnBrk="1" hangingPunct="1"/>
            <a:r>
              <a:rPr lang="en-US" dirty="0" smtClean="0">
                <a:cs typeface="Times New Roman" pitchFamily="18" charset="0"/>
              </a:rPr>
              <a:t>Signal Handlers</a:t>
            </a:r>
          </a:p>
        </p:txBody>
      </p:sp>
      <p:sp>
        <p:nvSpPr>
          <p:cNvPr id="20483" name="Rectangle 3"/>
          <p:cNvSpPr>
            <a:spLocks noGrp="1"/>
          </p:cNvSpPr>
          <p:nvPr>
            <p:ph type="body" idx="1"/>
          </p:nvPr>
        </p:nvSpPr>
        <p:spPr/>
        <p:txBody>
          <a:bodyPr>
            <a:normAutofit lnSpcReduction="10000"/>
          </a:bodyPr>
          <a:lstStyle/>
          <a:p>
            <a:pPr algn="l" rtl="0" eaLnBrk="1" hangingPunct="1">
              <a:buFont typeface="Arial" pitchFamily="34" charset="0"/>
              <a:buChar char="•"/>
              <a:defRPr/>
            </a:pPr>
            <a:r>
              <a:rPr lang="en-US" sz="2700" dirty="0" smtClean="0">
                <a:cs typeface="Arial" pitchFamily="34" charset="0"/>
              </a:rPr>
              <a:t>Each signal has a </a:t>
            </a:r>
            <a:r>
              <a:rPr lang="en-US" sz="2700" i="1" dirty="0" smtClean="0">
                <a:solidFill>
                  <a:schemeClr val="accent2">
                    <a:lumMod val="75000"/>
                  </a:schemeClr>
                </a:solidFill>
                <a:cs typeface="Arial" pitchFamily="34" charset="0"/>
              </a:rPr>
              <a:t>default action. </a:t>
            </a:r>
            <a:r>
              <a:rPr lang="en-US" sz="2800" dirty="0" smtClean="0">
                <a:cs typeface="Arial" pitchFamily="34" charset="0"/>
              </a:rPr>
              <a:t>For example:</a:t>
            </a:r>
            <a:endParaRPr lang="en-US" sz="2700" dirty="0" smtClean="0">
              <a:cs typeface="Arial" pitchFamily="34" charset="0"/>
            </a:endParaRPr>
          </a:p>
          <a:p>
            <a:pPr lvl="1" algn="l" rtl="0" eaLnBrk="1" hangingPunct="1">
              <a:buFont typeface="Arial" pitchFamily="34" charset="0"/>
              <a:buChar char="–"/>
              <a:defRPr/>
            </a:pPr>
            <a:r>
              <a:rPr lang="en-US" sz="2700" dirty="0" smtClean="0">
                <a:cs typeface="Arial" pitchFamily="34" charset="0"/>
              </a:rPr>
              <a:t>SIGTERM – Terminate process. </a:t>
            </a:r>
          </a:p>
          <a:p>
            <a:pPr lvl="1" algn="l" rtl="0" eaLnBrk="1" hangingPunct="1">
              <a:buFont typeface="Arial" pitchFamily="34" charset="0"/>
              <a:buChar char="–"/>
              <a:defRPr/>
            </a:pPr>
            <a:r>
              <a:rPr lang="en-US" sz="2700" dirty="0" smtClean="0">
                <a:cs typeface="Arial" pitchFamily="34" charset="0"/>
              </a:rPr>
              <a:t>SIGFPE (floating point exception) – dump core and exit.</a:t>
            </a:r>
          </a:p>
          <a:p>
            <a:pPr algn="l" rtl="0" eaLnBrk="1" hangingPunct="1">
              <a:buFont typeface="Arial" pitchFamily="34" charset="0"/>
              <a:buNone/>
              <a:defRPr/>
            </a:pPr>
            <a:endParaRPr lang="en-US" sz="2700" dirty="0" smtClean="0">
              <a:cs typeface="Arial" pitchFamily="34" charset="0"/>
            </a:endParaRPr>
          </a:p>
          <a:p>
            <a:pPr algn="l" rtl="0" eaLnBrk="1" hangingPunct="1">
              <a:buFont typeface="Arial" pitchFamily="34" charset="0"/>
              <a:buChar char="•"/>
              <a:defRPr/>
            </a:pPr>
            <a:r>
              <a:rPr lang="en-US" sz="2800" dirty="0" smtClean="0">
                <a:cs typeface="Arial" pitchFamily="34" charset="0"/>
              </a:rPr>
              <a:t>The default action can be changed by the process using the  </a:t>
            </a:r>
            <a:r>
              <a:rPr lang="en-US" sz="2800" i="1" dirty="0" smtClean="0">
                <a:solidFill>
                  <a:schemeClr val="accent2">
                    <a:lumMod val="75000"/>
                  </a:schemeClr>
                </a:solidFill>
                <a:cs typeface="Arial" pitchFamily="34" charset="0"/>
              </a:rPr>
              <a:t>signal</a:t>
            </a:r>
            <a:r>
              <a:rPr lang="en-US" sz="2800" i="1" baseline="30000" dirty="0" smtClean="0">
                <a:solidFill>
                  <a:schemeClr val="accent2">
                    <a:lumMod val="75000"/>
                  </a:schemeClr>
                </a:solidFill>
                <a:cs typeface="Arial" pitchFamily="34" charset="0"/>
              </a:rPr>
              <a:t>*</a:t>
            </a:r>
            <a:r>
              <a:rPr lang="en-US" sz="2800" i="1" dirty="0" smtClean="0">
                <a:solidFill>
                  <a:schemeClr val="accent2">
                    <a:lumMod val="75000"/>
                  </a:schemeClr>
                </a:solidFill>
                <a:cs typeface="Arial" pitchFamily="34" charset="0"/>
              </a:rPr>
              <a:t>/ </a:t>
            </a:r>
            <a:r>
              <a:rPr lang="en-US" sz="2800" i="1" dirty="0" err="1" smtClean="0">
                <a:solidFill>
                  <a:schemeClr val="accent2">
                    <a:lumMod val="75000"/>
                  </a:schemeClr>
                </a:solidFill>
                <a:cs typeface="Arial" pitchFamily="34" charset="0"/>
              </a:rPr>
              <a:t>sigaction</a:t>
            </a:r>
            <a:r>
              <a:rPr lang="en-US" sz="2800" i="1" dirty="0" smtClean="0">
                <a:solidFill>
                  <a:schemeClr val="accent2">
                    <a:lumMod val="75000"/>
                  </a:schemeClr>
                </a:solidFill>
                <a:cs typeface="Arial" pitchFamily="34" charset="0"/>
              </a:rPr>
              <a:t> </a:t>
            </a:r>
            <a:r>
              <a:rPr lang="en-US" sz="2800" dirty="0" smtClean="0">
                <a:cs typeface="Arial" pitchFamily="34" charset="0"/>
              </a:rPr>
              <a:t>system call.</a:t>
            </a:r>
          </a:p>
          <a:p>
            <a:pPr algn="l" rtl="0" eaLnBrk="1" hangingPunct="1">
              <a:buFont typeface="Arial" pitchFamily="34" charset="0"/>
              <a:buChar char="•"/>
              <a:defRPr/>
            </a:pPr>
            <a:endParaRPr lang="en-US" sz="2800" dirty="0" smtClean="0">
              <a:cs typeface="Arial" pitchFamily="34" charset="0"/>
            </a:endParaRPr>
          </a:p>
          <a:p>
            <a:pPr eaLnBrk="1" hangingPunct="1">
              <a:buFont typeface="Wingdings" pitchFamily="2" charset="2"/>
              <a:buChar char="Ø"/>
              <a:defRPr/>
            </a:pPr>
            <a:r>
              <a:rPr lang="en-US" sz="1800" dirty="0" smtClean="0">
                <a:cs typeface="Arial" pitchFamily="34" charset="0"/>
              </a:rPr>
              <a:t>It is highly recommended to refrain from using the </a:t>
            </a:r>
            <a:r>
              <a:rPr lang="en-US" sz="1800" i="1" dirty="0">
                <a:cs typeface="Arial" pitchFamily="34" charset="0"/>
              </a:rPr>
              <a:t>signal</a:t>
            </a:r>
            <a:r>
              <a:rPr lang="en-US" sz="1800" dirty="0" smtClean="0">
                <a:cs typeface="Arial" pitchFamily="34" charset="0"/>
              </a:rPr>
              <a:t> call in your code, as we will see later. Nonetheless it is important to be familiar with it since it appears in many legacy programs.</a:t>
            </a:r>
          </a:p>
          <a:p>
            <a:pPr algn="l" rtl="0" eaLnBrk="1" hangingPunct="1">
              <a:buFont typeface="Arial" pitchFamily="34" charset="0"/>
              <a:buChar char="•"/>
              <a:defRPr/>
            </a:pPr>
            <a:endParaRPr lang="en-US" sz="2700" dirty="0" smtClean="0">
              <a:cs typeface="Arial" pitchFamily="34" charset="0"/>
            </a:endParaRPr>
          </a:p>
          <a:p>
            <a:pPr algn="l" rtl="0" eaLnBrk="1" hangingPunct="1">
              <a:buFont typeface="Arial" pitchFamily="34" charset="0"/>
              <a:buNone/>
              <a:defRPr/>
            </a:pPr>
            <a:endParaRPr lang="en-US" dirty="0" smtClean="0">
              <a:cs typeface="Arial" pitchFamily="34" charset="0"/>
            </a:endParaRPr>
          </a:p>
          <a:p>
            <a:pPr algn="l" rtl="0" eaLnBrk="1" hangingPunct="1">
              <a:buFont typeface="Arial" pitchFamily="34" charset="0"/>
              <a:buNone/>
              <a:defRPr/>
            </a:pPr>
            <a:endParaRPr lang="en-US" dirty="0" smtClean="0">
              <a:cs typeface="Arial" pitchFamily="34" charset="0"/>
            </a:endParaRPr>
          </a:p>
          <a:p>
            <a:pPr lvl="1" algn="l" rtl="0" eaLnBrk="1" hangingPunct="1">
              <a:buFont typeface="Arial" pitchFamily="34" charset="0"/>
              <a:buNone/>
              <a:defRPr/>
            </a:pPr>
            <a:endParaRPr lang="en-US" dirty="0" smtClean="0">
              <a:cs typeface="Arial" pitchFamily="34" charset="0"/>
            </a:endParaRPr>
          </a:p>
        </p:txBody>
      </p:sp>
      <p:sp>
        <p:nvSpPr>
          <p:cNvPr id="4" name="Slide Number Placeholder 3"/>
          <p:cNvSpPr>
            <a:spLocks noGrp="1"/>
          </p:cNvSpPr>
          <p:nvPr>
            <p:ph type="sldNum" sz="quarter" idx="12"/>
          </p:nvPr>
        </p:nvSpPr>
        <p:spPr/>
        <p:txBody>
          <a:bodyPr/>
          <a:lstStyle/>
          <a:p>
            <a:pPr>
              <a:defRPr/>
            </a:pPr>
            <a:fld id="{7D6414DC-928F-4338-B964-3FEF595E8CBC}" type="slidenum">
              <a:rPr lang="he-IL" smtClean="0"/>
              <a:pPr>
                <a:defRPr/>
              </a:pPr>
              <a:t>8</a:t>
            </a:fld>
            <a:endParaRPr lang="he-I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rtl="0" eaLnBrk="1" hangingPunct="1"/>
            <a:r>
              <a:rPr lang="en-US" dirty="0" smtClean="0">
                <a:cs typeface="Times New Roman" pitchFamily="18" charset="0"/>
              </a:rPr>
              <a:t>Signal Handlers</a:t>
            </a:r>
            <a:endParaRPr lang="he-IL" smtClean="0"/>
          </a:p>
        </p:txBody>
      </p:sp>
      <p:sp>
        <p:nvSpPr>
          <p:cNvPr id="10243" name="Content Placeholder 2"/>
          <p:cNvSpPr>
            <a:spLocks noGrp="1"/>
          </p:cNvSpPr>
          <p:nvPr>
            <p:ph idx="1"/>
          </p:nvPr>
        </p:nvSpPr>
        <p:spPr/>
        <p:txBody>
          <a:bodyPr>
            <a:normAutofit fontScale="92500" lnSpcReduction="20000"/>
          </a:bodyPr>
          <a:lstStyle/>
          <a:p>
            <a:pPr algn="l" rtl="0" eaLnBrk="1" hangingPunct="1"/>
            <a:r>
              <a:rPr lang="en-US" sz="2700" dirty="0">
                <a:cs typeface="Arial" charset="0"/>
              </a:rPr>
              <a:t>Five default actions: </a:t>
            </a:r>
          </a:p>
          <a:p>
            <a:pPr lvl="1" eaLnBrk="1" hangingPunct="1"/>
            <a:r>
              <a:rPr lang="en-US" sz="2700" b="1" dirty="0">
                <a:cs typeface="Arial" charset="0"/>
              </a:rPr>
              <a:t>Ignore</a:t>
            </a:r>
            <a:r>
              <a:rPr lang="en-US" sz="2700">
                <a:cs typeface="Arial" charset="0"/>
              </a:rPr>
              <a:t>: ignores the signal; no action taken.</a:t>
            </a:r>
            <a:endParaRPr lang="en-US" sz="2700" b="1" dirty="0">
              <a:cs typeface="Arial" charset="0"/>
            </a:endParaRPr>
          </a:p>
          <a:p>
            <a:pPr lvl="1" algn="l" rtl="0" eaLnBrk="1" hangingPunct="1"/>
            <a:r>
              <a:rPr lang="en-US" sz="2700" b="1">
                <a:cs typeface="Arial" charset="0"/>
              </a:rPr>
              <a:t>Exit</a:t>
            </a:r>
            <a:r>
              <a:rPr lang="en-US" sz="2700" dirty="0">
                <a:cs typeface="Arial" charset="0"/>
              </a:rPr>
              <a:t>: forces the process to exit.</a:t>
            </a:r>
          </a:p>
          <a:p>
            <a:pPr lvl="1" algn="l" rtl="0" eaLnBrk="1" hangingPunct="1"/>
            <a:r>
              <a:rPr lang="en-US" sz="2700" b="1" dirty="0">
                <a:cs typeface="Arial" charset="0"/>
              </a:rPr>
              <a:t>Core</a:t>
            </a:r>
            <a:r>
              <a:rPr lang="en-US" sz="2700" dirty="0">
                <a:cs typeface="Arial" charset="0"/>
              </a:rPr>
              <a:t>: forces the process to exit and create a core file.</a:t>
            </a:r>
          </a:p>
          <a:p>
            <a:pPr lvl="1" algn="l" rtl="0" eaLnBrk="1" hangingPunct="1"/>
            <a:r>
              <a:rPr lang="en-US" sz="2700" b="1" dirty="0">
                <a:cs typeface="Arial" charset="0"/>
              </a:rPr>
              <a:t>Stop</a:t>
            </a:r>
            <a:r>
              <a:rPr lang="en-US" sz="2700" dirty="0">
                <a:cs typeface="Arial" charset="0"/>
              </a:rPr>
              <a:t>: stops the process.</a:t>
            </a:r>
          </a:p>
          <a:p>
            <a:pPr lvl="1" eaLnBrk="1" hangingPunct="1"/>
            <a:r>
              <a:rPr lang="en-US" sz="2700" b="1">
                <a:cs typeface="Arial" charset="0"/>
              </a:rPr>
              <a:t>Continue: </a:t>
            </a:r>
            <a:r>
              <a:rPr lang="en-US" sz="2700" dirty="0">
                <a:cs typeface="Arial" charset="0"/>
              </a:rPr>
              <a:t>resume</a:t>
            </a:r>
            <a:r>
              <a:rPr lang="en-US" sz="2700">
                <a:cs typeface="Arial" charset="0"/>
              </a:rPr>
              <a:t> Resume </a:t>
            </a:r>
            <a:r>
              <a:rPr lang="en-US" sz="2700" dirty="0">
                <a:cs typeface="Arial" charset="0"/>
              </a:rPr>
              <a:t>execution of a </a:t>
            </a:r>
            <a:r>
              <a:rPr lang="en-US" sz="2700" i="1" dirty="0">
                <a:solidFill>
                  <a:schemeClr val="accent2"/>
                </a:solidFill>
                <a:cs typeface="Arial" charset="0"/>
              </a:rPr>
              <a:t>stopped</a:t>
            </a:r>
            <a:r>
              <a:rPr lang="en-US" sz="2700" dirty="0">
                <a:solidFill>
                  <a:schemeClr val="accent2"/>
                </a:solidFill>
                <a:cs typeface="Arial" charset="0"/>
              </a:rPr>
              <a:t> </a:t>
            </a:r>
            <a:r>
              <a:rPr lang="en-US" sz="2700" dirty="0">
                <a:cs typeface="Arial" charset="0"/>
              </a:rPr>
              <a:t>process.</a:t>
            </a:r>
            <a:endParaRPr lang="en-US" sz="2700" b="1" dirty="0">
              <a:cs typeface="Arial" charset="0"/>
            </a:endParaRPr>
          </a:p>
          <a:p>
            <a:pPr algn="l" rtl="0" eaLnBrk="1" hangingPunct="1"/>
            <a:endParaRPr lang="en-US" sz="2700" b="1" dirty="0">
              <a:cs typeface="Arial" charset="0"/>
            </a:endParaRPr>
          </a:p>
          <a:p>
            <a:pPr eaLnBrk="1" hangingPunct="1">
              <a:buFont typeface="Wingdings" pitchFamily="2" charset="2"/>
              <a:buChar char="Ø"/>
            </a:pPr>
            <a:r>
              <a:rPr lang="en-US" sz="1900" i="1" dirty="0"/>
              <a:t>Some </a:t>
            </a:r>
            <a:r>
              <a:rPr lang="en-US" sz="1900" i="1"/>
              <a:t>functions </a:t>
            </a:r>
            <a:r>
              <a:rPr lang="en-US" sz="1900" i="1" dirty="0"/>
              <a:t> </a:t>
            </a:r>
            <a:r>
              <a:rPr lang="en-US" sz="1900" i="1"/>
              <a:t>are </a:t>
            </a:r>
            <a:r>
              <a:rPr lang="en-US" sz="1900" i="1" dirty="0"/>
              <a:t>not safe to call from within a signal handler, such as </a:t>
            </a:r>
            <a:r>
              <a:rPr lang="en-US" sz="1900" i="1" dirty="0" err="1"/>
              <a:t>printf</a:t>
            </a:r>
            <a:r>
              <a:rPr lang="en-US" sz="1900" i="1" dirty="0"/>
              <a:t>, </a:t>
            </a:r>
            <a:r>
              <a:rPr lang="en-US" sz="1900" i="1" dirty="0" err="1"/>
              <a:t>malloc</a:t>
            </a:r>
            <a:r>
              <a:rPr lang="en-US" sz="1900" i="1" dirty="0"/>
              <a:t>, etc. A useful technique to overcome this is to use a signal handler to set a flag and then check that flag from the main program and print a message if required. Further reading: </a:t>
            </a:r>
            <a:r>
              <a:rPr lang="en-US" sz="1900" dirty="0">
                <a:hlinkClick r:id="rId3"/>
              </a:rPr>
              <a:t>http://www.ibm.com/developerworks/linux/library/l-reent/index.html</a:t>
            </a:r>
            <a:endParaRPr lang="en-US" sz="1900" dirty="0">
              <a:cs typeface="Arial" pitchFamily="34" charset="0"/>
            </a:endParaRPr>
          </a:p>
        </p:txBody>
      </p:sp>
      <p:sp>
        <p:nvSpPr>
          <p:cNvPr id="4" name="Slide Number Placeholder 3"/>
          <p:cNvSpPr>
            <a:spLocks noGrp="1"/>
          </p:cNvSpPr>
          <p:nvPr>
            <p:ph type="sldNum" sz="quarter" idx="12"/>
          </p:nvPr>
        </p:nvSpPr>
        <p:spPr/>
        <p:txBody>
          <a:bodyPr/>
          <a:lstStyle/>
          <a:p>
            <a:pPr>
              <a:defRPr/>
            </a:pPr>
            <a:fld id="{18F96CEC-3106-4F58-A141-BEB69467A973}" type="slidenum">
              <a:rPr lang="he-IL" smtClean="0"/>
              <a:pPr>
                <a:defRPr/>
              </a:pPr>
              <a:t>9</a:t>
            </a:fld>
            <a:endParaRPr lang="he-IL"/>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2834</TotalTime>
  <Words>3440</Words>
  <Application>Microsoft Office PowerPoint</Application>
  <PresentationFormat>On-screen Show (4:3)</PresentationFormat>
  <Paragraphs>613</Paragraphs>
  <Slides>53</Slides>
  <Notes>11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Operating Systems, 122</vt:lpstr>
      <vt:lpstr>Signals</vt:lpstr>
      <vt:lpstr>Reacting to Signals</vt:lpstr>
      <vt:lpstr>Signals: Synchronous VS. Asynchronous</vt:lpstr>
      <vt:lpstr>Signals-Examples</vt:lpstr>
      <vt:lpstr>Signal Table</vt:lpstr>
      <vt:lpstr>Blocking and Ignoring</vt:lpstr>
      <vt:lpstr>Signal Handlers</vt:lpstr>
      <vt:lpstr>Signal Handlers</vt:lpstr>
      <vt:lpstr>Signal Handlers</vt:lpstr>
      <vt:lpstr>Scheme of signal processing</vt:lpstr>
      <vt:lpstr>Sending Signals</vt:lpstr>
      <vt:lpstr>Keyboard Signals</vt:lpstr>
      <vt:lpstr>Command line Signals</vt:lpstr>
      <vt:lpstr>System call Signals</vt:lpstr>
      <vt:lpstr>Signal Priority</vt:lpstr>
      <vt:lpstr>Manipulation of Signals</vt:lpstr>
      <vt:lpstr>Manipulation of Signals</vt:lpstr>
      <vt:lpstr>Manipulation of Signals- sigaction</vt:lpstr>
      <vt:lpstr>Manipulation of Signals- sigaction</vt:lpstr>
      <vt:lpstr>Manipulation of Signals- sigprocmask</vt:lpstr>
      <vt:lpstr>Manipulation of Signals- sigprocmask</vt:lpstr>
      <vt:lpstr>Manipulation of Signals- sigpending</vt:lpstr>
      <vt:lpstr>Waiting for signals</vt:lpstr>
      <vt:lpstr>The system call alarm</vt:lpstr>
      <vt:lpstr>Example 1</vt:lpstr>
      <vt:lpstr>Example 2</vt:lpstr>
      <vt:lpstr>Example 2-Continued</vt:lpstr>
      <vt:lpstr>Example 2-Continued</vt:lpstr>
      <vt:lpstr>Output</vt:lpstr>
      <vt:lpstr>Security Issues</vt:lpstr>
      <vt:lpstr>Process ID</vt:lpstr>
      <vt:lpstr>Process Group ID</vt:lpstr>
      <vt:lpstr>Process Group ID</vt:lpstr>
      <vt:lpstr>Assignment 1</vt:lpstr>
      <vt:lpstr>Assignment 1</vt:lpstr>
      <vt:lpstr>Assignment 1 Hello xv6</vt:lpstr>
      <vt:lpstr>Assignment 1 Details</vt:lpstr>
      <vt:lpstr>Xv6 code</vt:lpstr>
      <vt:lpstr>the shell</vt:lpstr>
      <vt:lpstr>The Kill SYSTEM CALL</vt:lpstr>
      <vt:lpstr>Midterm Question (Appendix)</vt:lpstr>
      <vt:lpstr>Question from midterm 2004</vt:lpstr>
      <vt:lpstr>Question from midterm 2004</vt:lpstr>
      <vt:lpstr>Question from midterm 2004</vt:lpstr>
      <vt:lpstr>Sample execution of code</vt:lpstr>
      <vt:lpstr>Code is incorrect</vt:lpstr>
      <vt:lpstr>Code correction</vt:lpstr>
      <vt:lpstr>More Information</vt:lpstr>
      <vt:lpstr>CODE examples</vt:lpstr>
      <vt:lpstr>sigaction code example</vt:lpstr>
      <vt:lpstr>sigprocmask code example</vt:lpstr>
      <vt:lpstr>sigprocmask code example</vt:lpstr>
    </vt:vector>
  </TitlesOfParts>
  <Company>Bgu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Session 2</dc:title>
  <dc:creator>Daniel Gordon</dc:creator>
  <cp:lastModifiedBy>Ilya</cp:lastModifiedBy>
  <cp:revision>298</cp:revision>
  <dcterms:created xsi:type="dcterms:W3CDTF">2008-05-01T09:37:10Z</dcterms:created>
  <dcterms:modified xsi:type="dcterms:W3CDTF">2012-03-25T15:35:44Z</dcterms:modified>
</cp:coreProperties>
</file>