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4" r:id="rId4"/>
    <p:sldId id="263" r:id="rId5"/>
    <p:sldId id="262" r:id="rId6"/>
    <p:sldId id="269" r:id="rId7"/>
    <p:sldId id="270" r:id="rId8"/>
    <p:sldId id="271" r:id="rId9"/>
    <p:sldId id="272" r:id="rId10"/>
    <p:sldId id="273" r:id="rId11"/>
    <p:sldId id="274" r:id="rId12"/>
    <p:sldId id="275" r:id="rId13"/>
    <p:sldId id="276" r:id="rId14"/>
    <p:sldId id="307" r:id="rId15"/>
    <p:sldId id="277" r:id="rId16"/>
    <p:sldId id="278" r:id="rId17"/>
    <p:sldId id="279" r:id="rId18"/>
    <p:sldId id="280" r:id="rId19"/>
    <p:sldId id="281" r:id="rId20"/>
    <p:sldId id="283" r:id="rId21"/>
    <p:sldId id="284" r:id="rId22"/>
    <p:sldId id="285" r:id="rId23"/>
    <p:sldId id="265" r:id="rId24"/>
    <p:sldId id="286" r:id="rId25"/>
    <p:sldId id="287" r:id="rId26"/>
    <p:sldId id="288" r:id="rId27"/>
    <p:sldId id="289" r:id="rId28"/>
    <p:sldId id="306" r:id="rId29"/>
    <p:sldId id="290" r:id="rId30"/>
    <p:sldId id="291" r:id="rId31"/>
    <p:sldId id="292" r:id="rId32"/>
    <p:sldId id="293" r:id="rId33"/>
    <p:sldId id="294" r:id="rId34"/>
    <p:sldId id="295" r:id="rId35"/>
    <p:sldId id="261" r:id="rId36"/>
    <p:sldId id="296" r:id="rId37"/>
    <p:sldId id="260" r:id="rId38"/>
    <p:sldId id="297" r:id="rId39"/>
    <p:sldId id="298" r:id="rId40"/>
    <p:sldId id="299" r:id="rId41"/>
    <p:sldId id="300" r:id="rId42"/>
    <p:sldId id="301" r:id="rId43"/>
    <p:sldId id="302" r:id="rId44"/>
    <p:sldId id="303" r:id="rId45"/>
    <p:sldId id="304" r:id="rId46"/>
    <p:sldId id="259" r:id="rId47"/>
    <p:sldId id="258" r:id="rId48"/>
    <p:sldId id="268" r:id="rId49"/>
    <p:sldId id="305" r:id="rId50"/>
    <p:sldId id="26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61CD0F-48B3-4D53-B893-DDC0D2F1FE89}" type="datetimeFigureOut">
              <a:rPr lang="en-US" smtClean="0"/>
              <a:t>3/18/2022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554A107-4D73-4830-9ABF-B42EA04291C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61CD0F-48B3-4D53-B893-DDC0D2F1FE8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A107-4D73-4830-9ABF-B42EA04291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61CD0F-48B3-4D53-B893-DDC0D2F1FE8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A107-4D73-4830-9ABF-B42EA04291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61CD0F-48B3-4D53-B893-DDC0D2F1FE8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A107-4D73-4830-9ABF-B42EA04291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61CD0F-48B3-4D53-B893-DDC0D2F1FE8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A107-4D73-4830-9ABF-B42EA04291C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61CD0F-48B3-4D53-B893-DDC0D2F1FE89}"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4A107-4D73-4830-9ABF-B42EA04291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61CD0F-48B3-4D53-B893-DDC0D2F1FE89}" type="datetimeFigureOut">
              <a:rPr lang="en-US" smtClean="0"/>
              <a:t>3/18/2022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4A107-4D73-4830-9ABF-B42EA04291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61CD0F-48B3-4D53-B893-DDC0D2F1FE89}" type="datetimeFigureOut">
              <a:rPr lang="en-US" smtClean="0"/>
              <a:t>3/18/2022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4A107-4D73-4830-9ABF-B42EA04291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1CD0F-48B3-4D53-B893-DDC0D2F1FE89}" type="datetimeFigureOut">
              <a:rPr lang="en-US" smtClean="0"/>
              <a:t>3/18/2022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4A107-4D73-4830-9ABF-B42EA04291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61CD0F-48B3-4D53-B893-DDC0D2F1FE89}"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4A107-4D73-4830-9ABF-B42EA04291C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61CD0F-48B3-4D53-B893-DDC0D2F1FE89}"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554A107-4D73-4830-9ABF-B42EA04291C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61CD0F-48B3-4D53-B893-DDC0D2F1FE89}" type="datetimeFigureOut">
              <a:rPr lang="en-US" smtClean="0"/>
              <a:t>3/18/2022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554A107-4D73-4830-9ABF-B42EA04291C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Housing: Price Prediction Project</a:t>
            </a:r>
            <a:endParaRPr lang="en-US" b="1" dirty="0"/>
          </a:p>
        </p:txBody>
      </p:sp>
      <p:sp>
        <p:nvSpPr>
          <p:cNvPr id="3" name="Subtitle 2"/>
          <p:cNvSpPr>
            <a:spLocks noGrp="1"/>
          </p:cNvSpPr>
          <p:nvPr>
            <p:ph type="subTitle" idx="1"/>
          </p:nvPr>
        </p:nvSpPr>
        <p:spPr>
          <a:xfrm>
            <a:off x="2514600" y="5114109"/>
            <a:ext cx="6400800" cy="1752600"/>
          </a:xfrm>
        </p:spPr>
        <p:txBody>
          <a:bodyPr/>
          <a:lstStyle/>
          <a:p>
            <a:pPr algn="r"/>
            <a:r>
              <a:rPr lang="en-US" dirty="0" err="1" smtClean="0"/>
              <a:t>Mehul</a:t>
            </a:r>
            <a:r>
              <a:rPr lang="en-US" dirty="0" smtClean="0"/>
              <a:t> </a:t>
            </a:r>
            <a:r>
              <a:rPr lang="en-US" dirty="0" err="1" smtClean="0"/>
              <a:t>Sonthalia</a:t>
            </a:r>
            <a:endParaRPr lang="en-US" dirty="0"/>
          </a:p>
        </p:txBody>
      </p:sp>
    </p:spTree>
    <p:extLst>
      <p:ext uri="{BB962C8B-B14F-4D97-AF65-F5344CB8AC3E}">
        <p14:creationId xmlns:p14="http://schemas.microsoft.com/office/powerpoint/2010/main" val="2577856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Variables (Discrete)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598" y="1935163"/>
            <a:ext cx="6012803" cy="4389437"/>
          </a:xfrm>
        </p:spPr>
      </p:pic>
    </p:spTree>
    <p:extLst>
      <p:ext uri="{BB962C8B-B14F-4D97-AF65-F5344CB8AC3E}">
        <p14:creationId xmlns:p14="http://schemas.microsoft.com/office/powerpoint/2010/main" val="1265354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Numerical Variable (Continuous)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556" y="1935163"/>
            <a:ext cx="7176888" cy="4389437"/>
          </a:xfrm>
        </p:spPr>
      </p:pic>
    </p:spTree>
    <p:extLst>
      <p:ext uri="{BB962C8B-B14F-4D97-AF65-F5344CB8AC3E}">
        <p14:creationId xmlns:p14="http://schemas.microsoft.com/office/powerpoint/2010/main" val="502453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Drop Unnecessary Columns &amp; </a:t>
            </a:r>
            <a:r>
              <a:rPr lang="en-US" dirty="0" smtClean="0"/>
              <a:t>Rows</a:t>
            </a:r>
            <a:endParaRPr lang="en-US" dirty="0"/>
          </a:p>
        </p:txBody>
      </p:sp>
      <p:sp>
        <p:nvSpPr>
          <p:cNvPr id="3" name="Content Placeholder 2"/>
          <p:cNvSpPr>
            <a:spLocks noGrp="1"/>
          </p:cNvSpPr>
          <p:nvPr>
            <p:ph idx="1"/>
          </p:nvPr>
        </p:nvSpPr>
        <p:spPr/>
        <p:txBody>
          <a:bodyPr>
            <a:normAutofit/>
          </a:bodyPr>
          <a:lstStyle/>
          <a:p>
            <a:r>
              <a:rPr lang="en-US" dirty="0" smtClean="0"/>
              <a:t>We </a:t>
            </a:r>
            <a:r>
              <a:rPr lang="en-US" dirty="0"/>
              <a:t>shall drop the above mentioned features who either have 80-100% null values, or above 80% a single value</a:t>
            </a:r>
          </a:p>
          <a:p>
            <a:pPr marL="0" indent="0">
              <a:buNone/>
            </a:pPr>
            <a:r>
              <a:rPr lang="en-US" dirty="0" err="1" smtClean="0"/>
              <a:t>drop_columns</a:t>
            </a:r>
            <a:r>
              <a:rPr lang="en-US" dirty="0"/>
              <a:t>= ['Id','LowQualFinSF','3SsnPorch','ScreenPorch','PoolArea','MiscVal','PoolQC','Fence','MiscFeature','Heating','RoofMatl','Condition2','Utilities','Street','Alley</a:t>
            </a:r>
            <a:r>
              <a:rPr lang="en-US" dirty="0" smtClean="0"/>
              <a:t>']</a:t>
            </a:r>
          </a:p>
          <a:p>
            <a:pPr marL="0" indent="0">
              <a:buNone/>
            </a:pPr>
            <a:r>
              <a:rPr lang="en-US" dirty="0" err="1"/>
              <a:t>df.drop</a:t>
            </a:r>
            <a:r>
              <a:rPr lang="en-US" dirty="0"/>
              <a:t>(columns = </a:t>
            </a:r>
            <a:r>
              <a:rPr lang="en-US" dirty="0" err="1"/>
              <a:t>drop_columns,inplace</a:t>
            </a:r>
            <a:r>
              <a:rPr lang="en-US" dirty="0"/>
              <a:t>=True)</a:t>
            </a:r>
          </a:p>
        </p:txBody>
      </p:sp>
    </p:spTree>
    <p:extLst>
      <p:ext uri="{BB962C8B-B14F-4D97-AF65-F5344CB8AC3E}">
        <p14:creationId xmlns:p14="http://schemas.microsoft.com/office/powerpoint/2010/main" val="3984413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Treating Null </a:t>
            </a:r>
            <a:r>
              <a:rPr lang="en-US" dirty="0" smtClean="0"/>
              <a:t>Values</a:t>
            </a:r>
            <a:endParaRPr lang="en-US" dirty="0"/>
          </a:p>
        </p:txBody>
      </p:sp>
      <p:sp>
        <p:nvSpPr>
          <p:cNvPr id="3" name="Content Placeholder 2"/>
          <p:cNvSpPr>
            <a:spLocks noGrp="1"/>
          </p:cNvSpPr>
          <p:nvPr>
            <p:ph idx="1"/>
          </p:nvPr>
        </p:nvSpPr>
        <p:spPr/>
        <p:txBody>
          <a:bodyPr/>
          <a:lstStyle/>
          <a:p>
            <a:r>
              <a:rPr lang="en-US" dirty="0" err="1"/>
              <a:t>df.isnull</a:t>
            </a:r>
            <a:r>
              <a:rPr lang="en-US" dirty="0"/>
              <a:t>().sum().</a:t>
            </a:r>
            <a:r>
              <a:rPr lang="en-US" dirty="0" err="1"/>
              <a:t>sort_values</a:t>
            </a:r>
            <a:r>
              <a:rPr lang="en-US" dirty="0"/>
              <a:t>(ascending=False</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368730"/>
            <a:ext cx="3200400" cy="4189005"/>
          </a:xfrm>
          <a:prstGeom prst="rect">
            <a:avLst/>
          </a:prstGeom>
        </p:spPr>
      </p:pic>
    </p:spTree>
    <p:extLst>
      <p:ext uri="{BB962C8B-B14F-4D97-AF65-F5344CB8AC3E}">
        <p14:creationId xmlns:p14="http://schemas.microsoft.com/office/powerpoint/2010/main" val="370827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Treating Null Values (</a:t>
            </a:r>
            <a:r>
              <a:rPr lang="en-US" dirty="0" err="1" smtClean="0"/>
              <a:t>FireplaceQu</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most number of null values is in </a:t>
            </a:r>
            <a:r>
              <a:rPr lang="en-US" dirty="0" err="1"/>
              <a:t>FireplaceQu</a:t>
            </a:r>
            <a:r>
              <a:rPr lang="en-US" dirty="0"/>
              <a:t> feature</a:t>
            </a:r>
          </a:p>
          <a:p>
            <a:r>
              <a:rPr lang="en-US" dirty="0" smtClean="0"/>
              <a:t>That </a:t>
            </a:r>
            <a:r>
              <a:rPr lang="en-US" dirty="0"/>
              <a:t>is because in all the 551 (47%) entries, the no of fire places as per the feature Fireplaces=0</a:t>
            </a:r>
          </a:p>
          <a:p>
            <a:r>
              <a:rPr lang="en-US" dirty="0" smtClean="0"/>
              <a:t>The </a:t>
            </a:r>
            <a:r>
              <a:rPr lang="en-US" dirty="0"/>
              <a:t>quality of a fireplace cannot be filled when there is no fireplace present</a:t>
            </a:r>
          </a:p>
          <a:p>
            <a:r>
              <a:rPr lang="en-US" dirty="0" smtClean="0"/>
              <a:t>We </a:t>
            </a:r>
            <a:r>
              <a:rPr lang="en-US" dirty="0"/>
              <a:t>cannot impute any other value as the </a:t>
            </a:r>
            <a:r>
              <a:rPr lang="en-US" dirty="0" err="1"/>
              <a:t>FireplaceQu</a:t>
            </a:r>
            <a:r>
              <a:rPr lang="en-US" dirty="0"/>
              <a:t>, where there is no fireplace present</a:t>
            </a:r>
          </a:p>
          <a:p>
            <a:r>
              <a:rPr lang="en-US" dirty="0" smtClean="0"/>
              <a:t>Hence</a:t>
            </a:r>
            <a:r>
              <a:rPr lang="en-US" dirty="0"/>
              <a:t>, in order to not misguide the algorithm with a value; We shall drop the feature </a:t>
            </a:r>
            <a:r>
              <a:rPr lang="en-US" dirty="0" err="1" smtClean="0"/>
              <a:t>FireplaceQu</a:t>
            </a:r>
            <a:endParaRPr lang="en-US" dirty="0" smtClean="0"/>
          </a:p>
          <a:p>
            <a:pPr marL="0" indent="0">
              <a:buNone/>
            </a:pPr>
            <a:r>
              <a:rPr lang="en-US" dirty="0" err="1"/>
              <a:t>df.drop</a:t>
            </a:r>
            <a:r>
              <a:rPr lang="en-US" dirty="0"/>
              <a:t>(columns = '</a:t>
            </a:r>
            <a:r>
              <a:rPr lang="en-US" dirty="0" err="1"/>
              <a:t>FireplaceQu</a:t>
            </a:r>
            <a:r>
              <a:rPr lang="en-US" dirty="0"/>
              <a:t>' ,</a:t>
            </a:r>
            <a:r>
              <a:rPr lang="en-US" dirty="0" err="1"/>
              <a:t>inplace</a:t>
            </a:r>
            <a:r>
              <a:rPr lang="en-US" dirty="0"/>
              <a:t>=True)</a:t>
            </a:r>
          </a:p>
        </p:txBody>
      </p:sp>
    </p:spTree>
    <p:extLst>
      <p:ext uri="{BB962C8B-B14F-4D97-AF65-F5344CB8AC3E}">
        <p14:creationId xmlns:p14="http://schemas.microsoft.com/office/powerpoint/2010/main" val="1042682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Treating Null </a:t>
            </a:r>
            <a:r>
              <a:rPr lang="en-US" dirty="0" smtClean="0"/>
              <a:t>Values (Garage)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a:t>
            </a:r>
            <a:r>
              <a:rPr lang="en-US" dirty="0"/>
              <a:t>we can see from above, all the features related to garage have 64 null entries each</a:t>
            </a:r>
          </a:p>
          <a:p>
            <a:r>
              <a:rPr lang="en-US" dirty="0" smtClean="0"/>
              <a:t>Hence</a:t>
            </a:r>
            <a:r>
              <a:rPr lang="en-US" dirty="0"/>
              <a:t>, lets check whether all these 64 entries are falling in the same locations or </a:t>
            </a:r>
            <a:r>
              <a:rPr lang="en-US" dirty="0" smtClean="0"/>
              <a:t>not</a:t>
            </a:r>
          </a:p>
          <a:p>
            <a:pPr marL="0" indent="0">
              <a:buNone/>
            </a:pPr>
            <a:r>
              <a:rPr lang="en-US" dirty="0" err="1"/>
              <a:t>df</a:t>
            </a:r>
            <a:r>
              <a:rPr lang="en-US" dirty="0"/>
              <a:t>[</a:t>
            </a:r>
            <a:r>
              <a:rPr lang="en-US" dirty="0" err="1"/>
              <a:t>df</a:t>
            </a:r>
            <a:r>
              <a:rPr lang="en-US" dirty="0"/>
              <a:t>['</a:t>
            </a:r>
            <a:r>
              <a:rPr lang="en-US" dirty="0" err="1"/>
              <a:t>GarageCond</a:t>
            </a:r>
            <a:r>
              <a:rPr lang="en-US" dirty="0"/>
              <a:t>'].</a:t>
            </a:r>
            <a:r>
              <a:rPr lang="en-US" dirty="0" err="1"/>
              <a:t>isnull</a:t>
            </a:r>
            <a:r>
              <a:rPr lang="en-US" dirty="0"/>
              <a:t>() &amp; </a:t>
            </a:r>
            <a:r>
              <a:rPr lang="en-US" dirty="0" err="1"/>
              <a:t>df</a:t>
            </a:r>
            <a:r>
              <a:rPr lang="en-US" dirty="0"/>
              <a:t>['</a:t>
            </a:r>
            <a:r>
              <a:rPr lang="en-US" dirty="0" err="1"/>
              <a:t>GarageType</a:t>
            </a:r>
            <a:r>
              <a:rPr lang="en-US" dirty="0"/>
              <a:t>'].</a:t>
            </a:r>
            <a:r>
              <a:rPr lang="en-US" dirty="0" err="1"/>
              <a:t>isnull</a:t>
            </a:r>
            <a:r>
              <a:rPr lang="en-US" dirty="0"/>
              <a:t>() &amp; </a:t>
            </a:r>
            <a:r>
              <a:rPr lang="en-US" dirty="0" err="1"/>
              <a:t>df</a:t>
            </a:r>
            <a:r>
              <a:rPr lang="en-US" dirty="0"/>
              <a:t>['</a:t>
            </a:r>
            <a:r>
              <a:rPr lang="en-US" dirty="0" err="1"/>
              <a:t>GarageYrBlt</a:t>
            </a:r>
            <a:r>
              <a:rPr lang="en-US" dirty="0"/>
              <a:t>'].</a:t>
            </a:r>
            <a:r>
              <a:rPr lang="en-US" dirty="0" err="1"/>
              <a:t>isnull</a:t>
            </a:r>
            <a:r>
              <a:rPr lang="en-US" dirty="0"/>
              <a:t>() &amp; </a:t>
            </a:r>
            <a:r>
              <a:rPr lang="en-US" dirty="0" err="1"/>
              <a:t>df</a:t>
            </a:r>
            <a:r>
              <a:rPr lang="en-US" dirty="0"/>
              <a:t>['</a:t>
            </a:r>
            <a:r>
              <a:rPr lang="en-US" dirty="0" err="1"/>
              <a:t>GarageFinish</a:t>
            </a:r>
            <a:r>
              <a:rPr lang="en-US" dirty="0"/>
              <a:t>'].</a:t>
            </a:r>
            <a:r>
              <a:rPr lang="en-US" dirty="0" err="1"/>
              <a:t>isnull</a:t>
            </a:r>
            <a:r>
              <a:rPr lang="en-US" dirty="0"/>
              <a:t>() &amp; </a:t>
            </a:r>
            <a:r>
              <a:rPr lang="en-US" dirty="0" err="1"/>
              <a:t>df</a:t>
            </a:r>
            <a:r>
              <a:rPr lang="en-US" dirty="0"/>
              <a:t>['</a:t>
            </a:r>
            <a:r>
              <a:rPr lang="en-US" dirty="0" err="1"/>
              <a:t>GarageQual</a:t>
            </a:r>
            <a:r>
              <a:rPr lang="en-US" dirty="0"/>
              <a:t>'].</a:t>
            </a:r>
            <a:r>
              <a:rPr lang="en-US" dirty="0" err="1"/>
              <a:t>isnull</a:t>
            </a:r>
            <a:r>
              <a:rPr lang="en-US" dirty="0" smtClean="0"/>
              <a:t>()]</a:t>
            </a:r>
          </a:p>
          <a:p>
            <a:r>
              <a:rPr lang="en-US" dirty="0" smtClean="0"/>
              <a:t>There </a:t>
            </a:r>
            <a:r>
              <a:rPr lang="en-US" dirty="0"/>
              <a:t>are 64 rows where all of these 5 features are null at the same time hence there is no point in filling null values for any of these rows</a:t>
            </a:r>
          </a:p>
          <a:p>
            <a:r>
              <a:rPr lang="en-US" dirty="0" smtClean="0"/>
              <a:t>To </a:t>
            </a:r>
            <a:r>
              <a:rPr lang="en-US" dirty="0"/>
              <a:t>avoid adding </a:t>
            </a:r>
            <a:r>
              <a:rPr lang="en-US" dirty="0" err="1"/>
              <a:t>arbitary</a:t>
            </a:r>
            <a:r>
              <a:rPr lang="en-US" dirty="0"/>
              <a:t> values for the above rows, we shall drop </a:t>
            </a:r>
            <a:r>
              <a:rPr lang="en-US" dirty="0" smtClean="0"/>
              <a:t>them</a:t>
            </a:r>
          </a:p>
          <a:p>
            <a:pPr marL="0" indent="0">
              <a:buNone/>
            </a:pPr>
            <a:r>
              <a:rPr lang="en-US" dirty="0" err="1"/>
              <a:t>df.drop</a:t>
            </a:r>
            <a:r>
              <a:rPr lang="en-US" dirty="0"/>
              <a:t>(</a:t>
            </a:r>
            <a:r>
              <a:rPr lang="en-US" dirty="0" err="1"/>
              <a:t>df.index</a:t>
            </a:r>
            <a:r>
              <a:rPr lang="en-US" dirty="0"/>
              <a:t>[</a:t>
            </a:r>
            <a:r>
              <a:rPr lang="en-US" dirty="0" err="1"/>
              <a:t>df</a:t>
            </a:r>
            <a:r>
              <a:rPr lang="en-US" dirty="0"/>
              <a:t>['</a:t>
            </a:r>
            <a:r>
              <a:rPr lang="en-US" dirty="0" err="1"/>
              <a:t>GarageCond</a:t>
            </a:r>
            <a:r>
              <a:rPr lang="en-US" dirty="0"/>
              <a:t>'].</a:t>
            </a:r>
            <a:r>
              <a:rPr lang="en-US" dirty="0" err="1"/>
              <a:t>isnull</a:t>
            </a:r>
            <a:r>
              <a:rPr lang="en-US" dirty="0"/>
              <a:t>() &amp; </a:t>
            </a:r>
            <a:r>
              <a:rPr lang="en-US" dirty="0" err="1"/>
              <a:t>df</a:t>
            </a:r>
            <a:r>
              <a:rPr lang="en-US" dirty="0"/>
              <a:t>['</a:t>
            </a:r>
            <a:r>
              <a:rPr lang="en-US" dirty="0" err="1"/>
              <a:t>GarageType</a:t>
            </a:r>
            <a:r>
              <a:rPr lang="en-US" dirty="0"/>
              <a:t>'].</a:t>
            </a:r>
            <a:r>
              <a:rPr lang="en-US" dirty="0" err="1"/>
              <a:t>isnull</a:t>
            </a:r>
            <a:r>
              <a:rPr lang="en-US" dirty="0"/>
              <a:t>() &amp; </a:t>
            </a:r>
            <a:r>
              <a:rPr lang="en-US" dirty="0" err="1"/>
              <a:t>df</a:t>
            </a:r>
            <a:r>
              <a:rPr lang="en-US" dirty="0"/>
              <a:t>['</a:t>
            </a:r>
            <a:r>
              <a:rPr lang="en-US" dirty="0" err="1"/>
              <a:t>GarageYrBlt</a:t>
            </a:r>
            <a:r>
              <a:rPr lang="en-US" dirty="0"/>
              <a:t>'].</a:t>
            </a:r>
            <a:r>
              <a:rPr lang="en-US" dirty="0" err="1"/>
              <a:t>isnull</a:t>
            </a:r>
            <a:r>
              <a:rPr lang="en-US" dirty="0"/>
              <a:t>() &amp; </a:t>
            </a:r>
            <a:r>
              <a:rPr lang="en-US" dirty="0" err="1"/>
              <a:t>df</a:t>
            </a:r>
            <a:r>
              <a:rPr lang="en-US" dirty="0"/>
              <a:t>['</a:t>
            </a:r>
            <a:r>
              <a:rPr lang="en-US" dirty="0" err="1"/>
              <a:t>GarageFinish</a:t>
            </a:r>
            <a:r>
              <a:rPr lang="en-US" dirty="0"/>
              <a:t>'].</a:t>
            </a:r>
            <a:r>
              <a:rPr lang="en-US" dirty="0" err="1"/>
              <a:t>isnull</a:t>
            </a:r>
            <a:r>
              <a:rPr lang="en-US" dirty="0"/>
              <a:t>() &amp; </a:t>
            </a:r>
            <a:r>
              <a:rPr lang="en-US" dirty="0" err="1"/>
              <a:t>df</a:t>
            </a:r>
            <a:r>
              <a:rPr lang="en-US" dirty="0"/>
              <a:t>['</a:t>
            </a:r>
            <a:r>
              <a:rPr lang="en-US" dirty="0" err="1"/>
              <a:t>GarageQual</a:t>
            </a:r>
            <a:r>
              <a:rPr lang="en-US" dirty="0"/>
              <a:t>'].</a:t>
            </a:r>
            <a:r>
              <a:rPr lang="en-US" dirty="0" err="1"/>
              <a:t>isnull</a:t>
            </a:r>
            <a:r>
              <a:rPr lang="en-US" dirty="0"/>
              <a:t>()], </a:t>
            </a:r>
            <a:r>
              <a:rPr lang="en-US" dirty="0" err="1"/>
              <a:t>inplace</a:t>
            </a:r>
            <a:r>
              <a:rPr lang="en-US" dirty="0"/>
              <a:t>=True)</a:t>
            </a:r>
          </a:p>
        </p:txBody>
      </p:sp>
    </p:spTree>
    <p:extLst>
      <p:ext uri="{BB962C8B-B14F-4D97-AF65-F5344CB8AC3E}">
        <p14:creationId xmlns:p14="http://schemas.microsoft.com/office/powerpoint/2010/main" val="1875421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Treating Null Values </a:t>
            </a:r>
            <a:r>
              <a:rPr lang="en-US" dirty="0" smtClean="0"/>
              <a:t>(Basement)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a:t>
            </a:r>
            <a:r>
              <a:rPr lang="en-US" dirty="0"/>
              <a:t>we can see from above, all the features related to basement have </a:t>
            </a:r>
            <a:r>
              <a:rPr lang="en-US" dirty="0" err="1"/>
              <a:t>atleast</a:t>
            </a:r>
            <a:r>
              <a:rPr lang="en-US" dirty="0"/>
              <a:t> 24 null entries each</a:t>
            </a:r>
          </a:p>
          <a:p>
            <a:r>
              <a:rPr lang="en-US" dirty="0" smtClean="0"/>
              <a:t>Hence</a:t>
            </a:r>
            <a:r>
              <a:rPr lang="en-US" dirty="0"/>
              <a:t>, lets check whether all these 24 entries are falling in the same locations or </a:t>
            </a:r>
            <a:r>
              <a:rPr lang="en-US" dirty="0" smtClean="0"/>
              <a:t>not</a:t>
            </a:r>
          </a:p>
          <a:p>
            <a:pPr marL="0" indent="0">
              <a:buNone/>
            </a:pPr>
            <a:r>
              <a:rPr lang="en-US" dirty="0" err="1"/>
              <a:t>df</a:t>
            </a:r>
            <a:r>
              <a:rPr lang="en-US" dirty="0"/>
              <a:t>[</a:t>
            </a:r>
            <a:r>
              <a:rPr lang="en-US" dirty="0" err="1"/>
              <a:t>df</a:t>
            </a:r>
            <a:r>
              <a:rPr lang="en-US" dirty="0"/>
              <a:t>['</a:t>
            </a:r>
            <a:r>
              <a:rPr lang="en-US" dirty="0" err="1"/>
              <a:t>BsmtExposure</a:t>
            </a:r>
            <a:r>
              <a:rPr lang="en-US" dirty="0"/>
              <a:t>'].</a:t>
            </a:r>
            <a:r>
              <a:rPr lang="en-US" dirty="0" err="1"/>
              <a:t>isnull</a:t>
            </a:r>
            <a:r>
              <a:rPr lang="en-US" dirty="0"/>
              <a:t>() &amp; </a:t>
            </a:r>
            <a:r>
              <a:rPr lang="en-US" dirty="0" err="1"/>
              <a:t>df</a:t>
            </a:r>
            <a:r>
              <a:rPr lang="en-US" dirty="0"/>
              <a:t>['BsmtFinType2'].</a:t>
            </a:r>
            <a:r>
              <a:rPr lang="en-US" dirty="0" err="1"/>
              <a:t>isnull</a:t>
            </a:r>
            <a:r>
              <a:rPr lang="en-US" dirty="0"/>
              <a:t>() &amp; </a:t>
            </a:r>
            <a:r>
              <a:rPr lang="en-US" dirty="0" err="1" smtClean="0"/>
              <a:t>df</a:t>
            </a:r>
            <a:r>
              <a:rPr lang="en-US" dirty="0"/>
              <a:t>['</a:t>
            </a:r>
            <a:r>
              <a:rPr lang="en-US" dirty="0" err="1"/>
              <a:t>BsmtQual</a:t>
            </a:r>
            <a:r>
              <a:rPr lang="en-US" dirty="0"/>
              <a:t>'].</a:t>
            </a:r>
            <a:r>
              <a:rPr lang="en-US" dirty="0" err="1"/>
              <a:t>isnull</a:t>
            </a:r>
            <a:r>
              <a:rPr lang="en-US" dirty="0"/>
              <a:t>() &amp; </a:t>
            </a:r>
            <a:r>
              <a:rPr lang="en-US" dirty="0" err="1"/>
              <a:t>df</a:t>
            </a:r>
            <a:r>
              <a:rPr lang="en-US" dirty="0"/>
              <a:t>['</a:t>
            </a:r>
            <a:r>
              <a:rPr lang="en-US" dirty="0" err="1"/>
              <a:t>BsmtCond</a:t>
            </a:r>
            <a:r>
              <a:rPr lang="en-US" dirty="0"/>
              <a:t>'].</a:t>
            </a:r>
            <a:r>
              <a:rPr lang="en-US" dirty="0" err="1"/>
              <a:t>isnull</a:t>
            </a:r>
            <a:r>
              <a:rPr lang="en-US" dirty="0"/>
              <a:t>() &amp; </a:t>
            </a:r>
            <a:r>
              <a:rPr lang="en-US" dirty="0" err="1"/>
              <a:t>df</a:t>
            </a:r>
            <a:r>
              <a:rPr lang="en-US" dirty="0"/>
              <a:t>['BsmtFinType1'].</a:t>
            </a:r>
            <a:r>
              <a:rPr lang="en-US" dirty="0" err="1"/>
              <a:t>isnull</a:t>
            </a:r>
            <a:r>
              <a:rPr lang="en-US" dirty="0" smtClean="0"/>
              <a:t>()]</a:t>
            </a:r>
          </a:p>
          <a:p>
            <a:r>
              <a:rPr lang="en-US" dirty="0" smtClean="0"/>
              <a:t>There </a:t>
            </a:r>
            <a:r>
              <a:rPr lang="en-US" dirty="0"/>
              <a:t>are 24 rows where all of these 5 features are null at the same time hence there is no point in filling null values for any of these rows</a:t>
            </a:r>
          </a:p>
          <a:p>
            <a:r>
              <a:rPr lang="en-US" dirty="0" smtClean="0"/>
              <a:t>To </a:t>
            </a:r>
            <a:r>
              <a:rPr lang="en-US" dirty="0"/>
              <a:t>avoid adding </a:t>
            </a:r>
            <a:r>
              <a:rPr lang="en-US" dirty="0" err="1"/>
              <a:t>arbitary</a:t>
            </a:r>
            <a:r>
              <a:rPr lang="en-US" dirty="0"/>
              <a:t> values for the above rows, we shall drop </a:t>
            </a:r>
            <a:r>
              <a:rPr lang="en-US" dirty="0" smtClean="0"/>
              <a:t>them</a:t>
            </a:r>
          </a:p>
          <a:p>
            <a:pPr marL="0" indent="0">
              <a:buNone/>
            </a:pPr>
            <a:r>
              <a:rPr lang="en-US" dirty="0" err="1"/>
              <a:t>df.drop</a:t>
            </a:r>
            <a:r>
              <a:rPr lang="en-US" dirty="0"/>
              <a:t>(</a:t>
            </a:r>
            <a:r>
              <a:rPr lang="en-US" dirty="0" err="1"/>
              <a:t>df.index</a:t>
            </a:r>
            <a:r>
              <a:rPr lang="en-US" dirty="0"/>
              <a:t>[</a:t>
            </a:r>
            <a:r>
              <a:rPr lang="en-US" dirty="0" err="1"/>
              <a:t>df</a:t>
            </a:r>
            <a:r>
              <a:rPr lang="en-US" dirty="0"/>
              <a:t>['</a:t>
            </a:r>
            <a:r>
              <a:rPr lang="en-US" dirty="0" err="1"/>
              <a:t>BsmtExposure</a:t>
            </a:r>
            <a:r>
              <a:rPr lang="en-US" dirty="0"/>
              <a:t>'].</a:t>
            </a:r>
            <a:r>
              <a:rPr lang="en-US" dirty="0" err="1"/>
              <a:t>isnull</a:t>
            </a:r>
            <a:r>
              <a:rPr lang="en-US" dirty="0"/>
              <a:t>() &amp; </a:t>
            </a:r>
            <a:r>
              <a:rPr lang="en-US" dirty="0" err="1" smtClean="0"/>
              <a:t>df</a:t>
            </a:r>
            <a:r>
              <a:rPr lang="en-US" dirty="0"/>
              <a:t>['BsmtFinType2'].</a:t>
            </a:r>
            <a:r>
              <a:rPr lang="en-US" dirty="0" err="1"/>
              <a:t>isnull</a:t>
            </a:r>
            <a:r>
              <a:rPr lang="en-US" dirty="0"/>
              <a:t>() &amp; </a:t>
            </a:r>
            <a:r>
              <a:rPr lang="en-US" dirty="0" err="1"/>
              <a:t>df</a:t>
            </a:r>
            <a:r>
              <a:rPr lang="en-US" dirty="0"/>
              <a:t>['</a:t>
            </a:r>
            <a:r>
              <a:rPr lang="en-US" dirty="0" err="1"/>
              <a:t>BsmtQual</a:t>
            </a:r>
            <a:r>
              <a:rPr lang="en-US" dirty="0"/>
              <a:t>'].</a:t>
            </a:r>
            <a:r>
              <a:rPr lang="en-US" dirty="0" err="1"/>
              <a:t>isnull</a:t>
            </a:r>
            <a:r>
              <a:rPr lang="en-US" dirty="0"/>
              <a:t>() &amp; </a:t>
            </a:r>
            <a:r>
              <a:rPr lang="en-US" dirty="0" err="1"/>
              <a:t>df</a:t>
            </a:r>
            <a:r>
              <a:rPr lang="en-US" dirty="0"/>
              <a:t>['</a:t>
            </a:r>
            <a:r>
              <a:rPr lang="en-US" dirty="0" err="1"/>
              <a:t>BsmtCond</a:t>
            </a:r>
            <a:r>
              <a:rPr lang="en-US" dirty="0"/>
              <a:t>'].</a:t>
            </a:r>
            <a:r>
              <a:rPr lang="en-US" dirty="0" err="1"/>
              <a:t>isnull</a:t>
            </a:r>
            <a:r>
              <a:rPr lang="en-US" dirty="0"/>
              <a:t>() &amp; </a:t>
            </a:r>
            <a:r>
              <a:rPr lang="en-US" dirty="0" err="1"/>
              <a:t>df</a:t>
            </a:r>
            <a:r>
              <a:rPr lang="en-US" dirty="0"/>
              <a:t>['BsmtFinType1'].</a:t>
            </a:r>
            <a:r>
              <a:rPr lang="en-US" dirty="0" err="1"/>
              <a:t>isnull</a:t>
            </a:r>
            <a:r>
              <a:rPr lang="en-US" dirty="0"/>
              <a:t>()], </a:t>
            </a:r>
            <a:r>
              <a:rPr lang="en-US" dirty="0" err="1"/>
              <a:t>inplace</a:t>
            </a:r>
            <a:r>
              <a:rPr lang="en-US" dirty="0"/>
              <a:t>=True)</a:t>
            </a:r>
          </a:p>
        </p:txBody>
      </p:sp>
    </p:spTree>
    <p:extLst>
      <p:ext uri="{BB962C8B-B14F-4D97-AF65-F5344CB8AC3E}">
        <p14:creationId xmlns:p14="http://schemas.microsoft.com/office/powerpoint/2010/main" val="4004099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Treating Null Values </a:t>
            </a:r>
            <a:r>
              <a:rPr lang="en-US" dirty="0" smtClean="0"/>
              <a:t>(Veneer)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a:t>
            </a:r>
            <a:r>
              <a:rPr lang="en-US" dirty="0"/>
              <a:t>we can see from above, all the features related to veneer type have 7 null entries each</a:t>
            </a:r>
          </a:p>
          <a:p>
            <a:r>
              <a:rPr lang="en-US" dirty="0" smtClean="0"/>
              <a:t>Hence</a:t>
            </a:r>
            <a:r>
              <a:rPr lang="en-US" dirty="0"/>
              <a:t>, lets check whether all these 7 entries are falling in the same locations or </a:t>
            </a:r>
            <a:r>
              <a:rPr lang="en-US" dirty="0" smtClean="0"/>
              <a:t>not</a:t>
            </a:r>
          </a:p>
          <a:p>
            <a:pPr marL="0" indent="0">
              <a:buNone/>
            </a:pPr>
            <a:r>
              <a:rPr lang="en-US" dirty="0" err="1"/>
              <a:t>df</a:t>
            </a:r>
            <a:r>
              <a:rPr lang="en-US" dirty="0"/>
              <a:t>[</a:t>
            </a:r>
            <a:r>
              <a:rPr lang="en-US" dirty="0" err="1"/>
              <a:t>df</a:t>
            </a:r>
            <a:r>
              <a:rPr lang="en-US" dirty="0"/>
              <a:t>['</a:t>
            </a:r>
            <a:r>
              <a:rPr lang="en-US" dirty="0" err="1"/>
              <a:t>MasVnrType</a:t>
            </a:r>
            <a:r>
              <a:rPr lang="en-US" dirty="0"/>
              <a:t>'].</a:t>
            </a:r>
            <a:r>
              <a:rPr lang="en-US" dirty="0" err="1"/>
              <a:t>isnull</a:t>
            </a:r>
            <a:r>
              <a:rPr lang="en-US" dirty="0"/>
              <a:t>() &amp; </a:t>
            </a:r>
            <a:r>
              <a:rPr lang="en-US" dirty="0" err="1"/>
              <a:t>df</a:t>
            </a:r>
            <a:r>
              <a:rPr lang="en-US" dirty="0"/>
              <a:t>['</a:t>
            </a:r>
            <a:r>
              <a:rPr lang="en-US" dirty="0" err="1"/>
              <a:t>MasVnrArea</a:t>
            </a:r>
            <a:r>
              <a:rPr lang="en-US" dirty="0"/>
              <a:t>'].</a:t>
            </a:r>
            <a:r>
              <a:rPr lang="en-US" dirty="0" err="1"/>
              <a:t>isnull</a:t>
            </a:r>
            <a:r>
              <a:rPr lang="en-US" dirty="0" smtClean="0"/>
              <a:t>()]</a:t>
            </a:r>
          </a:p>
          <a:p>
            <a:r>
              <a:rPr lang="en-US" dirty="0" smtClean="0"/>
              <a:t>There </a:t>
            </a:r>
            <a:r>
              <a:rPr lang="en-US" dirty="0"/>
              <a:t>are 7 rows where both of these features are null at the same time hence there is no point in filling null values for any of these rows</a:t>
            </a:r>
          </a:p>
          <a:p>
            <a:r>
              <a:rPr lang="en-US" dirty="0" smtClean="0"/>
              <a:t>To </a:t>
            </a:r>
            <a:r>
              <a:rPr lang="en-US" dirty="0"/>
              <a:t>avoid adding </a:t>
            </a:r>
            <a:r>
              <a:rPr lang="en-US" dirty="0" err="1"/>
              <a:t>arbitary</a:t>
            </a:r>
            <a:r>
              <a:rPr lang="en-US" dirty="0"/>
              <a:t> values for the above rows, we shall drop </a:t>
            </a:r>
            <a:r>
              <a:rPr lang="en-US" dirty="0" smtClean="0"/>
              <a:t>them</a:t>
            </a:r>
          </a:p>
          <a:p>
            <a:pPr marL="0" indent="0">
              <a:buNone/>
            </a:pPr>
            <a:r>
              <a:rPr lang="en-US" dirty="0" err="1"/>
              <a:t>df.drop</a:t>
            </a:r>
            <a:r>
              <a:rPr lang="en-US" dirty="0"/>
              <a:t>(</a:t>
            </a:r>
            <a:r>
              <a:rPr lang="en-US" dirty="0" err="1"/>
              <a:t>df.index</a:t>
            </a:r>
            <a:r>
              <a:rPr lang="en-US" dirty="0"/>
              <a:t>[</a:t>
            </a:r>
            <a:r>
              <a:rPr lang="en-US" dirty="0" err="1"/>
              <a:t>df</a:t>
            </a:r>
            <a:r>
              <a:rPr lang="en-US" dirty="0"/>
              <a:t>['</a:t>
            </a:r>
            <a:r>
              <a:rPr lang="en-US" dirty="0" err="1"/>
              <a:t>MasVnrType</a:t>
            </a:r>
            <a:r>
              <a:rPr lang="en-US" dirty="0"/>
              <a:t>'].</a:t>
            </a:r>
            <a:r>
              <a:rPr lang="en-US" dirty="0" err="1"/>
              <a:t>isnull</a:t>
            </a:r>
            <a:r>
              <a:rPr lang="en-US" dirty="0"/>
              <a:t>() &amp; </a:t>
            </a:r>
            <a:r>
              <a:rPr lang="en-US" dirty="0" err="1"/>
              <a:t>df</a:t>
            </a:r>
            <a:r>
              <a:rPr lang="en-US" dirty="0"/>
              <a:t>['</a:t>
            </a:r>
            <a:r>
              <a:rPr lang="en-US" dirty="0" err="1"/>
              <a:t>MasVnrArea</a:t>
            </a:r>
            <a:r>
              <a:rPr lang="en-US" dirty="0"/>
              <a:t>'].</a:t>
            </a:r>
            <a:r>
              <a:rPr lang="en-US" dirty="0" err="1"/>
              <a:t>isnull</a:t>
            </a:r>
            <a:r>
              <a:rPr lang="en-US" dirty="0"/>
              <a:t>()], </a:t>
            </a:r>
            <a:r>
              <a:rPr lang="en-US" dirty="0" err="1"/>
              <a:t>inplace</a:t>
            </a:r>
            <a:r>
              <a:rPr lang="en-US" dirty="0"/>
              <a:t>=True)</a:t>
            </a:r>
          </a:p>
        </p:txBody>
      </p:sp>
    </p:spTree>
    <p:extLst>
      <p:ext uri="{BB962C8B-B14F-4D97-AF65-F5344CB8AC3E}">
        <p14:creationId xmlns:p14="http://schemas.microsoft.com/office/powerpoint/2010/main" val="449568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smtClean="0"/>
              <a:t>Imputation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1 null value </a:t>
            </a:r>
            <a:r>
              <a:rPr lang="en-US" dirty="0"/>
              <a:t>in each of </a:t>
            </a:r>
            <a:r>
              <a:rPr lang="en-US" dirty="0" smtClean="0"/>
              <a:t>'BsmtFinType2‘ &amp; '</a:t>
            </a:r>
            <a:r>
              <a:rPr lang="en-US" dirty="0" err="1" smtClean="0"/>
              <a:t>BsmtExposure</a:t>
            </a:r>
            <a:r>
              <a:rPr lang="en-US" dirty="0" smtClean="0"/>
              <a:t>‘, let us impute them with their mode (most frequent) using Simple Imputer</a:t>
            </a:r>
          </a:p>
          <a:p>
            <a:pPr marL="0" indent="0">
              <a:buNone/>
            </a:pPr>
            <a:r>
              <a:rPr lang="en-US" dirty="0"/>
              <a:t>from </a:t>
            </a:r>
            <a:r>
              <a:rPr lang="en-US" dirty="0" err="1"/>
              <a:t>sklearn.impute</a:t>
            </a:r>
            <a:r>
              <a:rPr lang="en-US" dirty="0"/>
              <a:t> import </a:t>
            </a:r>
            <a:r>
              <a:rPr lang="en-US" dirty="0" err="1"/>
              <a:t>SimpleImputer</a:t>
            </a:r>
            <a:endParaRPr lang="en-US" dirty="0"/>
          </a:p>
          <a:p>
            <a:pPr marL="0" indent="0">
              <a:buNone/>
            </a:pPr>
            <a:r>
              <a:rPr lang="en-US" dirty="0"/>
              <a:t>imputer = </a:t>
            </a:r>
            <a:r>
              <a:rPr lang="en-US" dirty="0" err="1"/>
              <a:t>SimpleImputer</a:t>
            </a:r>
            <a:r>
              <a:rPr lang="en-US" dirty="0"/>
              <a:t>(strategy='</a:t>
            </a:r>
            <a:r>
              <a:rPr lang="en-US" dirty="0" err="1"/>
              <a:t>most_frequent</a:t>
            </a:r>
            <a:r>
              <a:rPr lang="en-US" dirty="0"/>
              <a:t>')</a:t>
            </a:r>
          </a:p>
          <a:p>
            <a:pPr marL="0" indent="0">
              <a:buNone/>
            </a:pPr>
            <a:r>
              <a:rPr lang="en-US" dirty="0"/>
              <a:t>columns = ['BsmtFinType2','BsmtExposure']</a:t>
            </a:r>
          </a:p>
          <a:p>
            <a:pPr marL="0" indent="0">
              <a:buNone/>
            </a:pPr>
            <a:r>
              <a:rPr lang="en-US" dirty="0"/>
              <a:t>for i in columns</a:t>
            </a:r>
            <a:r>
              <a:rPr lang="en-US" dirty="0" smtClean="0"/>
              <a:t>:</a:t>
            </a:r>
            <a:endParaRPr lang="en-US" dirty="0"/>
          </a:p>
          <a:p>
            <a:pPr marL="0" indent="0">
              <a:buNone/>
            </a:pPr>
            <a:r>
              <a:rPr lang="en-US" dirty="0"/>
              <a:t>   </a:t>
            </a:r>
            <a:r>
              <a:rPr lang="en-US" dirty="0" smtClean="0"/>
              <a:t>imputer </a:t>
            </a:r>
            <a:r>
              <a:rPr lang="en-US" dirty="0"/>
              <a:t>= </a:t>
            </a:r>
            <a:r>
              <a:rPr lang="en-US" dirty="0" err="1"/>
              <a:t>imputer.fit</a:t>
            </a:r>
            <a:r>
              <a:rPr lang="en-US" dirty="0"/>
              <a:t>(</a:t>
            </a:r>
            <a:r>
              <a:rPr lang="en-US" dirty="0" err="1"/>
              <a:t>df</a:t>
            </a:r>
            <a:r>
              <a:rPr lang="en-US" dirty="0"/>
              <a:t>[[i]])</a:t>
            </a:r>
          </a:p>
          <a:p>
            <a:pPr marL="0" indent="0">
              <a:buNone/>
            </a:pPr>
            <a:r>
              <a:rPr lang="en-US" dirty="0"/>
              <a:t>  </a:t>
            </a:r>
            <a:r>
              <a:rPr lang="en-US" dirty="0" smtClean="0"/>
              <a:t> </a:t>
            </a:r>
            <a:r>
              <a:rPr lang="en-US" dirty="0" err="1"/>
              <a:t>df</a:t>
            </a:r>
            <a:r>
              <a:rPr lang="en-US" dirty="0"/>
              <a:t>[i] = </a:t>
            </a:r>
            <a:r>
              <a:rPr lang="en-US" dirty="0" err="1"/>
              <a:t>imputer.transform</a:t>
            </a:r>
            <a:r>
              <a:rPr lang="en-US" dirty="0"/>
              <a:t>(</a:t>
            </a:r>
            <a:r>
              <a:rPr lang="en-US" dirty="0" err="1"/>
              <a:t>df</a:t>
            </a:r>
            <a:r>
              <a:rPr lang="en-US" dirty="0"/>
              <a:t>[[i</a:t>
            </a:r>
            <a:r>
              <a:rPr lang="en-US" dirty="0" smtClean="0"/>
              <a:t>]])</a:t>
            </a:r>
          </a:p>
          <a:p>
            <a:pPr marL="0" indent="0">
              <a:buNone/>
            </a:pPr>
            <a:r>
              <a:rPr lang="en-US" dirty="0" err="1"/>
              <a:t>df</a:t>
            </a:r>
            <a:r>
              <a:rPr lang="en-US" dirty="0"/>
              <a:t>=</a:t>
            </a:r>
            <a:r>
              <a:rPr lang="en-US" dirty="0" err="1"/>
              <a:t>df.reset_index</a:t>
            </a:r>
            <a:r>
              <a:rPr lang="en-US" dirty="0"/>
              <a:t>()</a:t>
            </a:r>
          </a:p>
          <a:p>
            <a:endParaRPr lang="en-US" dirty="0"/>
          </a:p>
        </p:txBody>
      </p:sp>
    </p:spTree>
    <p:extLst>
      <p:ext uri="{BB962C8B-B14F-4D97-AF65-F5344CB8AC3E}">
        <p14:creationId xmlns:p14="http://schemas.microsoft.com/office/powerpoint/2010/main" val="229919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Imputation (</a:t>
            </a:r>
            <a:r>
              <a:rPr lang="en-US" dirty="0" err="1" smtClean="0"/>
              <a:t>LotFrontage</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t>
            </a:r>
            <a:r>
              <a:rPr lang="en-US" dirty="0"/>
              <a:t>will use Iterative imputer for </a:t>
            </a:r>
            <a:r>
              <a:rPr lang="en-US" dirty="0" err="1"/>
              <a:t>LotFrontage</a:t>
            </a:r>
            <a:r>
              <a:rPr lang="en-US" dirty="0"/>
              <a:t> feature as there are 200 null entries in it </a:t>
            </a:r>
            <a:r>
              <a:rPr lang="en-US" dirty="0" smtClean="0"/>
              <a:t>and </a:t>
            </a:r>
            <a:r>
              <a:rPr lang="en-US" dirty="0"/>
              <a:t>iterative imputer will use regression to impute the values in it.</a:t>
            </a:r>
          </a:p>
          <a:p>
            <a:r>
              <a:rPr lang="en-US" dirty="0" smtClean="0"/>
              <a:t>We </a:t>
            </a:r>
            <a:r>
              <a:rPr lang="en-US" dirty="0"/>
              <a:t>shall pass </a:t>
            </a:r>
            <a:r>
              <a:rPr lang="en-US" dirty="0" err="1"/>
              <a:t>LotArea</a:t>
            </a:r>
            <a:r>
              <a:rPr lang="en-US" dirty="0"/>
              <a:t> as the other parameter to the </a:t>
            </a:r>
            <a:r>
              <a:rPr lang="en-US" dirty="0" smtClean="0"/>
              <a:t>imputer</a:t>
            </a:r>
          </a:p>
          <a:p>
            <a:endParaRPr lang="en-US" dirty="0" smtClean="0"/>
          </a:p>
          <a:p>
            <a:pPr marL="0" indent="0">
              <a:buNone/>
            </a:pPr>
            <a:r>
              <a:rPr lang="en-US" dirty="0" smtClean="0"/>
              <a:t>from </a:t>
            </a:r>
            <a:r>
              <a:rPr lang="en-US" dirty="0" err="1"/>
              <a:t>sklearn.experimental</a:t>
            </a:r>
            <a:r>
              <a:rPr lang="en-US" dirty="0"/>
              <a:t> import </a:t>
            </a:r>
            <a:r>
              <a:rPr lang="en-US" dirty="0" err="1"/>
              <a:t>enable_iterative_imputer</a:t>
            </a:r>
            <a:endParaRPr lang="en-US" dirty="0"/>
          </a:p>
          <a:p>
            <a:pPr marL="0" indent="0">
              <a:buNone/>
            </a:pPr>
            <a:r>
              <a:rPr lang="en-US" dirty="0"/>
              <a:t>from </a:t>
            </a:r>
            <a:r>
              <a:rPr lang="en-US" dirty="0" err="1"/>
              <a:t>sklearn.impute</a:t>
            </a:r>
            <a:r>
              <a:rPr lang="en-US" dirty="0"/>
              <a:t> import </a:t>
            </a:r>
            <a:r>
              <a:rPr lang="en-US" dirty="0" err="1"/>
              <a:t>IterativeImputer</a:t>
            </a:r>
            <a:endParaRPr lang="en-US" dirty="0"/>
          </a:p>
          <a:p>
            <a:endParaRPr lang="en-US" dirty="0"/>
          </a:p>
          <a:p>
            <a:pPr marL="0" indent="0">
              <a:buNone/>
            </a:pPr>
            <a:r>
              <a:rPr lang="en-US" dirty="0" err="1"/>
              <a:t>iter_impute</a:t>
            </a:r>
            <a:r>
              <a:rPr lang="en-US" dirty="0"/>
              <a:t> = </a:t>
            </a:r>
            <a:r>
              <a:rPr lang="en-US" dirty="0" err="1"/>
              <a:t>IterativeImputer</a:t>
            </a:r>
            <a:r>
              <a:rPr lang="en-US" dirty="0"/>
              <a:t>()</a:t>
            </a:r>
          </a:p>
          <a:p>
            <a:pPr marL="0" indent="0">
              <a:buNone/>
            </a:pPr>
            <a:r>
              <a:rPr lang="en-US" dirty="0" err="1"/>
              <a:t>ite_imp</a:t>
            </a:r>
            <a:r>
              <a:rPr lang="en-US" dirty="0"/>
              <a:t> = </a:t>
            </a:r>
            <a:r>
              <a:rPr lang="en-US" dirty="0" err="1"/>
              <a:t>pd.DataFrame</a:t>
            </a:r>
            <a:r>
              <a:rPr lang="en-US" dirty="0"/>
              <a:t>(</a:t>
            </a:r>
            <a:r>
              <a:rPr lang="en-US" dirty="0" err="1"/>
              <a:t>np.round</a:t>
            </a:r>
            <a:r>
              <a:rPr lang="en-US" dirty="0"/>
              <a:t>(</a:t>
            </a:r>
            <a:r>
              <a:rPr lang="en-US" dirty="0" err="1"/>
              <a:t>iter_impute.fit_transform</a:t>
            </a:r>
            <a:r>
              <a:rPr lang="en-US" dirty="0"/>
              <a:t>(</a:t>
            </a:r>
            <a:r>
              <a:rPr lang="en-US" dirty="0" err="1"/>
              <a:t>df</a:t>
            </a:r>
            <a:r>
              <a:rPr lang="en-US" dirty="0"/>
              <a:t>[['</a:t>
            </a:r>
            <a:r>
              <a:rPr lang="en-US" dirty="0" err="1"/>
              <a:t>LotFrontage</a:t>
            </a:r>
            <a:r>
              <a:rPr lang="en-US" dirty="0"/>
              <a:t>','</a:t>
            </a:r>
            <a:r>
              <a:rPr lang="en-US" dirty="0" err="1"/>
              <a:t>LotArea</a:t>
            </a:r>
            <a:r>
              <a:rPr lang="en-US" dirty="0"/>
              <a:t>']])),columns=['</a:t>
            </a:r>
            <a:r>
              <a:rPr lang="en-US" dirty="0" err="1"/>
              <a:t>LotFrontage</a:t>
            </a:r>
            <a:r>
              <a:rPr lang="en-US" dirty="0"/>
              <a:t>','</a:t>
            </a:r>
            <a:r>
              <a:rPr lang="en-US" dirty="0" err="1"/>
              <a:t>LotArea</a:t>
            </a:r>
            <a:r>
              <a:rPr lang="en-US" dirty="0"/>
              <a:t>'])</a:t>
            </a:r>
          </a:p>
          <a:p>
            <a:pPr marL="0" indent="0">
              <a:buNone/>
            </a:pPr>
            <a:r>
              <a:rPr lang="en-US" dirty="0" err="1"/>
              <a:t>df</a:t>
            </a:r>
            <a:r>
              <a:rPr lang="en-US" dirty="0"/>
              <a:t>[['</a:t>
            </a:r>
            <a:r>
              <a:rPr lang="en-US" dirty="0" err="1"/>
              <a:t>LotFrontage</a:t>
            </a:r>
            <a:r>
              <a:rPr lang="en-US" dirty="0"/>
              <a:t>','</a:t>
            </a:r>
            <a:r>
              <a:rPr lang="en-US" dirty="0" err="1"/>
              <a:t>LotArea</a:t>
            </a:r>
            <a:r>
              <a:rPr lang="en-US" dirty="0"/>
              <a:t>']]=</a:t>
            </a:r>
            <a:r>
              <a:rPr lang="en-US" dirty="0" err="1"/>
              <a:t>ite_imp</a:t>
            </a:r>
            <a:endParaRPr lang="en-US" dirty="0"/>
          </a:p>
        </p:txBody>
      </p:sp>
    </p:spTree>
    <p:extLst>
      <p:ext uri="{BB962C8B-B14F-4D97-AF65-F5344CB8AC3E}">
        <p14:creationId xmlns:p14="http://schemas.microsoft.com/office/powerpoint/2010/main" val="4107081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INDEX</a:t>
            </a:r>
            <a:endParaRPr lang="en-US" b="1" u="sng" dirty="0"/>
          </a:p>
        </p:txBody>
      </p:sp>
      <p:sp>
        <p:nvSpPr>
          <p:cNvPr id="3" name="Content Placeholder 2"/>
          <p:cNvSpPr>
            <a:spLocks noGrp="1"/>
          </p:cNvSpPr>
          <p:nvPr>
            <p:ph idx="1"/>
          </p:nvPr>
        </p:nvSpPr>
        <p:spPr/>
        <p:txBody>
          <a:bodyPr/>
          <a:lstStyle/>
          <a:p>
            <a:pPr marL="0" indent="0">
              <a:buNone/>
            </a:pPr>
            <a:r>
              <a:rPr lang="en-US" b="1" dirty="0" smtClean="0"/>
              <a:t>(i)  Problem Statement</a:t>
            </a:r>
          </a:p>
          <a:p>
            <a:pPr marL="0" indent="0">
              <a:buNone/>
            </a:pPr>
            <a:r>
              <a:rPr lang="en-US" b="1" dirty="0" smtClean="0"/>
              <a:t>(ii)  EDA Steps</a:t>
            </a:r>
          </a:p>
          <a:p>
            <a:pPr marL="0" indent="0">
              <a:buNone/>
            </a:pPr>
            <a:r>
              <a:rPr lang="en-US" b="1" dirty="0" smtClean="0"/>
              <a:t>(iii) Feature Engineering &amp; Visualization</a:t>
            </a:r>
          </a:p>
          <a:p>
            <a:pPr marL="0" indent="0">
              <a:buNone/>
            </a:pPr>
            <a:r>
              <a:rPr lang="en-US" b="1" dirty="0" smtClean="0"/>
              <a:t>(iv) Important Steps</a:t>
            </a:r>
          </a:p>
          <a:p>
            <a:pPr marL="0" indent="0">
              <a:buNone/>
            </a:pPr>
            <a:r>
              <a:rPr lang="en-US" b="1" dirty="0" smtClean="0"/>
              <a:t>(v) Model Dashboard</a:t>
            </a:r>
          </a:p>
          <a:p>
            <a:pPr marL="0" indent="0">
              <a:buNone/>
            </a:pPr>
            <a:r>
              <a:rPr lang="en-US" b="1" dirty="0" smtClean="0"/>
              <a:t>(vi) Finalized Model</a:t>
            </a:r>
          </a:p>
          <a:p>
            <a:pPr marL="0" indent="0">
              <a:buNone/>
            </a:pPr>
            <a:r>
              <a:rPr lang="en-US" b="1" dirty="0" smtClean="0"/>
              <a:t>(vii) Conclusion</a:t>
            </a:r>
          </a:p>
          <a:p>
            <a:endParaRPr lang="en-US" dirty="0"/>
          </a:p>
        </p:txBody>
      </p:sp>
    </p:spTree>
    <p:extLst>
      <p:ext uri="{BB962C8B-B14F-4D97-AF65-F5344CB8AC3E}">
        <p14:creationId xmlns:p14="http://schemas.microsoft.com/office/powerpoint/2010/main" val="695367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Encoding (Nominal Variables)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Nominal Variables</a:t>
            </a:r>
          </a:p>
          <a:p>
            <a:pPr marL="0" indent="0">
              <a:buNone/>
            </a:pPr>
            <a:r>
              <a:rPr lang="en-US" dirty="0" err="1"/>
              <a:t>nominal_var</a:t>
            </a:r>
            <a:r>
              <a:rPr lang="en-US" dirty="0"/>
              <a:t> </a:t>
            </a:r>
            <a:r>
              <a:rPr lang="en-US" dirty="0" smtClean="0"/>
              <a:t>= [</a:t>
            </a:r>
            <a:r>
              <a:rPr lang="en-US" dirty="0"/>
              <a:t>'MSZoning','LotConfig','Neighborhood','Condition1','RoofStyle','Exterior1st','Exterior2nd','MasVnrType','Foundation','CentralAir','Electrical','GarageType','SaleType','SaleCondition</a:t>
            </a:r>
            <a:r>
              <a:rPr lang="en-US" dirty="0" smtClean="0"/>
              <a:t>']</a:t>
            </a:r>
          </a:p>
          <a:p>
            <a:pPr marL="0" indent="0">
              <a:buNone/>
            </a:pPr>
            <a:endParaRPr lang="en-US" dirty="0"/>
          </a:p>
          <a:p>
            <a:r>
              <a:rPr lang="en-US" dirty="0" smtClean="0"/>
              <a:t>Nominal </a:t>
            </a:r>
            <a:r>
              <a:rPr lang="en-US" dirty="0"/>
              <a:t>Variables will be encoded using the Label Encoder (as they do not require any particular order</a:t>
            </a:r>
            <a:r>
              <a:rPr lang="en-US" dirty="0" smtClean="0"/>
              <a:t>)</a:t>
            </a:r>
          </a:p>
          <a:p>
            <a:endParaRPr lang="en-US" dirty="0"/>
          </a:p>
          <a:p>
            <a:r>
              <a:rPr lang="en-US" sz="3800" b="1" dirty="0" smtClean="0"/>
              <a:t>#LABEL ENCODER</a:t>
            </a:r>
            <a:endParaRPr lang="en-US" dirty="0" smtClean="0"/>
          </a:p>
          <a:p>
            <a:pPr marL="0" indent="0">
              <a:buNone/>
            </a:pPr>
            <a:r>
              <a:rPr lang="en-US" dirty="0"/>
              <a:t>from </a:t>
            </a:r>
            <a:r>
              <a:rPr lang="en-US" dirty="0" err="1"/>
              <a:t>sklearn.preprocessing</a:t>
            </a:r>
            <a:r>
              <a:rPr lang="en-US" dirty="0"/>
              <a:t> import </a:t>
            </a:r>
            <a:r>
              <a:rPr lang="en-US" dirty="0" err="1"/>
              <a:t>LabelEncoder</a:t>
            </a:r>
            <a:endParaRPr lang="en-US" dirty="0"/>
          </a:p>
          <a:p>
            <a:pPr marL="0" indent="0">
              <a:buNone/>
            </a:pPr>
            <a:r>
              <a:rPr lang="en-US" dirty="0"/>
              <a:t>le = </a:t>
            </a:r>
            <a:r>
              <a:rPr lang="en-US" dirty="0" err="1"/>
              <a:t>LabelEncoder</a:t>
            </a:r>
            <a:r>
              <a:rPr lang="en-US" dirty="0"/>
              <a:t>()</a:t>
            </a:r>
          </a:p>
          <a:p>
            <a:pPr marL="0" indent="0">
              <a:buNone/>
            </a:pPr>
            <a:r>
              <a:rPr lang="en-US" dirty="0"/>
              <a:t>for i in </a:t>
            </a:r>
            <a:r>
              <a:rPr lang="en-US" dirty="0" err="1"/>
              <a:t>nominal_var</a:t>
            </a:r>
            <a:r>
              <a:rPr lang="en-US" dirty="0"/>
              <a:t>:</a:t>
            </a:r>
          </a:p>
          <a:p>
            <a:pPr marL="0" indent="0">
              <a:buNone/>
            </a:pPr>
            <a:r>
              <a:rPr lang="en-US" dirty="0"/>
              <a:t>    </a:t>
            </a:r>
            <a:r>
              <a:rPr lang="en-US" dirty="0" err="1"/>
              <a:t>df</a:t>
            </a:r>
            <a:r>
              <a:rPr lang="en-US" dirty="0"/>
              <a:t>[i] = </a:t>
            </a:r>
            <a:r>
              <a:rPr lang="en-US" dirty="0" err="1"/>
              <a:t>le.fit_transform</a:t>
            </a:r>
            <a:r>
              <a:rPr lang="en-US" dirty="0"/>
              <a:t>(</a:t>
            </a:r>
            <a:r>
              <a:rPr lang="en-US" dirty="0" err="1"/>
              <a:t>df</a:t>
            </a:r>
            <a:r>
              <a:rPr lang="en-US" dirty="0"/>
              <a:t>[i])</a:t>
            </a:r>
          </a:p>
        </p:txBody>
      </p:sp>
    </p:spTree>
    <p:extLst>
      <p:ext uri="{BB962C8B-B14F-4D97-AF65-F5344CB8AC3E}">
        <p14:creationId xmlns:p14="http://schemas.microsoft.com/office/powerpoint/2010/main" val="322965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Encoding (Ordinal Variables)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Ordinal </a:t>
            </a:r>
            <a:r>
              <a:rPr lang="en-US" dirty="0"/>
              <a:t>Variables shall be encoded using Ordinal Encoder (As they are in an order</a:t>
            </a:r>
            <a:r>
              <a:rPr lang="en-US" dirty="0" smtClean="0"/>
              <a:t>)</a:t>
            </a:r>
          </a:p>
          <a:p>
            <a:endParaRPr lang="en-US" dirty="0"/>
          </a:p>
          <a:p>
            <a:r>
              <a:rPr lang="en-US" sz="4400" b="1" dirty="0" smtClean="0"/>
              <a:t>ORDINAL </a:t>
            </a:r>
            <a:r>
              <a:rPr lang="en-US" sz="4400" b="1" dirty="0"/>
              <a:t>ENCODER</a:t>
            </a:r>
          </a:p>
          <a:p>
            <a:pPr marL="0" indent="0">
              <a:buNone/>
            </a:pPr>
            <a:r>
              <a:rPr lang="en-US" dirty="0"/>
              <a:t>from </a:t>
            </a:r>
            <a:r>
              <a:rPr lang="en-US" dirty="0" err="1"/>
              <a:t>sklearn.preprocessing</a:t>
            </a:r>
            <a:r>
              <a:rPr lang="en-US" dirty="0"/>
              <a:t> import </a:t>
            </a:r>
            <a:r>
              <a:rPr lang="en-US" dirty="0" err="1"/>
              <a:t>OrdinalEncoder</a:t>
            </a:r>
            <a:endParaRPr lang="en-US" dirty="0"/>
          </a:p>
          <a:p>
            <a:pPr marL="0" indent="0">
              <a:buNone/>
            </a:pPr>
            <a:r>
              <a:rPr lang="en-US" dirty="0" err="1"/>
              <a:t>ordinal_var</a:t>
            </a:r>
            <a:r>
              <a:rPr lang="en-US" dirty="0"/>
              <a:t> = ['LotShape','LandContour','LandSlope','ExterQual','ExterCond','BsmtQual','BsmtCond','BsmtFinType1','BsmtFinType2','BldgType','BsmtExposure','GarageFinish','HouseStyle','HeatingQC','KitchenQual','Functional','GarageQual','GarageCond','PavedDrive']</a:t>
            </a:r>
          </a:p>
          <a:p>
            <a:pPr marL="0" indent="0">
              <a:buNone/>
            </a:pPr>
            <a:r>
              <a:rPr lang="en-US" dirty="0" err="1"/>
              <a:t>ord_enc</a:t>
            </a:r>
            <a:r>
              <a:rPr lang="en-US" dirty="0"/>
              <a:t>=</a:t>
            </a:r>
            <a:r>
              <a:rPr lang="en-US" dirty="0" err="1"/>
              <a:t>OrdinalEncoder</a:t>
            </a:r>
            <a:r>
              <a:rPr lang="en-US" dirty="0"/>
              <a:t>(categories=[['IR3','IR2','IR1','Reg'],['Low','HLS','</a:t>
            </a:r>
            <a:r>
              <a:rPr lang="en-US" dirty="0" err="1"/>
              <a:t>Bnk</a:t>
            </a:r>
            <a:r>
              <a:rPr lang="en-US" dirty="0"/>
              <a:t>','</a:t>
            </a:r>
            <a:r>
              <a:rPr lang="en-US" dirty="0" err="1"/>
              <a:t>Lvl</a:t>
            </a:r>
            <a:r>
              <a:rPr lang="en-US" dirty="0"/>
              <a:t>'],['</a:t>
            </a:r>
            <a:r>
              <a:rPr lang="en-US" dirty="0" err="1"/>
              <a:t>Gtl</a:t>
            </a:r>
            <a:r>
              <a:rPr lang="en-US" dirty="0"/>
              <a:t>','Mod','</a:t>
            </a:r>
            <a:r>
              <a:rPr lang="en-US" dirty="0" err="1"/>
              <a:t>Sev</a:t>
            </a:r>
            <a:r>
              <a:rPr lang="en-US" dirty="0"/>
              <a:t>'],['</a:t>
            </a:r>
            <a:r>
              <a:rPr lang="en-US" dirty="0" err="1"/>
              <a:t>Fa</a:t>
            </a:r>
            <a:r>
              <a:rPr lang="en-US" dirty="0"/>
              <a:t>','TA','</a:t>
            </a:r>
            <a:r>
              <a:rPr lang="en-US" dirty="0" err="1"/>
              <a:t>Gd</a:t>
            </a:r>
            <a:r>
              <a:rPr lang="en-US" dirty="0"/>
              <a:t>','Ex'],['</a:t>
            </a:r>
            <a:r>
              <a:rPr lang="en-US" dirty="0" err="1"/>
              <a:t>Fa</a:t>
            </a:r>
            <a:r>
              <a:rPr lang="en-US" dirty="0"/>
              <a:t>','TA','</a:t>
            </a:r>
            <a:r>
              <a:rPr lang="en-US" dirty="0" err="1"/>
              <a:t>Gd</a:t>
            </a:r>
            <a:r>
              <a:rPr lang="en-US" dirty="0"/>
              <a:t>','Ex'],['</a:t>
            </a:r>
            <a:r>
              <a:rPr lang="en-US" dirty="0" err="1"/>
              <a:t>Fa</a:t>
            </a:r>
            <a:r>
              <a:rPr lang="en-US" dirty="0"/>
              <a:t>','TA','</a:t>
            </a:r>
            <a:r>
              <a:rPr lang="en-US" dirty="0" err="1"/>
              <a:t>Gd</a:t>
            </a:r>
            <a:r>
              <a:rPr lang="en-US" dirty="0"/>
              <a:t>','Ex'],['Po','</a:t>
            </a:r>
            <a:r>
              <a:rPr lang="en-US" dirty="0" err="1"/>
              <a:t>Fa</a:t>
            </a:r>
            <a:r>
              <a:rPr lang="en-US" dirty="0"/>
              <a:t>','TA','</a:t>
            </a:r>
            <a:r>
              <a:rPr lang="en-US" dirty="0" err="1"/>
              <a:t>Gd</a:t>
            </a:r>
            <a:r>
              <a:rPr lang="en-US" dirty="0"/>
              <a:t>'],['</a:t>
            </a:r>
            <a:r>
              <a:rPr lang="en-US" dirty="0" err="1"/>
              <a:t>Unf</a:t>
            </a:r>
            <a:r>
              <a:rPr lang="en-US" dirty="0"/>
              <a:t>','</a:t>
            </a:r>
            <a:r>
              <a:rPr lang="en-US" dirty="0" err="1"/>
              <a:t>LwQ</a:t>
            </a:r>
            <a:r>
              <a:rPr lang="en-US" dirty="0"/>
              <a:t>','</a:t>
            </a:r>
            <a:r>
              <a:rPr lang="en-US" dirty="0" err="1"/>
              <a:t>Rec','BLQ','ALQ','GLQ</a:t>
            </a:r>
            <a:r>
              <a:rPr lang="en-US" dirty="0"/>
              <a:t>'],['</a:t>
            </a:r>
            <a:r>
              <a:rPr lang="en-US" dirty="0" err="1"/>
              <a:t>Unf</a:t>
            </a:r>
            <a:r>
              <a:rPr lang="en-US" dirty="0"/>
              <a:t>','</a:t>
            </a:r>
            <a:r>
              <a:rPr lang="en-US" dirty="0" err="1"/>
              <a:t>LwQ</a:t>
            </a:r>
            <a:r>
              <a:rPr lang="en-US" dirty="0"/>
              <a:t>','</a:t>
            </a:r>
            <a:r>
              <a:rPr lang="en-US" dirty="0" err="1"/>
              <a:t>Rec','BLQ','ALQ','GLQ</a:t>
            </a:r>
            <a:r>
              <a:rPr lang="en-US" dirty="0"/>
              <a:t>'],['1Fam','2fmCon','Duplex','TwnhsE','Twnhs'],['No','</a:t>
            </a:r>
            <a:r>
              <a:rPr lang="en-US" dirty="0" err="1"/>
              <a:t>Mn</a:t>
            </a:r>
            <a:r>
              <a:rPr lang="en-US" dirty="0"/>
              <a:t>','Av','</a:t>
            </a:r>
            <a:r>
              <a:rPr lang="en-US" dirty="0" err="1"/>
              <a:t>Gd</a:t>
            </a:r>
            <a:r>
              <a:rPr lang="en-US" dirty="0"/>
              <a:t>'],['</a:t>
            </a:r>
            <a:r>
              <a:rPr lang="en-US" dirty="0" err="1"/>
              <a:t>Unf</a:t>
            </a:r>
            <a:r>
              <a:rPr lang="en-US" dirty="0"/>
              <a:t>','</a:t>
            </a:r>
            <a:r>
              <a:rPr lang="en-US" dirty="0" err="1"/>
              <a:t>RFn</a:t>
            </a:r>
            <a:r>
              <a:rPr lang="en-US" dirty="0"/>
              <a:t>','Fin'],['1Story','1.5Fin','1.5Unf','2Story','2.5Fin','2.5Unf','SFoyer','SLvl'],['Po','</a:t>
            </a:r>
            <a:r>
              <a:rPr lang="en-US" dirty="0" err="1"/>
              <a:t>Fa</a:t>
            </a:r>
            <a:r>
              <a:rPr lang="en-US" dirty="0"/>
              <a:t>','TA','</a:t>
            </a:r>
            <a:r>
              <a:rPr lang="en-US" dirty="0" err="1"/>
              <a:t>Gd</a:t>
            </a:r>
            <a:r>
              <a:rPr lang="en-US" dirty="0"/>
              <a:t>','Ex'],['</a:t>
            </a:r>
            <a:r>
              <a:rPr lang="en-US" dirty="0" err="1"/>
              <a:t>Fa</a:t>
            </a:r>
            <a:r>
              <a:rPr lang="en-US" dirty="0"/>
              <a:t>','TA','</a:t>
            </a:r>
            <a:r>
              <a:rPr lang="en-US" dirty="0" err="1"/>
              <a:t>Gd</a:t>
            </a:r>
            <a:r>
              <a:rPr lang="en-US" dirty="0"/>
              <a:t>','Ex'],['Sev','Maj2','Maj1','Mod','Min2','Min1','Typ'],['Po','</a:t>
            </a:r>
            <a:r>
              <a:rPr lang="en-US" dirty="0" err="1"/>
              <a:t>Fa</a:t>
            </a:r>
            <a:r>
              <a:rPr lang="en-US" dirty="0"/>
              <a:t>','TA','</a:t>
            </a:r>
            <a:r>
              <a:rPr lang="en-US" dirty="0" err="1"/>
              <a:t>Gd</a:t>
            </a:r>
            <a:r>
              <a:rPr lang="en-US" dirty="0"/>
              <a:t>','Ex'],['Po','</a:t>
            </a:r>
            <a:r>
              <a:rPr lang="en-US" dirty="0" err="1"/>
              <a:t>Fa</a:t>
            </a:r>
            <a:r>
              <a:rPr lang="en-US" dirty="0"/>
              <a:t>','TA','</a:t>
            </a:r>
            <a:r>
              <a:rPr lang="en-US" dirty="0" err="1"/>
              <a:t>Gd</a:t>
            </a:r>
            <a:r>
              <a:rPr lang="en-US" dirty="0"/>
              <a:t>','Ex'],['N','P','Y']])</a:t>
            </a:r>
          </a:p>
          <a:p>
            <a:pPr marL="0" indent="0">
              <a:buNone/>
            </a:pPr>
            <a:r>
              <a:rPr lang="en-US" dirty="0"/>
              <a:t>df1=</a:t>
            </a:r>
            <a:r>
              <a:rPr lang="en-US" dirty="0" err="1"/>
              <a:t>ord_enc.fit_transform</a:t>
            </a:r>
            <a:r>
              <a:rPr lang="en-US" dirty="0"/>
              <a:t>(</a:t>
            </a:r>
            <a:r>
              <a:rPr lang="en-US" dirty="0" err="1"/>
              <a:t>df</a:t>
            </a:r>
            <a:r>
              <a:rPr lang="en-US" dirty="0"/>
              <a:t>[</a:t>
            </a:r>
            <a:r>
              <a:rPr lang="en-US" dirty="0" err="1"/>
              <a:t>ordinal_var</a:t>
            </a:r>
            <a:r>
              <a:rPr lang="en-US" dirty="0"/>
              <a:t>])</a:t>
            </a:r>
          </a:p>
          <a:p>
            <a:pPr marL="0" indent="0">
              <a:buNone/>
            </a:pPr>
            <a:r>
              <a:rPr lang="en-US" dirty="0" err="1"/>
              <a:t>df</a:t>
            </a:r>
            <a:r>
              <a:rPr lang="en-US" dirty="0"/>
              <a:t>[</a:t>
            </a:r>
            <a:r>
              <a:rPr lang="en-US" dirty="0" err="1"/>
              <a:t>ordinal_var</a:t>
            </a:r>
            <a:r>
              <a:rPr lang="en-US" dirty="0"/>
              <a:t>]=df1</a:t>
            </a:r>
          </a:p>
        </p:txBody>
      </p:sp>
    </p:spTree>
    <p:extLst>
      <p:ext uri="{BB962C8B-B14F-4D97-AF65-F5344CB8AC3E}">
        <p14:creationId xmlns:p14="http://schemas.microsoft.com/office/powerpoint/2010/main" val="2314401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dirty="0"/>
              <a:t>7. Check </a:t>
            </a:r>
            <a:r>
              <a:rPr lang="en-US" dirty="0" smtClean="0"/>
              <a:t>Correlation</a:t>
            </a:r>
            <a:endParaRPr lang="en-US" dirty="0"/>
          </a:p>
        </p:txBody>
      </p:sp>
      <p:sp>
        <p:nvSpPr>
          <p:cNvPr id="3" name="Content Placeholder 2"/>
          <p:cNvSpPr>
            <a:spLocks noGrp="1"/>
          </p:cNvSpPr>
          <p:nvPr>
            <p:ph idx="1"/>
          </p:nvPr>
        </p:nvSpPr>
        <p:spPr>
          <a:xfrm>
            <a:off x="381000" y="1295400"/>
            <a:ext cx="7620000" cy="838200"/>
          </a:xfrm>
        </p:spPr>
        <p:txBody>
          <a:bodyPr/>
          <a:lstStyle/>
          <a:p>
            <a:r>
              <a:rPr lang="en-US" dirty="0" smtClean="0"/>
              <a:t>Check Correlation using </a:t>
            </a:r>
            <a:r>
              <a:rPr lang="en-US" dirty="0" err="1" smtClean="0"/>
              <a:t>Heatmap</a:t>
            </a:r>
            <a:r>
              <a:rPr lang="en-US" dirty="0" smtClean="0"/>
              <a:t> and </a:t>
            </a:r>
            <a:r>
              <a:rPr lang="en-US" dirty="0" err="1" smtClean="0"/>
              <a:t>df.corr</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81200"/>
            <a:ext cx="7772400" cy="4429125"/>
          </a:xfrm>
          <a:prstGeom prst="rect">
            <a:avLst/>
          </a:prstGeom>
        </p:spPr>
      </p:pic>
    </p:spTree>
    <p:extLst>
      <p:ext uri="{BB962C8B-B14F-4D97-AF65-F5344CB8AC3E}">
        <p14:creationId xmlns:p14="http://schemas.microsoft.com/office/powerpoint/2010/main" val="309701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(iii)  </a:t>
            </a:r>
            <a:r>
              <a:rPr lang="en-US" b="1" u="sng" dirty="0" smtClean="0"/>
              <a:t>Feature Engineering</a:t>
            </a:r>
            <a:endParaRPr lang="en-US" b="1" u="sng" dirty="0"/>
          </a:p>
        </p:txBody>
      </p:sp>
      <p:sp>
        <p:nvSpPr>
          <p:cNvPr id="3" name="Content Placeholder 2"/>
          <p:cNvSpPr>
            <a:spLocks noGrp="1"/>
          </p:cNvSpPr>
          <p:nvPr>
            <p:ph idx="1"/>
          </p:nvPr>
        </p:nvSpPr>
        <p:spPr/>
        <p:txBody>
          <a:bodyPr/>
          <a:lstStyle/>
          <a:p>
            <a:pPr marL="0" indent="0">
              <a:buNone/>
            </a:pPr>
            <a:r>
              <a:rPr lang="en-US" dirty="0" smtClean="0"/>
              <a:t>1. Feature Selection </a:t>
            </a:r>
          </a:p>
          <a:p>
            <a:pPr marL="0" indent="0">
              <a:buNone/>
            </a:pPr>
            <a:r>
              <a:rPr lang="en-US" dirty="0" smtClean="0"/>
              <a:t>2. Handling </a:t>
            </a:r>
            <a:r>
              <a:rPr lang="en-US" dirty="0" err="1" smtClean="0"/>
              <a:t>Skewness</a:t>
            </a:r>
            <a:endParaRPr lang="en-US" dirty="0" smtClean="0"/>
          </a:p>
          <a:p>
            <a:pPr marL="0" indent="0">
              <a:buNone/>
            </a:pPr>
            <a:r>
              <a:rPr lang="en-US" dirty="0" smtClean="0"/>
              <a:t>3. Power Transformation</a:t>
            </a:r>
          </a:p>
          <a:p>
            <a:pPr marL="0" indent="0">
              <a:buNone/>
            </a:pPr>
            <a:r>
              <a:rPr lang="en-US" dirty="0" smtClean="0"/>
              <a:t>4. Standard </a:t>
            </a:r>
            <a:r>
              <a:rPr lang="en-US" dirty="0" err="1" smtClean="0"/>
              <a:t>Scaler</a:t>
            </a:r>
            <a:endParaRPr lang="en-US" dirty="0" smtClean="0"/>
          </a:p>
          <a:p>
            <a:endParaRPr lang="en-US" dirty="0" smtClean="0"/>
          </a:p>
        </p:txBody>
      </p:sp>
    </p:spTree>
    <p:extLst>
      <p:ext uri="{BB962C8B-B14F-4D97-AF65-F5344CB8AC3E}">
        <p14:creationId xmlns:p14="http://schemas.microsoft.com/office/powerpoint/2010/main" val="3268852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Feature Selection</a:t>
            </a:r>
            <a:endParaRPr lang="en-US" dirty="0"/>
          </a:p>
        </p:txBody>
      </p:sp>
      <p:sp>
        <p:nvSpPr>
          <p:cNvPr id="3" name="Content Placeholder 2"/>
          <p:cNvSpPr>
            <a:spLocks noGrp="1"/>
          </p:cNvSpPr>
          <p:nvPr>
            <p:ph idx="1"/>
          </p:nvPr>
        </p:nvSpPr>
        <p:spPr/>
        <p:txBody>
          <a:bodyPr/>
          <a:lstStyle/>
          <a:p>
            <a:r>
              <a:rPr lang="en-US" dirty="0" smtClean="0"/>
              <a:t>Find Highly Correlated Features</a:t>
            </a:r>
          </a:p>
          <a:p>
            <a:r>
              <a:rPr lang="en-US" dirty="0" smtClean="0"/>
              <a:t>Use Scatter Plot to find the relation between each feature with the Target label</a:t>
            </a:r>
          </a:p>
          <a:p>
            <a:r>
              <a:rPr lang="en-US" dirty="0" smtClean="0"/>
              <a:t>Use </a:t>
            </a:r>
            <a:r>
              <a:rPr lang="en-US" dirty="0" err="1" smtClean="0"/>
              <a:t>SelectKBest</a:t>
            </a:r>
            <a:r>
              <a:rPr lang="en-US" dirty="0" smtClean="0"/>
              <a:t> Method to find the top contributing features</a:t>
            </a:r>
          </a:p>
          <a:p>
            <a:r>
              <a:rPr lang="en-US" dirty="0" smtClean="0"/>
              <a:t>Drop the least contributing feature with the high correlation values</a:t>
            </a:r>
          </a:p>
          <a:p>
            <a:endParaRPr lang="en-US" dirty="0" smtClean="0"/>
          </a:p>
          <a:p>
            <a:endParaRPr lang="en-US" dirty="0" smtClean="0"/>
          </a:p>
          <a:p>
            <a:endParaRPr lang="en-US" dirty="0"/>
          </a:p>
        </p:txBody>
      </p:sp>
    </p:spTree>
    <p:extLst>
      <p:ext uri="{BB962C8B-B14F-4D97-AF65-F5344CB8AC3E}">
        <p14:creationId xmlns:p14="http://schemas.microsoft.com/office/powerpoint/2010/main" val="316276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57"/>
            <a:ext cx="8229600" cy="1143000"/>
          </a:xfrm>
        </p:spPr>
        <p:txBody>
          <a:bodyPr/>
          <a:lstStyle/>
          <a:p>
            <a:r>
              <a:rPr lang="en-US" dirty="0" smtClean="0"/>
              <a:t>Feature Selection (Scatter Plot)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423851"/>
            <a:ext cx="4800600" cy="438943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1219200"/>
            <a:ext cx="2903065" cy="4800600"/>
          </a:xfrm>
          <a:prstGeom prst="rect">
            <a:avLst/>
          </a:prstGeom>
        </p:spPr>
      </p:pic>
    </p:spTree>
    <p:extLst>
      <p:ext uri="{BB962C8B-B14F-4D97-AF65-F5344CB8AC3E}">
        <p14:creationId xmlns:p14="http://schemas.microsoft.com/office/powerpoint/2010/main" val="3627518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SelectKBest</a:t>
            </a:r>
            <a:endParaRPr lang="en-US" dirty="0" smtClean="0"/>
          </a:p>
          <a:p>
            <a:pPr marL="0" indent="0">
              <a:buNone/>
            </a:pPr>
            <a:r>
              <a:rPr lang="en-US" dirty="0" smtClean="0"/>
              <a:t>X=</a:t>
            </a:r>
            <a:r>
              <a:rPr lang="en-US" dirty="0" err="1" smtClean="0"/>
              <a:t>df.drop</a:t>
            </a:r>
            <a:r>
              <a:rPr lang="en-US" dirty="0" smtClean="0"/>
              <a:t>(columns</a:t>
            </a:r>
            <a:r>
              <a:rPr lang="en-US" dirty="0"/>
              <a:t>=['</a:t>
            </a:r>
            <a:r>
              <a:rPr lang="en-US" dirty="0" err="1"/>
              <a:t>SalePrice</a:t>
            </a:r>
            <a:r>
              <a:rPr lang="en-US" dirty="0"/>
              <a:t>'])</a:t>
            </a:r>
          </a:p>
          <a:p>
            <a:pPr marL="0" indent="0">
              <a:buNone/>
            </a:pPr>
            <a:r>
              <a:rPr lang="en-US" dirty="0"/>
              <a:t>y=</a:t>
            </a:r>
            <a:r>
              <a:rPr lang="en-US" dirty="0" err="1"/>
              <a:t>df</a:t>
            </a:r>
            <a:r>
              <a:rPr lang="en-US" dirty="0"/>
              <a:t>['</a:t>
            </a:r>
            <a:r>
              <a:rPr lang="en-US" dirty="0" err="1"/>
              <a:t>SalePrice</a:t>
            </a:r>
            <a:r>
              <a:rPr lang="en-US" dirty="0"/>
              <a:t>']</a:t>
            </a:r>
          </a:p>
          <a:p>
            <a:pPr marL="0" indent="0">
              <a:buNone/>
            </a:pPr>
            <a:r>
              <a:rPr lang="en-US" dirty="0"/>
              <a:t>#Using </a:t>
            </a:r>
            <a:r>
              <a:rPr lang="en-US" dirty="0" err="1"/>
              <a:t>SelectKBest</a:t>
            </a:r>
            <a:r>
              <a:rPr lang="en-US" dirty="0"/>
              <a:t> feature </a:t>
            </a:r>
            <a:r>
              <a:rPr lang="en-US" dirty="0" err="1"/>
              <a:t>seleciton</a:t>
            </a:r>
            <a:r>
              <a:rPr lang="en-US" dirty="0"/>
              <a:t> Method</a:t>
            </a:r>
          </a:p>
          <a:p>
            <a:pPr marL="0" indent="0">
              <a:buNone/>
            </a:pPr>
            <a:r>
              <a:rPr lang="en-US" dirty="0"/>
              <a:t>from </a:t>
            </a:r>
            <a:r>
              <a:rPr lang="en-US" dirty="0" err="1"/>
              <a:t>sklearn.feature_selection</a:t>
            </a:r>
            <a:r>
              <a:rPr lang="en-US" dirty="0"/>
              <a:t> import </a:t>
            </a:r>
            <a:r>
              <a:rPr lang="en-US" dirty="0" err="1"/>
              <a:t>SelectKBest,f_classif</a:t>
            </a:r>
            <a:endParaRPr lang="en-US" dirty="0"/>
          </a:p>
          <a:p>
            <a:pPr marL="0" indent="0">
              <a:buNone/>
            </a:pPr>
            <a:r>
              <a:rPr lang="en-US" dirty="0" err="1"/>
              <a:t>best_features</a:t>
            </a:r>
            <a:r>
              <a:rPr lang="en-US" dirty="0"/>
              <a:t>=</a:t>
            </a:r>
            <a:r>
              <a:rPr lang="en-US" dirty="0" err="1"/>
              <a:t>SelectKBest</a:t>
            </a:r>
            <a:r>
              <a:rPr lang="en-US" dirty="0"/>
              <a:t>(</a:t>
            </a:r>
            <a:r>
              <a:rPr lang="en-US" dirty="0" err="1"/>
              <a:t>f_classif</a:t>
            </a:r>
            <a:r>
              <a:rPr lang="en-US" dirty="0"/>
              <a:t>, k=64)</a:t>
            </a:r>
          </a:p>
          <a:p>
            <a:pPr marL="0" indent="0">
              <a:buNone/>
            </a:pPr>
            <a:r>
              <a:rPr lang="en-US" dirty="0"/>
              <a:t>fit=</a:t>
            </a:r>
            <a:r>
              <a:rPr lang="en-US" dirty="0" err="1"/>
              <a:t>best_features.fit</a:t>
            </a:r>
            <a:r>
              <a:rPr lang="en-US" dirty="0"/>
              <a:t>(</a:t>
            </a:r>
            <a:r>
              <a:rPr lang="en-US" dirty="0" err="1"/>
              <a:t>X,y</a:t>
            </a:r>
            <a:r>
              <a:rPr lang="en-US" dirty="0"/>
              <a:t>)</a:t>
            </a:r>
          </a:p>
          <a:p>
            <a:pPr marL="0" indent="0">
              <a:buNone/>
            </a:pPr>
            <a:r>
              <a:rPr lang="en-US" dirty="0" err="1"/>
              <a:t>df_scores</a:t>
            </a:r>
            <a:r>
              <a:rPr lang="en-US" dirty="0"/>
              <a:t>=</a:t>
            </a:r>
            <a:r>
              <a:rPr lang="en-US" dirty="0" err="1"/>
              <a:t>pd.DataFrame</a:t>
            </a:r>
            <a:r>
              <a:rPr lang="en-US" dirty="0"/>
              <a:t>(</a:t>
            </a:r>
            <a:r>
              <a:rPr lang="en-US" dirty="0" err="1"/>
              <a:t>fit.scores</a:t>
            </a:r>
            <a:r>
              <a:rPr lang="en-US" dirty="0"/>
              <a:t>_)</a:t>
            </a:r>
          </a:p>
          <a:p>
            <a:pPr marL="0" indent="0">
              <a:buNone/>
            </a:pPr>
            <a:r>
              <a:rPr lang="en-US" dirty="0" err="1"/>
              <a:t>df_columns</a:t>
            </a:r>
            <a:r>
              <a:rPr lang="en-US" dirty="0"/>
              <a:t>=</a:t>
            </a:r>
            <a:r>
              <a:rPr lang="en-US" dirty="0" err="1"/>
              <a:t>pd.DataFrame</a:t>
            </a:r>
            <a:r>
              <a:rPr lang="en-US" dirty="0"/>
              <a:t>(</a:t>
            </a:r>
            <a:r>
              <a:rPr lang="en-US" dirty="0" err="1"/>
              <a:t>X.columns</a:t>
            </a:r>
            <a:r>
              <a:rPr lang="en-US" dirty="0"/>
              <a:t>)</a:t>
            </a:r>
          </a:p>
          <a:p>
            <a:pPr marL="0" indent="0">
              <a:buNone/>
            </a:pPr>
            <a:r>
              <a:rPr lang="en-US" dirty="0"/>
              <a:t>#concatenate </a:t>
            </a:r>
            <a:r>
              <a:rPr lang="en-US" dirty="0" err="1"/>
              <a:t>dataframes</a:t>
            </a:r>
            <a:endParaRPr lang="en-US" dirty="0"/>
          </a:p>
          <a:p>
            <a:pPr marL="0" indent="0">
              <a:buNone/>
            </a:pPr>
            <a:r>
              <a:rPr lang="en-US" dirty="0" err="1"/>
              <a:t>feature_scores</a:t>
            </a:r>
            <a:r>
              <a:rPr lang="en-US" dirty="0"/>
              <a:t> = </a:t>
            </a:r>
            <a:r>
              <a:rPr lang="en-US" dirty="0" err="1"/>
              <a:t>pd.concat</a:t>
            </a:r>
            <a:r>
              <a:rPr lang="en-US" dirty="0"/>
              <a:t>([</a:t>
            </a:r>
            <a:r>
              <a:rPr lang="en-US" dirty="0" err="1"/>
              <a:t>df_columns,df_scores</a:t>
            </a:r>
            <a:r>
              <a:rPr lang="en-US" dirty="0"/>
              <a:t>],axis=1)</a:t>
            </a:r>
          </a:p>
          <a:p>
            <a:pPr marL="0" indent="0">
              <a:buNone/>
            </a:pPr>
            <a:r>
              <a:rPr lang="en-US" dirty="0"/>
              <a:t>#name output columns</a:t>
            </a:r>
          </a:p>
          <a:p>
            <a:pPr marL="0" indent="0">
              <a:buNone/>
            </a:pPr>
            <a:r>
              <a:rPr lang="en-US" dirty="0" err="1"/>
              <a:t>feature_scores.columns</a:t>
            </a:r>
            <a:r>
              <a:rPr lang="en-US" dirty="0"/>
              <a:t> = ['</a:t>
            </a:r>
            <a:r>
              <a:rPr lang="en-US" dirty="0" err="1"/>
              <a:t>Feaure_Name','Score</a:t>
            </a:r>
            <a:r>
              <a:rPr lang="en-US" dirty="0"/>
              <a:t>']</a:t>
            </a:r>
          </a:p>
          <a:p>
            <a:pPr marL="0" indent="0">
              <a:buNone/>
            </a:pPr>
            <a:r>
              <a:rPr lang="en-US" dirty="0"/>
              <a:t>#print 17 best features</a:t>
            </a:r>
          </a:p>
          <a:p>
            <a:pPr marL="0" indent="0">
              <a:buNone/>
            </a:pPr>
            <a:r>
              <a:rPr lang="en-US" dirty="0" err="1"/>
              <a:t>top_features</a:t>
            </a:r>
            <a:r>
              <a:rPr lang="en-US" dirty="0"/>
              <a:t> = </a:t>
            </a:r>
            <a:r>
              <a:rPr lang="en-US" dirty="0" err="1"/>
              <a:t>feature_scores.nlargest</a:t>
            </a:r>
            <a:r>
              <a:rPr lang="en-US" dirty="0"/>
              <a:t>(64,'Score')</a:t>
            </a:r>
          </a:p>
          <a:p>
            <a:pPr marL="0" indent="0">
              <a:buNone/>
            </a:pPr>
            <a:r>
              <a:rPr lang="en-US" dirty="0"/>
              <a:t>print(</a:t>
            </a:r>
            <a:r>
              <a:rPr lang="en-US" dirty="0" err="1"/>
              <a:t>feature_scores.nlargest</a:t>
            </a:r>
            <a:r>
              <a:rPr lang="en-US" dirty="0"/>
              <a:t>(64,'Score'))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447800"/>
            <a:ext cx="2038350" cy="4686300"/>
          </a:xfrm>
          <a:prstGeom prst="rect">
            <a:avLst/>
          </a:prstGeom>
        </p:spPr>
      </p:pic>
    </p:spTree>
    <p:extLst>
      <p:ext uri="{BB962C8B-B14F-4D97-AF65-F5344CB8AC3E}">
        <p14:creationId xmlns:p14="http://schemas.microsoft.com/office/powerpoint/2010/main" val="599025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Drop Least Contributing Features</a:t>
            </a:r>
            <a:endParaRPr lang="en-US" dirty="0"/>
          </a:p>
        </p:txBody>
      </p:sp>
      <p:sp>
        <p:nvSpPr>
          <p:cNvPr id="3" name="Content Placeholder 2"/>
          <p:cNvSpPr>
            <a:spLocks noGrp="1"/>
          </p:cNvSpPr>
          <p:nvPr>
            <p:ph idx="1"/>
          </p:nvPr>
        </p:nvSpPr>
        <p:spPr/>
        <p:txBody>
          <a:bodyPr/>
          <a:lstStyle/>
          <a:p>
            <a:r>
              <a:rPr lang="en-US" dirty="0" err="1"/>
              <a:t>columns_drop</a:t>
            </a:r>
            <a:r>
              <a:rPr lang="en-US" dirty="0"/>
              <a:t>=['LotFrontage','GarageYrBlt','TotalBsmtSF','TotRmsAbvGrd','GarageArea','BsmtFinType2','MSSubClass','Exterior2nd</a:t>
            </a:r>
            <a:r>
              <a:rPr lang="en-US" dirty="0" smtClean="0"/>
              <a:t>']</a:t>
            </a:r>
          </a:p>
          <a:p>
            <a:r>
              <a:rPr lang="en-US" dirty="0" err="1"/>
              <a:t>df.drop</a:t>
            </a:r>
            <a:r>
              <a:rPr lang="en-US" dirty="0"/>
              <a:t>(columns=</a:t>
            </a:r>
            <a:r>
              <a:rPr lang="en-US" dirty="0" err="1"/>
              <a:t>columns_drop,inplace</a:t>
            </a:r>
            <a:r>
              <a:rPr lang="en-US" dirty="0"/>
              <a:t>=True)</a:t>
            </a:r>
          </a:p>
        </p:txBody>
      </p:sp>
    </p:spTree>
    <p:extLst>
      <p:ext uri="{BB962C8B-B14F-4D97-AF65-F5344CB8AC3E}">
        <p14:creationId xmlns:p14="http://schemas.microsoft.com/office/powerpoint/2010/main" val="1558122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2. Handling </a:t>
            </a:r>
            <a:r>
              <a:rPr lang="en-US" dirty="0" err="1" smtClean="0"/>
              <a:t>Skewness</a:t>
            </a:r>
            <a:endParaRPr lang="en-US" dirty="0"/>
          </a:p>
        </p:txBody>
      </p:sp>
      <p:sp>
        <p:nvSpPr>
          <p:cNvPr id="4" name="Content Placeholder 2"/>
          <p:cNvSpPr>
            <a:spLocks noGrp="1"/>
          </p:cNvSpPr>
          <p:nvPr>
            <p:ph idx="1"/>
          </p:nvPr>
        </p:nvSpPr>
        <p:spPr>
          <a:solidFill>
            <a:schemeClr val="bg1">
              <a:alpha val="85000"/>
            </a:schemeClr>
          </a:solidFill>
        </p:spPr>
        <p:txBody>
          <a:bodyPr>
            <a:normAutofit/>
          </a:bodyPr>
          <a:lstStyle/>
          <a:p>
            <a:r>
              <a:rPr lang="en-US" dirty="0" smtClean="0"/>
              <a:t>Check </a:t>
            </a:r>
            <a:r>
              <a:rPr lang="en-US" dirty="0" err="1" smtClean="0"/>
              <a:t>Skewness</a:t>
            </a:r>
            <a:r>
              <a:rPr lang="en-US" dirty="0" smtClean="0"/>
              <a:t> of the Continuous Variables</a:t>
            </a:r>
          </a:p>
          <a:p>
            <a:r>
              <a:rPr lang="en-US" dirty="0" err="1"/>
              <a:t>cont_var</a:t>
            </a:r>
            <a:r>
              <a:rPr lang="en-US" dirty="0"/>
              <a:t> = ['LotFrontage','LotArea','MasVnrArea','BsmtFinSF1','BsmtFinSF2','BsmtUnfSF','TotalBsmtSF','1stFlrSF','2ndFlrSF','GrLivArea','GarageArea','WoodDeckSF','OpenPorchSF','EnclosedPorch','SalePrice</a:t>
            </a:r>
            <a:r>
              <a:rPr lang="en-US" dirty="0" smtClean="0"/>
              <a:t>']</a:t>
            </a:r>
          </a:p>
          <a:p>
            <a:r>
              <a:rPr lang="en-US" dirty="0" smtClean="0"/>
              <a:t>Use .describe() method to check the distribution of the continuous variables</a:t>
            </a:r>
          </a:p>
          <a:p>
            <a:r>
              <a:rPr lang="en-US" dirty="0" err="1"/>
              <a:t>df</a:t>
            </a:r>
            <a:r>
              <a:rPr lang="en-US" dirty="0"/>
              <a:t>[</a:t>
            </a:r>
            <a:r>
              <a:rPr lang="en-US" dirty="0" err="1"/>
              <a:t>cont_var</a:t>
            </a:r>
            <a:r>
              <a:rPr lang="en-US" dirty="0"/>
              <a:t>].describe()</a:t>
            </a:r>
          </a:p>
        </p:txBody>
      </p:sp>
    </p:spTree>
    <p:extLst>
      <p:ext uri="{BB962C8B-B14F-4D97-AF65-F5344CB8AC3E}">
        <p14:creationId xmlns:p14="http://schemas.microsoft.com/office/powerpoint/2010/main" val="1605248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8970463" cy="5562600"/>
          </a:xfrm>
          <a:prstGeom prst="rect">
            <a:avLst/>
          </a:prstGeom>
        </p:spPr>
      </p:pic>
      <p:sp>
        <p:nvSpPr>
          <p:cNvPr id="2" name="Title 1"/>
          <p:cNvSpPr>
            <a:spLocks noGrp="1"/>
          </p:cNvSpPr>
          <p:nvPr>
            <p:ph type="title"/>
          </p:nvPr>
        </p:nvSpPr>
        <p:spPr>
          <a:xfrm>
            <a:off x="370431" y="-228600"/>
            <a:ext cx="8229600" cy="1143000"/>
          </a:xfrm>
        </p:spPr>
        <p:txBody>
          <a:bodyPr/>
          <a:lstStyle/>
          <a:p>
            <a:r>
              <a:rPr lang="en-US" dirty="0" smtClean="0"/>
              <a:t>2. Handling </a:t>
            </a:r>
            <a:r>
              <a:rPr lang="en-US" dirty="0" err="1" smtClean="0"/>
              <a:t>Skewness</a:t>
            </a:r>
            <a:endParaRPr lang="en-US" dirty="0"/>
          </a:p>
        </p:txBody>
      </p:sp>
    </p:spTree>
    <p:extLst>
      <p:ext uri="{BB962C8B-B14F-4D97-AF65-F5344CB8AC3E}">
        <p14:creationId xmlns:p14="http://schemas.microsoft.com/office/powerpoint/2010/main" val="3429128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   </a:t>
            </a:r>
            <a:r>
              <a:rPr lang="en-US" b="1" u="sng" dirty="0" smtClean="0"/>
              <a:t>Problem Statement</a:t>
            </a:r>
            <a:endParaRPr lang="en-US" b="1" u="sng" dirty="0"/>
          </a:p>
        </p:txBody>
      </p:sp>
      <p:sp>
        <p:nvSpPr>
          <p:cNvPr id="3" name="Content Placeholder 2"/>
          <p:cNvSpPr>
            <a:spLocks noGrp="1"/>
          </p:cNvSpPr>
          <p:nvPr>
            <p:ph idx="1"/>
          </p:nvPr>
        </p:nvSpPr>
        <p:spPr/>
        <p:txBody>
          <a:bodyPr>
            <a:normAutofit fontScale="55000" lnSpcReduction="20000"/>
          </a:bodyPr>
          <a:lstStyle/>
          <a:p>
            <a:endParaRPr lang="en-US" dirty="0"/>
          </a:p>
          <a:p>
            <a:r>
              <a:rPr lang="en-US" dirty="0"/>
              <a:t> </a:t>
            </a:r>
            <a:r>
              <a:rPr lang="en-US" b="1" u="sng" dirty="0"/>
              <a:t>Problem Statement</a:t>
            </a:r>
            <a:r>
              <a:rPr lang="en-US" b="1" dirty="0"/>
              <a:t>: </a:t>
            </a:r>
            <a:endParaRPr lang="en-US" dirty="0"/>
          </a:p>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dirty="0" err="1"/>
              <a:t>modelling</a:t>
            </a:r>
            <a:r>
              <a:rPr lang="en-US" dirty="0"/>
              <a:t>, Market mix </a:t>
            </a:r>
            <a:r>
              <a:rPr lang="en-US" dirty="0" err="1"/>
              <a:t>modelling</a:t>
            </a:r>
            <a:r>
              <a:rPr lang="en-US" dirty="0"/>
              <a:t>, recommendation systems are some of the machine learning techniques used for achieving the business goals for housing companies. Our problem is related to one such housing company. </a:t>
            </a:r>
          </a:p>
          <a:p>
            <a:r>
              <a:rPr lang="en-US" dirty="0"/>
              <a:t>A US-based housing company named </a:t>
            </a:r>
            <a:r>
              <a:rPr lang="en-US" b="1" dirty="0"/>
              <a:t>Surprise Housing </a:t>
            </a:r>
            <a:r>
              <a:rPr lang="en-US"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r>
              <a:rPr lang="en-US" dirty="0"/>
              <a:t>• Which variables are important to predict the price of variable? </a:t>
            </a:r>
          </a:p>
          <a:p>
            <a:r>
              <a:rPr lang="en-US" dirty="0"/>
              <a:t>• How do these variables describe the price of the house? </a:t>
            </a:r>
          </a:p>
          <a:p>
            <a:endParaRPr lang="en-US" dirty="0"/>
          </a:p>
        </p:txBody>
      </p:sp>
    </p:spTree>
    <p:extLst>
      <p:ext uri="{BB962C8B-B14F-4D97-AF65-F5344CB8AC3E}">
        <p14:creationId xmlns:p14="http://schemas.microsoft.com/office/powerpoint/2010/main" val="1288341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0"/>
            <a:ext cx="8229600" cy="1143000"/>
          </a:xfrm>
        </p:spPr>
        <p:txBody>
          <a:bodyPr/>
          <a:lstStyle/>
          <a:p>
            <a:pPr algn="l"/>
            <a:r>
              <a:rPr lang="en-US" dirty="0" smtClean="0"/>
              <a:t>Handling </a:t>
            </a:r>
            <a:r>
              <a:rPr lang="en-US" dirty="0" err="1" smtClean="0"/>
              <a:t>Skewness</a:t>
            </a:r>
            <a:endParaRPr lang="en-US" dirty="0"/>
          </a:p>
        </p:txBody>
      </p:sp>
      <p:sp>
        <p:nvSpPr>
          <p:cNvPr id="3" name="Content Placeholder 2"/>
          <p:cNvSpPr>
            <a:spLocks noGrp="1"/>
          </p:cNvSpPr>
          <p:nvPr>
            <p:ph idx="1"/>
          </p:nvPr>
        </p:nvSpPr>
        <p:spPr>
          <a:xfrm>
            <a:off x="152400" y="1524000"/>
            <a:ext cx="8229600" cy="4389120"/>
          </a:xfrm>
        </p:spPr>
        <p:txBody>
          <a:bodyPr>
            <a:normAutofit/>
          </a:bodyPr>
          <a:lstStyle/>
          <a:p>
            <a:r>
              <a:rPr lang="en-US" sz="2200" dirty="0" smtClean="0"/>
              <a:t>Check </a:t>
            </a:r>
            <a:r>
              <a:rPr lang="en-US" sz="2200" dirty="0" err="1" smtClean="0"/>
              <a:t>Skewness</a:t>
            </a:r>
            <a:r>
              <a:rPr lang="en-US" sz="2200" dirty="0" smtClean="0"/>
              <a:t> of the continuous </a:t>
            </a:r>
          </a:p>
          <a:p>
            <a:pPr marL="0" indent="0">
              <a:buNone/>
            </a:pPr>
            <a:r>
              <a:rPr lang="en-US" sz="2200" dirty="0" smtClean="0"/>
              <a:t>features Using Distribution Plot</a:t>
            </a:r>
          </a:p>
          <a:p>
            <a:pPr marL="0" indent="0">
              <a:buNone/>
            </a:pPr>
            <a:endParaRPr lang="en-US" sz="2200" dirty="0" smtClean="0"/>
          </a:p>
          <a:p>
            <a:r>
              <a:rPr lang="en-US" sz="1400" dirty="0" err="1" smtClean="0"/>
              <a:t>LotArea</a:t>
            </a:r>
            <a:r>
              <a:rPr lang="en-US" sz="1400" dirty="0" smtClean="0"/>
              <a:t> </a:t>
            </a:r>
            <a:r>
              <a:rPr lang="en-US" sz="1400" dirty="0"/>
              <a:t>= High values of 0,right skewed</a:t>
            </a:r>
          </a:p>
          <a:p>
            <a:r>
              <a:rPr lang="en-US" sz="1400" dirty="0" err="1" smtClean="0"/>
              <a:t>MasVnrArea</a:t>
            </a:r>
            <a:r>
              <a:rPr lang="en-US" sz="1400" dirty="0" smtClean="0"/>
              <a:t> </a:t>
            </a:r>
            <a:r>
              <a:rPr lang="en-US" sz="1400" dirty="0"/>
              <a:t>= High values of 0, </a:t>
            </a:r>
            <a:r>
              <a:rPr lang="en-US" sz="1400" dirty="0" err="1"/>
              <a:t>righ</a:t>
            </a:r>
            <a:r>
              <a:rPr lang="en-US" sz="1400" dirty="0"/>
              <a:t> skewed</a:t>
            </a:r>
          </a:p>
          <a:p>
            <a:r>
              <a:rPr lang="en-US" sz="1400" dirty="0" smtClean="0"/>
              <a:t>BsmtFinSF1 </a:t>
            </a:r>
            <a:r>
              <a:rPr lang="en-US" sz="1400" dirty="0"/>
              <a:t>= High values of 0, right skewed</a:t>
            </a:r>
          </a:p>
          <a:p>
            <a:r>
              <a:rPr lang="en-US" sz="1400" dirty="0" smtClean="0"/>
              <a:t>BsmtFinSF2 </a:t>
            </a:r>
            <a:r>
              <a:rPr lang="en-US" sz="1400" dirty="0"/>
              <a:t>= Very high values of 0, right skewed</a:t>
            </a:r>
          </a:p>
          <a:p>
            <a:r>
              <a:rPr lang="en-US" sz="1400" dirty="0" err="1" smtClean="0"/>
              <a:t>BsmtUnfSF</a:t>
            </a:r>
            <a:r>
              <a:rPr lang="en-US" sz="1400" dirty="0" smtClean="0"/>
              <a:t> </a:t>
            </a:r>
            <a:r>
              <a:rPr lang="en-US" sz="1400" dirty="0"/>
              <a:t>= Slightly skewed</a:t>
            </a:r>
          </a:p>
          <a:p>
            <a:r>
              <a:rPr lang="en-US" sz="1400" dirty="0" smtClean="0"/>
              <a:t>1stFlrSF </a:t>
            </a:r>
            <a:r>
              <a:rPr lang="en-US" sz="1400" dirty="0"/>
              <a:t>= Slightly Skewed</a:t>
            </a:r>
          </a:p>
          <a:p>
            <a:r>
              <a:rPr lang="en-US" sz="1400" dirty="0" smtClean="0"/>
              <a:t>2ndFlrSF </a:t>
            </a:r>
            <a:r>
              <a:rPr lang="en-US" sz="1400" dirty="0"/>
              <a:t>= Very high values of 0, right skewed</a:t>
            </a:r>
          </a:p>
          <a:p>
            <a:r>
              <a:rPr lang="en-US" sz="1400" dirty="0" err="1" smtClean="0"/>
              <a:t>GrLivArea</a:t>
            </a:r>
            <a:r>
              <a:rPr lang="en-US" sz="1400" dirty="0" smtClean="0"/>
              <a:t> </a:t>
            </a:r>
            <a:r>
              <a:rPr lang="en-US" sz="1400" dirty="0"/>
              <a:t>= right skewed</a:t>
            </a:r>
          </a:p>
          <a:p>
            <a:r>
              <a:rPr lang="en-US" sz="1400" dirty="0" err="1" smtClean="0"/>
              <a:t>WoodDeckSF</a:t>
            </a:r>
            <a:r>
              <a:rPr lang="en-US" sz="1400" dirty="0" smtClean="0"/>
              <a:t> </a:t>
            </a:r>
            <a:r>
              <a:rPr lang="en-US" sz="1400" dirty="0"/>
              <a:t>= Very high values of 0, right skewed</a:t>
            </a:r>
          </a:p>
          <a:p>
            <a:r>
              <a:rPr lang="en-US" sz="1400" dirty="0" err="1" smtClean="0"/>
              <a:t>OpenPorchSF</a:t>
            </a:r>
            <a:r>
              <a:rPr lang="en-US" sz="1400" dirty="0" smtClean="0"/>
              <a:t> </a:t>
            </a:r>
            <a:r>
              <a:rPr lang="en-US" sz="1400" dirty="0"/>
              <a:t>= Very high values of 0, right skewed</a:t>
            </a:r>
          </a:p>
          <a:p>
            <a:r>
              <a:rPr lang="en-US" sz="1400" dirty="0" err="1" smtClean="0"/>
              <a:t>EnclosedProch</a:t>
            </a:r>
            <a:r>
              <a:rPr lang="en-US" sz="1400" dirty="0" smtClean="0"/>
              <a:t> </a:t>
            </a:r>
            <a:r>
              <a:rPr lang="en-US" sz="1400" dirty="0"/>
              <a:t>= Very high values of 0, right skewed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152399"/>
            <a:ext cx="3886200" cy="6571507"/>
          </a:xfrm>
          <a:prstGeom prst="rect">
            <a:avLst/>
          </a:prstGeom>
        </p:spPr>
      </p:pic>
    </p:spTree>
    <p:extLst>
      <p:ext uri="{BB962C8B-B14F-4D97-AF65-F5344CB8AC3E}">
        <p14:creationId xmlns:p14="http://schemas.microsoft.com/office/powerpoint/2010/main" val="4174532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Power Transformation</a:t>
            </a:r>
            <a:endParaRPr lang="en-US" dirty="0"/>
          </a:p>
        </p:txBody>
      </p:sp>
      <p:sp>
        <p:nvSpPr>
          <p:cNvPr id="3" name="Content Placeholder 2"/>
          <p:cNvSpPr>
            <a:spLocks noGrp="1"/>
          </p:cNvSpPr>
          <p:nvPr>
            <p:ph idx="1"/>
          </p:nvPr>
        </p:nvSpPr>
        <p:spPr/>
        <p:txBody>
          <a:bodyPr>
            <a:normAutofit/>
          </a:bodyPr>
          <a:lstStyle/>
          <a:p>
            <a:r>
              <a:rPr lang="en-US" sz="2400" dirty="0" smtClean="0"/>
              <a:t>Checking </a:t>
            </a:r>
            <a:r>
              <a:rPr lang="en-US" sz="2400" dirty="0" err="1"/>
              <a:t>skewness</a:t>
            </a:r>
            <a:r>
              <a:rPr lang="en-US" sz="2400" dirty="0"/>
              <a:t> of the features</a:t>
            </a:r>
          </a:p>
          <a:p>
            <a:r>
              <a:rPr lang="en-US" sz="2400" dirty="0" err="1"/>
              <a:t>df</a:t>
            </a:r>
            <a:r>
              <a:rPr lang="en-US" sz="2400" dirty="0"/>
              <a:t>[</a:t>
            </a:r>
            <a:r>
              <a:rPr lang="en-US" sz="2400" dirty="0" err="1"/>
              <a:t>cont_columns</a:t>
            </a:r>
            <a:r>
              <a:rPr lang="en-US" sz="2400" dirty="0"/>
              <a:t>].skew().</a:t>
            </a:r>
            <a:r>
              <a:rPr lang="en-US" sz="2400" dirty="0" err="1"/>
              <a:t>sort_values</a:t>
            </a:r>
            <a:r>
              <a:rPr lang="en-US" sz="2400" dirty="0"/>
              <a:t>(ascending=False)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895600"/>
            <a:ext cx="4279769" cy="3657600"/>
          </a:xfrm>
          <a:prstGeom prst="rect">
            <a:avLst/>
          </a:prstGeom>
        </p:spPr>
      </p:pic>
    </p:spTree>
    <p:extLst>
      <p:ext uri="{BB962C8B-B14F-4D97-AF65-F5344CB8AC3E}">
        <p14:creationId xmlns:p14="http://schemas.microsoft.com/office/powerpoint/2010/main" val="565908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dirty="0" smtClean="0"/>
              <a:t>Power Transformation</a:t>
            </a:r>
            <a:endParaRPr lang="en-US" dirty="0"/>
          </a:p>
        </p:txBody>
      </p:sp>
      <p:sp>
        <p:nvSpPr>
          <p:cNvPr id="3" name="Content Placeholder 2"/>
          <p:cNvSpPr>
            <a:spLocks noGrp="1"/>
          </p:cNvSpPr>
          <p:nvPr>
            <p:ph idx="1"/>
          </p:nvPr>
        </p:nvSpPr>
        <p:spPr>
          <a:xfrm>
            <a:off x="228600" y="1524000"/>
            <a:ext cx="8229600" cy="4389120"/>
          </a:xfrm>
        </p:spPr>
        <p:txBody>
          <a:bodyPr>
            <a:normAutofit/>
          </a:bodyPr>
          <a:lstStyle/>
          <a:p>
            <a:r>
              <a:rPr lang="en-US" sz="2400" dirty="0" smtClean="0"/>
              <a:t>Applying </a:t>
            </a:r>
            <a:r>
              <a:rPr lang="en-US" sz="2400" dirty="0" err="1" smtClean="0"/>
              <a:t>Powertransformation</a:t>
            </a:r>
            <a:r>
              <a:rPr lang="en-US" sz="2400" dirty="0" smtClean="0"/>
              <a:t> on the continuous features and checking </a:t>
            </a:r>
            <a:r>
              <a:rPr lang="en-US" sz="2400" dirty="0" err="1" smtClean="0"/>
              <a:t>skewness</a:t>
            </a:r>
            <a:r>
              <a:rPr lang="en-US" sz="2400" dirty="0" smtClean="0"/>
              <a:t> post transformation</a:t>
            </a:r>
          </a:p>
          <a:p>
            <a:pPr marL="0" indent="0">
              <a:buNone/>
            </a:pPr>
            <a:endParaRPr lang="en-US" sz="1400" dirty="0" smtClean="0"/>
          </a:p>
          <a:p>
            <a:pPr marL="0" indent="0">
              <a:buNone/>
            </a:pPr>
            <a:r>
              <a:rPr lang="en-US" sz="1400" dirty="0" smtClean="0"/>
              <a:t>from </a:t>
            </a:r>
            <a:r>
              <a:rPr lang="en-US" sz="1400" dirty="0" err="1"/>
              <a:t>sklearn.preprocessing</a:t>
            </a:r>
            <a:r>
              <a:rPr lang="en-US" sz="1400" dirty="0"/>
              <a:t> import </a:t>
            </a:r>
            <a:r>
              <a:rPr lang="en-US" sz="1400" dirty="0" err="1"/>
              <a:t>power_transform</a:t>
            </a:r>
            <a:endParaRPr lang="en-US" sz="1400" dirty="0"/>
          </a:p>
          <a:p>
            <a:pPr marL="0" indent="0">
              <a:buNone/>
            </a:pPr>
            <a:r>
              <a:rPr lang="en-US" sz="1400" dirty="0" err="1"/>
              <a:t>df_cont_new</a:t>
            </a:r>
            <a:r>
              <a:rPr lang="en-US" sz="1400" dirty="0"/>
              <a:t> = </a:t>
            </a:r>
            <a:r>
              <a:rPr lang="en-US" sz="1400" dirty="0" err="1"/>
              <a:t>power_transform</a:t>
            </a:r>
            <a:r>
              <a:rPr lang="en-US" sz="1400" dirty="0"/>
              <a:t>(</a:t>
            </a:r>
            <a:r>
              <a:rPr lang="en-US" sz="1400" dirty="0" err="1"/>
              <a:t>df_cont</a:t>
            </a:r>
            <a:r>
              <a:rPr lang="en-US" sz="1400" dirty="0"/>
              <a:t>)</a:t>
            </a:r>
          </a:p>
          <a:p>
            <a:pPr marL="0" indent="0">
              <a:buNone/>
            </a:pPr>
            <a:r>
              <a:rPr lang="en-US" sz="1400" dirty="0" err="1"/>
              <a:t>df_cont</a:t>
            </a:r>
            <a:r>
              <a:rPr lang="en-US" sz="1400" dirty="0" smtClean="0"/>
              <a:t>=</a:t>
            </a:r>
          </a:p>
          <a:p>
            <a:pPr marL="0" indent="0">
              <a:buNone/>
            </a:pPr>
            <a:r>
              <a:rPr lang="en-US" sz="1400" dirty="0" err="1" smtClean="0"/>
              <a:t>pd.DataFrame</a:t>
            </a:r>
            <a:r>
              <a:rPr lang="en-US" sz="1400" dirty="0" smtClean="0"/>
              <a:t>(</a:t>
            </a:r>
            <a:r>
              <a:rPr lang="en-US" sz="1400" dirty="0" err="1" smtClean="0"/>
              <a:t>df_cont_new,columns</a:t>
            </a:r>
            <a:r>
              <a:rPr lang="en-US" sz="1400" dirty="0" smtClean="0"/>
              <a:t>=</a:t>
            </a:r>
            <a:r>
              <a:rPr lang="en-US" sz="1400" dirty="0" err="1" smtClean="0"/>
              <a:t>df_cont.columns</a:t>
            </a:r>
            <a:r>
              <a:rPr lang="en-US" sz="1400" dirty="0"/>
              <a:t>)</a:t>
            </a:r>
          </a:p>
          <a:p>
            <a:pPr marL="0" indent="0">
              <a:buNone/>
            </a:pPr>
            <a:r>
              <a:rPr lang="en-US" sz="1400" dirty="0" err="1"/>
              <a:t>df_cont.skew</a:t>
            </a:r>
            <a:r>
              <a:rPr lang="en-US" sz="1400" dirty="0"/>
              <a:t>().</a:t>
            </a:r>
            <a:r>
              <a:rPr lang="en-US" sz="1400" dirty="0" err="1"/>
              <a:t>sort_values</a:t>
            </a:r>
            <a:r>
              <a:rPr lang="en-US" sz="1400" dirty="0"/>
              <a:t>(ascending=False)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599" y="2362200"/>
            <a:ext cx="3862873" cy="3657600"/>
          </a:xfrm>
          <a:prstGeom prst="rect">
            <a:avLst/>
          </a:prstGeom>
        </p:spPr>
      </p:pic>
    </p:spTree>
    <p:extLst>
      <p:ext uri="{BB962C8B-B14F-4D97-AF65-F5344CB8AC3E}">
        <p14:creationId xmlns:p14="http://schemas.microsoft.com/office/powerpoint/2010/main" val="2921505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dirty="0" smtClean="0"/>
              <a:t>Power Transformation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752600"/>
            <a:ext cx="8305800" cy="4389437"/>
          </a:xfrm>
        </p:spPr>
      </p:pic>
    </p:spTree>
    <p:extLst>
      <p:ext uri="{BB962C8B-B14F-4D97-AF65-F5344CB8AC3E}">
        <p14:creationId xmlns:p14="http://schemas.microsoft.com/office/powerpoint/2010/main" val="2490845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Standard </a:t>
            </a:r>
            <a:r>
              <a:rPr lang="en-US" dirty="0" err="1" smtClean="0"/>
              <a:t>Scaler</a:t>
            </a:r>
            <a:endParaRPr lang="en-US" dirty="0"/>
          </a:p>
        </p:txBody>
      </p:sp>
      <p:sp>
        <p:nvSpPr>
          <p:cNvPr id="3" name="Content Placeholder 2"/>
          <p:cNvSpPr>
            <a:spLocks noGrp="1"/>
          </p:cNvSpPr>
          <p:nvPr>
            <p:ph idx="1"/>
          </p:nvPr>
        </p:nvSpPr>
        <p:spPr/>
        <p:txBody>
          <a:bodyPr/>
          <a:lstStyle/>
          <a:p>
            <a:r>
              <a:rPr lang="en-US" dirty="0" smtClean="0"/>
              <a:t>Divide into Feature (X) &amp; Label (y)</a:t>
            </a:r>
          </a:p>
          <a:p>
            <a:pPr marL="0" indent="0">
              <a:buNone/>
            </a:pPr>
            <a:r>
              <a:rPr lang="en-US" dirty="0"/>
              <a:t>X=</a:t>
            </a:r>
            <a:r>
              <a:rPr lang="en-US" dirty="0" err="1"/>
              <a:t>df.drop</a:t>
            </a:r>
            <a:r>
              <a:rPr lang="en-US" dirty="0"/>
              <a:t>(columns=['</a:t>
            </a:r>
            <a:r>
              <a:rPr lang="en-US" dirty="0" err="1"/>
              <a:t>SalePrice</a:t>
            </a:r>
            <a:r>
              <a:rPr lang="en-US" dirty="0"/>
              <a:t>'])</a:t>
            </a:r>
          </a:p>
          <a:p>
            <a:pPr marL="0" indent="0">
              <a:buNone/>
            </a:pPr>
            <a:r>
              <a:rPr lang="en-US" dirty="0"/>
              <a:t>y=</a:t>
            </a:r>
            <a:r>
              <a:rPr lang="en-US" dirty="0" err="1"/>
              <a:t>df</a:t>
            </a:r>
            <a:r>
              <a:rPr lang="en-US" dirty="0"/>
              <a:t>['</a:t>
            </a:r>
            <a:r>
              <a:rPr lang="en-US" dirty="0" err="1"/>
              <a:t>SalePrice</a:t>
            </a:r>
            <a:r>
              <a:rPr lang="en-US" dirty="0" smtClean="0"/>
              <a:t>']</a:t>
            </a:r>
          </a:p>
          <a:p>
            <a:pPr marL="0" indent="0">
              <a:buNone/>
            </a:pPr>
            <a:endParaRPr lang="en-US" dirty="0"/>
          </a:p>
          <a:p>
            <a:r>
              <a:rPr lang="en-US" dirty="0" smtClean="0"/>
              <a:t>Data </a:t>
            </a:r>
            <a:r>
              <a:rPr lang="en-US" dirty="0"/>
              <a:t>Scaling</a:t>
            </a:r>
          </a:p>
          <a:p>
            <a:pPr marL="0" indent="0">
              <a:buNone/>
            </a:pPr>
            <a:r>
              <a:rPr lang="en-US" dirty="0" err="1"/>
              <a:t>scaler</a:t>
            </a:r>
            <a:r>
              <a:rPr lang="en-US" dirty="0"/>
              <a:t> = </a:t>
            </a:r>
            <a:r>
              <a:rPr lang="en-US" dirty="0" err="1"/>
              <a:t>StandardScaler</a:t>
            </a:r>
            <a:r>
              <a:rPr lang="en-US" dirty="0"/>
              <a:t>()</a:t>
            </a:r>
          </a:p>
          <a:p>
            <a:pPr marL="0" indent="0">
              <a:buNone/>
            </a:pPr>
            <a:r>
              <a:rPr lang="en-US" dirty="0"/>
              <a:t>X= </a:t>
            </a:r>
            <a:r>
              <a:rPr lang="en-US" dirty="0" err="1"/>
              <a:t>scaler.fit_transform</a:t>
            </a:r>
            <a:r>
              <a:rPr lang="en-US" dirty="0"/>
              <a:t>(X)</a:t>
            </a:r>
            <a:endParaRPr lang="en-US" dirty="0" smtClean="0"/>
          </a:p>
          <a:p>
            <a:endParaRPr lang="en-US" dirty="0"/>
          </a:p>
        </p:txBody>
      </p:sp>
    </p:spTree>
    <p:extLst>
      <p:ext uri="{BB962C8B-B14F-4D97-AF65-F5344CB8AC3E}">
        <p14:creationId xmlns:p14="http://schemas.microsoft.com/office/powerpoint/2010/main" val="2952259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(iii)  </a:t>
            </a:r>
            <a:r>
              <a:rPr lang="en-US" b="1" u="sng" dirty="0" smtClean="0"/>
              <a:t>Data Visualization</a:t>
            </a:r>
            <a:endParaRPr lang="en-US" b="1" u="sng" dirty="0"/>
          </a:p>
        </p:txBody>
      </p:sp>
      <p:sp>
        <p:nvSpPr>
          <p:cNvPr id="3" name="Content Placeholder 2"/>
          <p:cNvSpPr>
            <a:spLocks noGrp="1"/>
          </p:cNvSpPr>
          <p:nvPr>
            <p:ph idx="1"/>
          </p:nvPr>
        </p:nvSpPr>
        <p:spPr/>
        <p:txBody>
          <a:bodyPr/>
          <a:lstStyle/>
          <a:p>
            <a:r>
              <a:rPr lang="en-US" dirty="0" smtClean="0"/>
              <a:t>Distribution Plot </a:t>
            </a:r>
          </a:p>
          <a:p>
            <a:r>
              <a:rPr lang="en-US" dirty="0" smtClean="0"/>
              <a:t>Scatter Plot</a:t>
            </a:r>
          </a:p>
          <a:p>
            <a:r>
              <a:rPr lang="en-US" dirty="0" smtClean="0"/>
              <a:t>Box Plot</a:t>
            </a:r>
          </a:p>
          <a:p>
            <a:endParaRPr lang="en-US" dirty="0"/>
          </a:p>
        </p:txBody>
      </p:sp>
    </p:spTree>
    <p:extLst>
      <p:ext uri="{BB962C8B-B14F-4D97-AF65-F5344CB8AC3E}">
        <p14:creationId xmlns:p14="http://schemas.microsoft.com/office/powerpoint/2010/main" val="3978582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Box Plot</a:t>
            </a:r>
            <a:endParaRPr lang="en-US" u="sng" dirty="0"/>
          </a:p>
        </p:txBody>
      </p:sp>
      <p:sp>
        <p:nvSpPr>
          <p:cNvPr id="3" name="Content Placeholder 2"/>
          <p:cNvSpPr>
            <a:spLocks noGrp="1"/>
          </p:cNvSpPr>
          <p:nvPr>
            <p:ph idx="1"/>
          </p:nvPr>
        </p:nvSpPr>
        <p:spPr/>
        <p:txBody>
          <a:bodyPr/>
          <a:lstStyle/>
          <a:p>
            <a:r>
              <a:rPr lang="en-US" sz="1400" dirty="0" err="1" smtClean="0"/>
              <a:t>Dist</a:t>
            </a:r>
            <a:r>
              <a:rPr lang="en-US" sz="1400" dirty="0" smtClean="0"/>
              <a:t> Plot &amp; Scatter Plot </a:t>
            </a:r>
          </a:p>
          <a:p>
            <a:pPr marL="0" indent="0">
              <a:buNone/>
            </a:pPr>
            <a:r>
              <a:rPr lang="en-US" sz="1400" dirty="0" smtClean="0"/>
              <a:t>already shown in the previous slides </a:t>
            </a:r>
          </a:p>
          <a:p>
            <a:pPr marL="0" indent="0">
              <a:buNone/>
            </a:pPr>
            <a:r>
              <a:rPr lang="en-US" sz="1400" dirty="0" smtClean="0"/>
              <a:t>of feature engineering</a:t>
            </a:r>
          </a:p>
          <a:p>
            <a:endParaRPr lang="en-US" sz="1400" dirty="0"/>
          </a:p>
          <a:p>
            <a:r>
              <a:rPr lang="en-US" sz="1000" dirty="0" err="1" smtClean="0"/>
              <a:t>LotArea</a:t>
            </a:r>
            <a:r>
              <a:rPr lang="en-US" sz="1000" dirty="0" smtClean="0"/>
              <a:t> </a:t>
            </a:r>
            <a:r>
              <a:rPr lang="en-US" sz="1000" dirty="0"/>
              <a:t>has a lot of outliers in it</a:t>
            </a:r>
            <a:r>
              <a:rPr lang="en-US" sz="1000" dirty="0" smtClean="0"/>
              <a:t>,</a:t>
            </a:r>
          </a:p>
          <a:p>
            <a:pPr marL="0" indent="0">
              <a:buNone/>
            </a:pPr>
            <a:r>
              <a:rPr lang="en-US" sz="1000" dirty="0" smtClean="0"/>
              <a:t> </a:t>
            </a:r>
            <a:r>
              <a:rPr lang="en-US" sz="1000" dirty="0"/>
              <a:t>but because this feature describes </a:t>
            </a:r>
            <a:r>
              <a:rPr lang="en-US" sz="1000" dirty="0" smtClean="0"/>
              <a:t>the</a:t>
            </a:r>
          </a:p>
          <a:p>
            <a:pPr marL="0" indent="0">
              <a:buNone/>
            </a:pPr>
            <a:r>
              <a:rPr lang="en-US" sz="1000" dirty="0" smtClean="0"/>
              <a:t> </a:t>
            </a:r>
            <a:r>
              <a:rPr lang="en-US" sz="1000" dirty="0"/>
              <a:t>lot size in square feet </a:t>
            </a:r>
          </a:p>
          <a:p>
            <a:pPr marL="0" indent="0">
              <a:buNone/>
            </a:pPr>
            <a:r>
              <a:rPr lang="en-US" sz="1000" dirty="0" smtClean="0"/>
              <a:t>there </a:t>
            </a:r>
            <a:r>
              <a:rPr lang="en-US" sz="1000" dirty="0"/>
              <a:t>would be many houses with </a:t>
            </a:r>
            <a:endParaRPr lang="en-US" sz="1000" dirty="0" smtClean="0"/>
          </a:p>
          <a:p>
            <a:pPr marL="0" indent="0">
              <a:buNone/>
            </a:pPr>
            <a:r>
              <a:rPr lang="en-US" sz="1000" dirty="0" smtClean="0"/>
              <a:t>different </a:t>
            </a:r>
            <a:r>
              <a:rPr lang="en-US" sz="1000" dirty="0"/>
              <a:t>lot </a:t>
            </a:r>
            <a:r>
              <a:rPr lang="en-US" sz="1000" dirty="0" smtClean="0"/>
              <a:t>sizes</a:t>
            </a:r>
          </a:p>
          <a:p>
            <a:pPr marL="0" indent="0">
              <a:buNone/>
            </a:pPr>
            <a:r>
              <a:rPr lang="en-US" sz="1000" dirty="0" smtClean="0"/>
              <a:t> </a:t>
            </a:r>
            <a:r>
              <a:rPr lang="en-US" sz="1000" dirty="0"/>
              <a:t>and hence we should not drop that data. </a:t>
            </a:r>
          </a:p>
          <a:p>
            <a:pPr marL="0" indent="0">
              <a:buNone/>
            </a:pPr>
            <a:r>
              <a:rPr lang="en-US" sz="1000" dirty="0" smtClean="0"/>
              <a:t>That </a:t>
            </a:r>
            <a:r>
              <a:rPr lang="en-US" sz="1000" dirty="0"/>
              <a:t>is why, </a:t>
            </a:r>
            <a:endParaRPr lang="en-US" sz="1000" dirty="0" smtClean="0"/>
          </a:p>
          <a:p>
            <a:pPr marL="0" indent="0">
              <a:buNone/>
            </a:pPr>
            <a:r>
              <a:rPr lang="en-US" sz="1000" dirty="0" smtClean="0"/>
              <a:t>we </a:t>
            </a:r>
            <a:r>
              <a:rPr lang="en-US" sz="1000" dirty="0"/>
              <a:t>will move ahead with our </a:t>
            </a:r>
            <a:r>
              <a:rPr lang="en-US" sz="1000" dirty="0" smtClean="0"/>
              <a:t>modeling</a:t>
            </a:r>
          </a:p>
          <a:p>
            <a:endParaRPr lang="en-US" sz="1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28600"/>
            <a:ext cx="5438764" cy="6516189"/>
          </a:xfrm>
          <a:prstGeom prst="rect">
            <a:avLst/>
          </a:prstGeom>
        </p:spPr>
      </p:pic>
    </p:spTree>
    <p:extLst>
      <p:ext uri="{BB962C8B-B14F-4D97-AF65-F5344CB8AC3E}">
        <p14:creationId xmlns:p14="http://schemas.microsoft.com/office/powerpoint/2010/main" val="4163154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Important Steps</a:t>
            </a:r>
            <a:endParaRPr lang="en-US" b="1" u="sng" dirty="0"/>
          </a:p>
        </p:txBody>
      </p:sp>
      <p:sp>
        <p:nvSpPr>
          <p:cNvPr id="3" name="Content Placeholder 2"/>
          <p:cNvSpPr>
            <a:spLocks noGrp="1"/>
          </p:cNvSpPr>
          <p:nvPr>
            <p:ph idx="1"/>
          </p:nvPr>
        </p:nvSpPr>
        <p:spPr/>
        <p:txBody>
          <a:bodyPr/>
          <a:lstStyle/>
          <a:p>
            <a:r>
              <a:rPr lang="en-US" dirty="0" smtClean="0"/>
              <a:t>1. Find Best Random State</a:t>
            </a:r>
          </a:p>
          <a:p>
            <a:r>
              <a:rPr lang="en-US" dirty="0" smtClean="0"/>
              <a:t>2. Train-Test Split</a:t>
            </a:r>
          </a:p>
          <a:p>
            <a:r>
              <a:rPr lang="en-US" dirty="0" smtClean="0"/>
              <a:t>3. Using Regression Models</a:t>
            </a:r>
          </a:p>
          <a:p>
            <a:endParaRPr lang="en-US" dirty="0"/>
          </a:p>
        </p:txBody>
      </p:sp>
    </p:spTree>
    <p:extLst>
      <p:ext uri="{BB962C8B-B14F-4D97-AF65-F5344CB8AC3E}">
        <p14:creationId xmlns:p14="http://schemas.microsoft.com/office/powerpoint/2010/main" val="3183123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Find Best Random </a:t>
            </a:r>
            <a:r>
              <a:rPr lang="en-US" dirty="0" smtClean="0"/>
              <a:t>State</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#Finding best </a:t>
            </a:r>
            <a:r>
              <a:rPr lang="en-US" dirty="0" err="1"/>
              <a:t>random_state</a:t>
            </a:r>
            <a:endParaRPr lang="en-US" dirty="0"/>
          </a:p>
          <a:p>
            <a:r>
              <a:rPr lang="en-US" dirty="0"/>
              <a:t>from </a:t>
            </a:r>
            <a:r>
              <a:rPr lang="en-US" dirty="0" err="1"/>
              <a:t>sklearn.linear_model</a:t>
            </a:r>
            <a:r>
              <a:rPr lang="en-US" dirty="0"/>
              <a:t> import </a:t>
            </a:r>
            <a:r>
              <a:rPr lang="en-US" dirty="0" err="1"/>
              <a:t>LinearRegression</a:t>
            </a:r>
            <a:endParaRPr lang="en-US" dirty="0"/>
          </a:p>
          <a:p>
            <a:r>
              <a:rPr lang="en-US" dirty="0" err="1"/>
              <a:t>lr</a:t>
            </a:r>
            <a:r>
              <a:rPr lang="en-US" dirty="0"/>
              <a:t>=</a:t>
            </a:r>
            <a:r>
              <a:rPr lang="en-US" dirty="0" err="1"/>
              <a:t>LinearRegression</a:t>
            </a:r>
            <a:r>
              <a:rPr lang="en-US" dirty="0"/>
              <a:t>()</a:t>
            </a:r>
          </a:p>
          <a:p>
            <a:r>
              <a:rPr lang="en-US" dirty="0"/>
              <a:t>from </a:t>
            </a:r>
            <a:r>
              <a:rPr lang="en-US" dirty="0" err="1"/>
              <a:t>sklearn.metrics</a:t>
            </a:r>
            <a:r>
              <a:rPr lang="en-US" dirty="0"/>
              <a:t> import r2_score</a:t>
            </a:r>
          </a:p>
          <a:p>
            <a:r>
              <a:rPr lang="en-US" dirty="0" err="1"/>
              <a:t>maxAccu</a:t>
            </a:r>
            <a:r>
              <a:rPr lang="en-US" dirty="0"/>
              <a:t>=0 #maximum accuracy</a:t>
            </a:r>
          </a:p>
          <a:p>
            <a:r>
              <a:rPr lang="en-US" dirty="0" err="1"/>
              <a:t>maxRS</a:t>
            </a:r>
            <a:r>
              <a:rPr lang="en-US" dirty="0"/>
              <a:t>=0 #best random state value for which max accuracy is </a:t>
            </a:r>
            <a:r>
              <a:rPr lang="en-US" dirty="0" err="1"/>
              <a:t>acheived</a:t>
            </a:r>
            <a:r>
              <a:rPr lang="en-US" dirty="0"/>
              <a:t> </a:t>
            </a:r>
          </a:p>
          <a:p>
            <a:r>
              <a:rPr lang="en-US" dirty="0"/>
              <a:t>for i in range(0,100):</a:t>
            </a:r>
          </a:p>
          <a:p>
            <a:r>
              <a:rPr lang="en-US" dirty="0"/>
              <a:t>	</a:t>
            </a:r>
            <a:r>
              <a:rPr lang="en-US" dirty="0" err="1"/>
              <a:t>x_train,x_test,y_train,y_test</a:t>
            </a:r>
            <a:r>
              <a:rPr lang="en-US" dirty="0"/>
              <a:t> = </a:t>
            </a:r>
            <a:r>
              <a:rPr lang="en-US" dirty="0" err="1"/>
              <a:t>train_test_split</a:t>
            </a:r>
            <a:r>
              <a:rPr lang="en-US" dirty="0"/>
              <a:t>(</a:t>
            </a:r>
            <a:r>
              <a:rPr lang="en-US" dirty="0" err="1"/>
              <a:t>X,y,test_size</a:t>
            </a:r>
            <a:r>
              <a:rPr lang="en-US" dirty="0"/>
              <a:t>=0.20,random_state=i)</a:t>
            </a:r>
          </a:p>
          <a:p>
            <a:r>
              <a:rPr lang="en-US" dirty="0"/>
              <a:t>	</a:t>
            </a:r>
            <a:r>
              <a:rPr lang="en-US" dirty="0" err="1"/>
              <a:t>lr.fit</a:t>
            </a:r>
            <a:r>
              <a:rPr lang="en-US" dirty="0"/>
              <a:t>(</a:t>
            </a:r>
            <a:r>
              <a:rPr lang="en-US" dirty="0" err="1"/>
              <a:t>x_train,y_train</a:t>
            </a:r>
            <a:r>
              <a:rPr lang="en-US" dirty="0"/>
              <a:t>)</a:t>
            </a:r>
          </a:p>
          <a:p>
            <a:r>
              <a:rPr lang="en-US" dirty="0"/>
              <a:t>	</a:t>
            </a:r>
            <a:r>
              <a:rPr lang="en-US" dirty="0" err="1"/>
              <a:t>y_pred</a:t>
            </a:r>
            <a:r>
              <a:rPr lang="en-US" dirty="0"/>
              <a:t>=</a:t>
            </a:r>
            <a:r>
              <a:rPr lang="en-US" dirty="0" err="1"/>
              <a:t>lr.predict</a:t>
            </a:r>
            <a:r>
              <a:rPr lang="en-US" dirty="0"/>
              <a:t>(</a:t>
            </a:r>
            <a:r>
              <a:rPr lang="en-US" dirty="0" err="1"/>
              <a:t>x_test</a:t>
            </a:r>
            <a:r>
              <a:rPr lang="en-US" dirty="0"/>
              <a:t>)</a:t>
            </a:r>
          </a:p>
          <a:p>
            <a:r>
              <a:rPr lang="en-US" dirty="0"/>
              <a:t>	</a:t>
            </a:r>
            <a:r>
              <a:rPr lang="en-US" dirty="0" err="1"/>
              <a:t>acc</a:t>
            </a:r>
            <a:r>
              <a:rPr lang="en-US" dirty="0"/>
              <a:t> = r2_score(</a:t>
            </a:r>
            <a:r>
              <a:rPr lang="en-US" dirty="0" err="1"/>
              <a:t>y_test,y_pred</a:t>
            </a:r>
            <a:r>
              <a:rPr lang="en-US" dirty="0"/>
              <a:t>)</a:t>
            </a:r>
          </a:p>
          <a:p>
            <a:r>
              <a:rPr lang="en-US" dirty="0"/>
              <a:t>	if </a:t>
            </a:r>
            <a:r>
              <a:rPr lang="en-US" dirty="0" err="1"/>
              <a:t>acc</a:t>
            </a:r>
            <a:r>
              <a:rPr lang="en-US" dirty="0"/>
              <a:t>&gt;</a:t>
            </a:r>
            <a:r>
              <a:rPr lang="en-US" dirty="0" err="1"/>
              <a:t>maxAccu</a:t>
            </a:r>
            <a:r>
              <a:rPr lang="en-US" dirty="0"/>
              <a:t>:</a:t>
            </a:r>
          </a:p>
          <a:p>
            <a:r>
              <a:rPr lang="en-US" dirty="0"/>
              <a:t>		</a:t>
            </a:r>
            <a:r>
              <a:rPr lang="en-US" dirty="0" err="1"/>
              <a:t>maxAccu</a:t>
            </a:r>
            <a:r>
              <a:rPr lang="en-US" dirty="0"/>
              <a:t>=</a:t>
            </a:r>
            <a:r>
              <a:rPr lang="en-US" dirty="0" err="1"/>
              <a:t>acc</a:t>
            </a:r>
            <a:endParaRPr lang="en-US" dirty="0"/>
          </a:p>
          <a:p>
            <a:r>
              <a:rPr lang="en-US" dirty="0"/>
              <a:t>		</a:t>
            </a:r>
            <a:r>
              <a:rPr lang="en-US" dirty="0" err="1"/>
              <a:t>maxRS</a:t>
            </a:r>
            <a:r>
              <a:rPr lang="en-US" dirty="0"/>
              <a:t>=i</a:t>
            </a:r>
          </a:p>
          <a:p>
            <a:r>
              <a:rPr lang="en-US" dirty="0"/>
              <a:t>print("Best accuracy is", </a:t>
            </a:r>
            <a:r>
              <a:rPr lang="en-US" dirty="0" err="1"/>
              <a:t>maxAccu</a:t>
            </a:r>
            <a:r>
              <a:rPr lang="en-US" dirty="0"/>
              <a:t>,"on Random State", </a:t>
            </a:r>
            <a:r>
              <a:rPr lang="en-US" dirty="0" err="1"/>
              <a:t>maxRS</a:t>
            </a:r>
            <a:r>
              <a:rPr lang="en-US" dirty="0"/>
              <a:t>)</a:t>
            </a:r>
          </a:p>
        </p:txBody>
      </p:sp>
    </p:spTree>
    <p:extLst>
      <p:ext uri="{BB962C8B-B14F-4D97-AF65-F5344CB8AC3E}">
        <p14:creationId xmlns:p14="http://schemas.microsoft.com/office/powerpoint/2010/main" val="23857099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Train-Test </a:t>
            </a:r>
            <a:r>
              <a:rPr lang="en-US" dirty="0" smtClean="0"/>
              <a:t>Split</a:t>
            </a:r>
            <a:endParaRPr lang="en-US" dirty="0"/>
          </a:p>
        </p:txBody>
      </p:sp>
      <p:sp>
        <p:nvSpPr>
          <p:cNvPr id="3" name="Content Placeholder 2"/>
          <p:cNvSpPr>
            <a:spLocks noGrp="1"/>
          </p:cNvSpPr>
          <p:nvPr>
            <p:ph idx="1"/>
          </p:nvPr>
        </p:nvSpPr>
        <p:spPr/>
        <p:txBody>
          <a:bodyPr/>
          <a:lstStyle/>
          <a:p>
            <a:r>
              <a:rPr lang="en-US" dirty="0" err="1" smtClean="0"/>
              <a:t>x_train,x_test,y_train,y_test</a:t>
            </a:r>
            <a:r>
              <a:rPr lang="en-US" dirty="0" smtClean="0"/>
              <a:t> </a:t>
            </a:r>
            <a:r>
              <a:rPr lang="en-US" dirty="0"/>
              <a:t>= </a:t>
            </a:r>
            <a:r>
              <a:rPr lang="en-US" dirty="0" err="1"/>
              <a:t>train_test_split</a:t>
            </a:r>
            <a:r>
              <a:rPr lang="en-US" dirty="0"/>
              <a:t>(</a:t>
            </a:r>
            <a:r>
              <a:rPr lang="en-US" dirty="0" err="1"/>
              <a:t>X,y,test_size</a:t>
            </a:r>
            <a:r>
              <a:rPr lang="en-US" dirty="0"/>
              <a:t>=0.30,random_state=3)</a:t>
            </a:r>
          </a:p>
        </p:txBody>
      </p:sp>
    </p:spTree>
    <p:extLst>
      <p:ext uri="{BB962C8B-B14F-4D97-AF65-F5344CB8AC3E}">
        <p14:creationId xmlns:p14="http://schemas.microsoft.com/office/powerpoint/2010/main" val="1423071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 </a:t>
            </a:r>
            <a:r>
              <a:rPr lang="en-US" b="1" u="sng" dirty="0"/>
              <a:t>Business Goal</a:t>
            </a:r>
            <a:r>
              <a:rPr lang="en-US" b="1" dirty="0"/>
              <a:t>: </a:t>
            </a:r>
            <a:endParaRPr lang="en-US" dirty="0"/>
          </a:p>
          <a:p>
            <a:r>
              <a:rPr lang="en-US" dirty="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p>
        </p:txBody>
      </p:sp>
    </p:spTree>
    <p:extLst>
      <p:ext uri="{BB962C8B-B14F-4D97-AF65-F5344CB8AC3E}">
        <p14:creationId xmlns:p14="http://schemas.microsoft.com/office/powerpoint/2010/main" val="37169488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Using Regression </a:t>
            </a:r>
            <a:r>
              <a:rPr lang="en-US" dirty="0" smtClean="0"/>
              <a:t>Models</a:t>
            </a:r>
            <a:endParaRPr lang="en-US" dirty="0"/>
          </a:p>
        </p:txBody>
      </p:sp>
      <p:sp>
        <p:nvSpPr>
          <p:cNvPr id="3" name="Content Placeholder 2"/>
          <p:cNvSpPr>
            <a:spLocks noGrp="1"/>
          </p:cNvSpPr>
          <p:nvPr>
            <p:ph idx="1"/>
          </p:nvPr>
        </p:nvSpPr>
        <p:spPr/>
        <p:txBody>
          <a:bodyPr/>
          <a:lstStyle/>
          <a:p>
            <a:r>
              <a:rPr lang="en-US" dirty="0" smtClean="0"/>
              <a:t>Linear </a:t>
            </a:r>
            <a:r>
              <a:rPr lang="en-US" dirty="0" err="1" smtClean="0"/>
              <a:t>Regressor</a:t>
            </a:r>
            <a:endParaRPr lang="en-US" dirty="0" smtClean="0"/>
          </a:p>
          <a:p>
            <a:r>
              <a:rPr lang="en-US" dirty="0" smtClean="0"/>
              <a:t>Decision Tree </a:t>
            </a:r>
            <a:r>
              <a:rPr lang="en-US" dirty="0" err="1" smtClean="0"/>
              <a:t>Regressor</a:t>
            </a:r>
            <a:endParaRPr lang="en-US" dirty="0" smtClean="0"/>
          </a:p>
          <a:p>
            <a:r>
              <a:rPr lang="en-US" dirty="0" err="1" smtClean="0"/>
              <a:t>RandomForest</a:t>
            </a:r>
            <a:r>
              <a:rPr lang="en-US" dirty="0" smtClean="0"/>
              <a:t> </a:t>
            </a:r>
            <a:r>
              <a:rPr lang="en-US" dirty="0" err="1" smtClean="0"/>
              <a:t>Regressor</a:t>
            </a:r>
            <a:endParaRPr lang="en-US" dirty="0" smtClean="0"/>
          </a:p>
          <a:p>
            <a:r>
              <a:rPr lang="en-US" dirty="0" err="1" smtClean="0"/>
              <a:t>AdaBoost</a:t>
            </a:r>
            <a:r>
              <a:rPr lang="en-US" dirty="0" smtClean="0"/>
              <a:t> </a:t>
            </a:r>
            <a:r>
              <a:rPr lang="en-US" dirty="0" err="1" smtClean="0"/>
              <a:t>Regressor</a:t>
            </a:r>
            <a:endParaRPr lang="en-US" dirty="0" smtClean="0"/>
          </a:p>
          <a:p>
            <a:r>
              <a:rPr lang="en-US" dirty="0" err="1" smtClean="0"/>
              <a:t>XGBoost</a:t>
            </a:r>
            <a:r>
              <a:rPr lang="en-US" dirty="0" smtClean="0"/>
              <a:t> </a:t>
            </a:r>
            <a:r>
              <a:rPr lang="en-US" dirty="0" err="1" smtClean="0"/>
              <a:t>Regressor</a:t>
            </a:r>
            <a:endParaRPr lang="en-US" dirty="0"/>
          </a:p>
        </p:txBody>
      </p:sp>
    </p:spTree>
    <p:extLst>
      <p:ext uri="{BB962C8B-B14F-4D97-AF65-F5344CB8AC3E}">
        <p14:creationId xmlns:p14="http://schemas.microsoft.com/office/powerpoint/2010/main" val="1395597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912" y="2310606"/>
            <a:ext cx="4448175" cy="3638550"/>
          </a:xfrm>
        </p:spPr>
      </p:pic>
    </p:spTree>
    <p:extLst>
      <p:ext uri="{BB962C8B-B14F-4D97-AF65-F5344CB8AC3E}">
        <p14:creationId xmlns:p14="http://schemas.microsoft.com/office/powerpoint/2010/main" val="2548954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425" y="2282031"/>
            <a:ext cx="4629150" cy="3695700"/>
          </a:xfrm>
        </p:spPr>
      </p:pic>
    </p:spTree>
    <p:extLst>
      <p:ext uri="{BB962C8B-B14F-4D97-AF65-F5344CB8AC3E}">
        <p14:creationId xmlns:p14="http://schemas.microsoft.com/office/powerpoint/2010/main" val="3351389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Random Forest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737" y="2320131"/>
            <a:ext cx="4200525" cy="3619500"/>
          </a:xfrm>
        </p:spPr>
      </p:pic>
    </p:spTree>
    <p:extLst>
      <p:ext uri="{BB962C8B-B14F-4D97-AF65-F5344CB8AC3E}">
        <p14:creationId xmlns:p14="http://schemas.microsoft.com/office/powerpoint/2010/main" val="22301328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AdaBoost</a:t>
            </a:r>
            <a:r>
              <a:rPr lang="en-US" dirty="0" smtClean="0"/>
              <a:t>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012" y="2315369"/>
            <a:ext cx="4371975" cy="3629025"/>
          </a:xfrm>
        </p:spPr>
      </p:pic>
    </p:spTree>
    <p:extLst>
      <p:ext uri="{BB962C8B-B14F-4D97-AF65-F5344CB8AC3E}">
        <p14:creationId xmlns:p14="http://schemas.microsoft.com/office/powerpoint/2010/main" val="2136095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XGBoost</a:t>
            </a:r>
            <a:r>
              <a:rPr lang="en-US" dirty="0" smtClean="0"/>
              <a:t> </a:t>
            </a:r>
            <a:r>
              <a:rPr lang="en-US" dirty="0" err="1" smtClean="0"/>
              <a:t>Regressor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3162" y="2296319"/>
            <a:ext cx="4257675" cy="3667125"/>
          </a:xfrm>
        </p:spPr>
      </p:pic>
    </p:spTree>
    <p:extLst>
      <p:ext uri="{BB962C8B-B14F-4D97-AF65-F5344CB8AC3E}">
        <p14:creationId xmlns:p14="http://schemas.microsoft.com/office/powerpoint/2010/main" val="199381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
            <a:ext cx="8229600" cy="1143000"/>
          </a:xfrm>
        </p:spPr>
        <p:txBody>
          <a:bodyPr/>
          <a:lstStyle/>
          <a:p>
            <a:r>
              <a:rPr lang="en-US" b="1" u="sng" dirty="0" smtClean="0"/>
              <a:t>Model Dashboard</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53356"/>
            <a:ext cx="7772400" cy="197564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 y="3429000"/>
            <a:ext cx="7772400" cy="3172268"/>
          </a:xfrm>
          <a:prstGeom prst="rect">
            <a:avLst/>
          </a:prstGeom>
        </p:spPr>
      </p:pic>
    </p:spTree>
    <p:extLst>
      <p:ext uri="{BB962C8B-B14F-4D97-AF65-F5344CB8AC3E}">
        <p14:creationId xmlns:p14="http://schemas.microsoft.com/office/powerpoint/2010/main" val="3091142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Hyper-Parameter Tuning</a:t>
            </a:r>
            <a:endParaRPr lang="en-US" b="1" u="sng" dirty="0"/>
          </a:p>
        </p:txBody>
      </p:sp>
      <p:sp>
        <p:nvSpPr>
          <p:cNvPr id="3" name="Content Placeholder 2"/>
          <p:cNvSpPr>
            <a:spLocks noGrp="1"/>
          </p:cNvSpPr>
          <p:nvPr>
            <p:ph idx="1"/>
          </p:nvPr>
        </p:nvSpPr>
        <p:spPr/>
        <p:txBody>
          <a:bodyPr>
            <a:normAutofit fontScale="62500" lnSpcReduction="20000"/>
          </a:bodyPr>
          <a:lstStyle/>
          <a:p>
            <a:r>
              <a:rPr lang="en-US" b="1" dirty="0"/>
              <a:t>RANDOM FOREST </a:t>
            </a:r>
            <a:r>
              <a:rPr lang="en-US" b="1" dirty="0" smtClean="0"/>
              <a:t>REGRESSOR</a:t>
            </a:r>
          </a:p>
          <a:p>
            <a:pPr marL="0" indent="0">
              <a:buNone/>
            </a:pPr>
            <a:r>
              <a:rPr lang="en-US" sz="2300" dirty="0"/>
              <a:t>parameters = {'criterion':['</a:t>
            </a:r>
            <a:r>
              <a:rPr lang="en-US" sz="2300" dirty="0" err="1"/>
              <a:t>mse</a:t>
            </a:r>
            <a:r>
              <a:rPr lang="en-US" sz="2300" dirty="0"/>
              <a:t>','</a:t>
            </a:r>
            <a:r>
              <a:rPr lang="en-US" sz="2300" dirty="0" err="1"/>
              <a:t>mae</a:t>
            </a:r>
            <a:r>
              <a:rPr lang="en-US" sz="2300" dirty="0"/>
              <a:t>'], '</a:t>
            </a:r>
            <a:r>
              <a:rPr lang="en-US" sz="2300" dirty="0" err="1"/>
              <a:t>max_features</a:t>
            </a:r>
            <a:r>
              <a:rPr lang="en-US" sz="2300" dirty="0"/>
              <a:t>':["auto","sqrt","log2"]}</a:t>
            </a:r>
          </a:p>
          <a:p>
            <a:pPr marL="0" indent="0">
              <a:buNone/>
            </a:pPr>
            <a:r>
              <a:rPr lang="en-US" sz="2300" dirty="0" err="1"/>
              <a:t>rf</a:t>
            </a:r>
            <a:r>
              <a:rPr lang="en-US" sz="2300" dirty="0"/>
              <a:t> = </a:t>
            </a:r>
            <a:r>
              <a:rPr lang="en-US" sz="2300" dirty="0" err="1"/>
              <a:t>RandomForestRegressor</a:t>
            </a:r>
            <a:r>
              <a:rPr lang="en-US" sz="2300" dirty="0"/>
              <a:t>()</a:t>
            </a:r>
          </a:p>
          <a:p>
            <a:pPr marL="0" indent="0">
              <a:buNone/>
            </a:pPr>
            <a:r>
              <a:rPr lang="en-US" sz="2300" dirty="0" err="1"/>
              <a:t>clf</a:t>
            </a:r>
            <a:r>
              <a:rPr lang="en-US" sz="2300" dirty="0"/>
              <a:t> = </a:t>
            </a:r>
            <a:r>
              <a:rPr lang="en-US" sz="2300" dirty="0" err="1"/>
              <a:t>GridSearchCV</a:t>
            </a:r>
            <a:r>
              <a:rPr lang="en-US" sz="2300" dirty="0"/>
              <a:t>(</a:t>
            </a:r>
            <a:r>
              <a:rPr lang="en-US" sz="2300" dirty="0" err="1"/>
              <a:t>rf,parameters</a:t>
            </a:r>
            <a:r>
              <a:rPr lang="en-US" sz="2300" dirty="0"/>
              <a:t>)</a:t>
            </a:r>
          </a:p>
          <a:p>
            <a:pPr marL="0" indent="0">
              <a:buNone/>
            </a:pPr>
            <a:r>
              <a:rPr lang="en-US" sz="2300" dirty="0" err="1"/>
              <a:t>clf.fit</a:t>
            </a:r>
            <a:r>
              <a:rPr lang="en-US" sz="2300" dirty="0"/>
              <a:t>(</a:t>
            </a:r>
            <a:r>
              <a:rPr lang="en-US" sz="2300" dirty="0" err="1"/>
              <a:t>x_train,y_train</a:t>
            </a:r>
            <a:r>
              <a:rPr lang="en-US" sz="2300" dirty="0"/>
              <a:t>)</a:t>
            </a:r>
          </a:p>
          <a:p>
            <a:pPr marL="0" indent="0">
              <a:buNone/>
            </a:pPr>
            <a:r>
              <a:rPr lang="en-US" sz="2300" dirty="0"/>
              <a:t>print(</a:t>
            </a:r>
            <a:r>
              <a:rPr lang="en-US" sz="2300" dirty="0" err="1"/>
              <a:t>clf.best_params</a:t>
            </a:r>
            <a:r>
              <a:rPr lang="en-US" sz="2300" dirty="0" smtClean="0"/>
              <a:t>_)</a:t>
            </a:r>
          </a:p>
          <a:p>
            <a:pPr marL="0" indent="0">
              <a:buNone/>
            </a:pPr>
            <a:r>
              <a:rPr lang="en-US" sz="2300" dirty="0" err="1"/>
              <a:t>rf</a:t>
            </a:r>
            <a:r>
              <a:rPr lang="en-US" sz="2300" dirty="0"/>
              <a:t> = </a:t>
            </a:r>
            <a:r>
              <a:rPr lang="en-US" sz="2300" dirty="0" err="1"/>
              <a:t>RandomForestRegressor</a:t>
            </a:r>
            <a:r>
              <a:rPr lang="en-US" sz="2300" dirty="0"/>
              <a:t>(criterion="</a:t>
            </a:r>
            <a:r>
              <a:rPr lang="en-US" sz="2300" dirty="0" err="1"/>
              <a:t>mae</a:t>
            </a:r>
            <a:r>
              <a:rPr lang="en-US" sz="2300" dirty="0"/>
              <a:t>",</a:t>
            </a:r>
            <a:r>
              <a:rPr lang="en-US" sz="2300" dirty="0" err="1"/>
              <a:t>max_features</a:t>
            </a:r>
            <a:r>
              <a:rPr lang="en-US" sz="2300" dirty="0"/>
              <a:t>="</a:t>
            </a:r>
            <a:r>
              <a:rPr lang="en-US" sz="2300" dirty="0" err="1"/>
              <a:t>sqrt</a:t>
            </a:r>
            <a:r>
              <a:rPr lang="en-US" sz="2300" dirty="0"/>
              <a:t>")</a:t>
            </a:r>
          </a:p>
          <a:p>
            <a:pPr marL="0" indent="0">
              <a:buNone/>
            </a:pPr>
            <a:r>
              <a:rPr lang="en-US" sz="2300" dirty="0" err="1"/>
              <a:t>rf.fit</a:t>
            </a:r>
            <a:r>
              <a:rPr lang="en-US" sz="2300" dirty="0"/>
              <a:t>(</a:t>
            </a:r>
            <a:r>
              <a:rPr lang="en-US" sz="2300" dirty="0" err="1"/>
              <a:t>x_train,y_train</a:t>
            </a:r>
            <a:r>
              <a:rPr lang="en-US" sz="2300" dirty="0"/>
              <a:t>)</a:t>
            </a:r>
          </a:p>
          <a:p>
            <a:pPr marL="0" indent="0">
              <a:buNone/>
            </a:pPr>
            <a:r>
              <a:rPr lang="en-US" sz="2300" dirty="0" err="1"/>
              <a:t>rf.score</a:t>
            </a:r>
            <a:r>
              <a:rPr lang="en-US" sz="2300" dirty="0"/>
              <a:t>(</a:t>
            </a:r>
            <a:r>
              <a:rPr lang="en-US" sz="2300" dirty="0" err="1"/>
              <a:t>x_train,y_train</a:t>
            </a:r>
            <a:r>
              <a:rPr lang="en-US" sz="2300" dirty="0" smtClean="0"/>
              <a:t>)</a:t>
            </a:r>
          </a:p>
          <a:p>
            <a:pPr marL="0" indent="0">
              <a:buNone/>
            </a:pPr>
            <a:r>
              <a:rPr lang="en-US" sz="2300" dirty="0" err="1"/>
              <a:t>y_pred</a:t>
            </a:r>
            <a:r>
              <a:rPr lang="en-US" sz="2300" dirty="0"/>
              <a:t>=</a:t>
            </a:r>
            <a:r>
              <a:rPr lang="en-US" sz="2300" dirty="0" err="1"/>
              <a:t>rf.predict</a:t>
            </a:r>
            <a:r>
              <a:rPr lang="en-US" sz="2300" dirty="0"/>
              <a:t>(</a:t>
            </a:r>
            <a:r>
              <a:rPr lang="en-US" sz="2300" dirty="0" err="1"/>
              <a:t>x_test</a:t>
            </a:r>
            <a:r>
              <a:rPr lang="en-US" sz="2300" dirty="0"/>
              <a:t>)</a:t>
            </a:r>
          </a:p>
          <a:p>
            <a:pPr marL="0" indent="0">
              <a:buNone/>
            </a:pPr>
            <a:r>
              <a:rPr lang="en-US" sz="2300" dirty="0" err="1"/>
              <a:t>rfs</a:t>
            </a:r>
            <a:r>
              <a:rPr lang="en-US" sz="2300" dirty="0"/>
              <a:t> = r2_score(</a:t>
            </a:r>
            <a:r>
              <a:rPr lang="en-US" sz="2300" dirty="0" err="1"/>
              <a:t>y_test,y_pred</a:t>
            </a:r>
            <a:r>
              <a:rPr lang="en-US" sz="2300" dirty="0"/>
              <a:t>)</a:t>
            </a:r>
          </a:p>
          <a:p>
            <a:pPr marL="0" indent="0">
              <a:buNone/>
            </a:pPr>
            <a:r>
              <a:rPr lang="en-US" sz="2300" dirty="0"/>
              <a:t>print("r2_score:",rfs*100)</a:t>
            </a:r>
          </a:p>
          <a:p>
            <a:pPr marL="0" indent="0">
              <a:buNone/>
            </a:pPr>
            <a:r>
              <a:rPr lang="en-US" sz="2300" dirty="0" err="1"/>
              <a:t>rfscore</a:t>
            </a:r>
            <a:r>
              <a:rPr lang="en-US" sz="2300" dirty="0"/>
              <a:t> = </a:t>
            </a:r>
            <a:r>
              <a:rPr lang="en-US" sz="2300" dirty="0" err="1"/>
              <a:t>cross_val_score</a:t>
            </a:r>
            <a:r>
              <a:rPr lang="en-US" sz="2300" dirty="0"/>
              <a:t>(</a:t>
            </a:r>
            <a:r>
              <a:rPr lang="en-US" sz="2300" dirty="0" err="1"/>
              <a:t>rf,X,y,cv</a:t>
            </a:r>
            <a:r>
              <a:rPr lang="en-US" sz="2300" dirty="0"/>
              <a:t>=5)</a:t>
            </a:r>
          </a:p>
          <a:p>
            <a:pPr marL="0" indent="0">
              <a:buNone/>
            </a:pPr>
            <a:r>
              <a:rPr lang="en-US" sz="2300" dirty="0" err="1"/>
              <a:t>rfc</a:t>
            </a:r>
            <a:r>
              <a:rPr lang="en-US" sz="2300" dirty="0"/>
              <a:t>=</a:t>
            </a:r>
            <a:r>
              <a:rPr lang="en-US" sz="2300" dirty="0" err="1"/>
              <a:t>rfscore.mean</a:t>
            </a:r>
            <a:r>
              <a:rPr lang="en-US" sz="2300" dirty="0"/>
              <a:t>()</a:t>
            </a:r>
          </a:p>
          <a:p>
            <a:pPr marL="0" indent="0">
              <a:buNone/>
            </a:pPr>
            <a:r>
              <a:rPr lang="en-US" sz="2300" dirty="0"/>
              <a:t>print("Cross </a:t>
            </a:r>
            <a:r>
              <a:rPr lang="en-US" sz="2300" dirty="0" err="1"/>
              <a:t>val</a:t>
            </a:r>
            <a:r>
              <a:rPr lang="en-US" sz="2300" dirty="0"/>
              <a:t> score:",</a:t>
            </a:r>
            <a:r>
              <a:rPr lang="en-US" sz="2300" dirty="0" err="1"/>
              <a:t>rfc</a:t>
            </a:r>
            <a:r>
              <a:rPr lang="en-US" sz="2300" dirty="0"/>
              <a:t>*100</a:t>
            </a:r>
            <a:r>
              <a:rPr lang="en-US" dirty="0" smtClean="0"/>
              <a:t>)</a:t>
            </a:r>
          </a:p>
          <a:p>
            <a:pPr marL="0" indent="0">
              <a:buNone/>
            </a:pPr>
            <a:endParaRPr lang="en-US" dirty="0"/>
          </a:p>
          <a:p>
            <a:pPr marL="0" indent="0">
              <a:buNone/>
            </a:pPr>
            <a:r>
              <a:rPr lang="en-US" dirty="0"/>
              <a:t>r2_score: 86.67362420217691 </a:t>
            </a:r>
            <a:endParaRPr lang="en-US" dirty="0" smtClean="0"/>
          </a:p>
          <a:p>
            <a:pPr marL="0" indent="0">
              <a:buNone/>
            </a:pPr>
            <a:r>
              <a:rPr lang="en-US" dirty="0" smtClean="0"/>
              <a:t>Cross </a:t>
            </a:r>
            <a:r>
              <a:rPr lang="en-US" dirty="0" err="1"/>
              <a:t>val</a:t>
            </a:r>
            <a:r>
              <a:rPr lang="en-US" dirty="0"/>
              <a:t> score: 83.95052370523904</a:t>
            </a:r>
          </a:p>
        </p:txBody>
      </p:sp>
    </p:spTree>
    <p:extLst>
      <p:ext uri="{BB962C8B-B14F-4D97-AF65-F5344CB8AC3E}">
        <p14:creationId xmlns:p14="http://schemas.microsoft.com/office/powerpoint/2010/main" val="4186050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Finalized Model</a:t>
            </a:r>
            <a:endParaRPr lang="en-US" b="1" u="sng" dirty="0"/>
          </a:p>
        </p:txBody>
      </p:sp>
      <p:sp>
        <p:nvSpPr>
          <p:cNvPr id="3" name="Content Placeholder 2"/>
          <p:cNvSpPr>
            <a:spLocks noGrp="1"/>
          </p:cNvSpPr>
          <p:nvPr>
            <p:ph idx="1"/>
          </p:nvPr>
        </p:nvSpPr>
        <p:spPr/>
        <p:txBody>
          <a:bodyPr/>
          <a:lstStyle/>
          <a:p>
            <a:r>
              <a:rPr lang="en-US" dirty="0" err="1" smtClean="0"/>
              <a:t>RandomForest</a:t>
            </a:r>
            <a:r>
              <a:rPr lang="en-US" dirty="0" smtClean="0"/>
              <a:t> </a:t>
            </a:r>
            <a:r>
              <a:rPr lang="en-US" dirty="0" err="1" smtClean="0"/>
              <a:t>Regressor</a:t>
            </a:r>
            <a:r>
              <a:rPr lang="en-US" dirty="0" smtClean="0"/>
              <a:t> </a:t>
            </a:r>
          </a:p>
          <a:p>
            <a:pPr lvl="1"/>
            <a:r>
              <a:rPr lang="en-US" dirty="0" smtClean="0"/>
              <a:t>RF </a:t>
            </a:r>
            <a:r>
              <a:rPr lang="en-US" dirty="0" err="1" smtClean="0"/>
              <a:t>Regressor</a:t>
            </a:r>
            <a:r>
              <a:rPr lang="en-US" dirty="0" smtClean="0"/>
              <a:t> gives the following r2 score:-</a:t>
            </a:r>
          </a:p>
          <a:p>
            <a:pPr lvl="2"/>
            <a:r>
              <a:rPr lang="en-US" dirty="0" smtClean="0"/>
              <a:t>R2score = 89.68</a:t>
            </a:r>
          </a:p>
          <a:p>
            <a:pPr lvl="2"/>
            <a:r>
              <a:rPr lang="en-US" dirty="0" smtClean="0"/>
              <a:t>CV Score = 83.81</a:t>
            </a:r>
          </a:p>
          <a:p>
            <a:pPr lvl="2"/>
            <a:r>
              <a:rPr lang="en-US" dirty="0" err="1" smtClean="0"/>
              <a:t>Hyperparameter</a:t>
            </a:r>
            <a:r>
              <a:rPr lang="en-US" dirty="0" smtClean="0"/>
              <a:t> tuning = 86.67</a:t>
            </a:r>
            <a:endParaRPr lang="en-US" dirty="0"/>
          </a:p>
        </p:txBody>
      </p:sp>
    </p:spTree>
    <p:extLst>
      <p:ext uri="{BB962C8B-B14F-4D97-AF65-F5344CB8AC3E}">
        <p14:creationId xmlns:p14="http://schemas.microsoft.com/office/powerpoint/2010/main" val="3771217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Test </a:t>
            </a:r>
            <a:r>
              <a:rPr lang="en-US" b="1" u="sng" dirty="0" err="1" smtClean="0"/>
              <a:t>DataSet</a:t>
            </a:r>
            <a:endParaRPr lang="en-US" b="1" u="sng" dirty="0"/>
          </a:p>
        </p:txBody>
      </p:sp>
      <p:sp>
        <p:nvSpPr>
          <p:cNvPr id="3" name="Content Placeholder 2"/>
          <p:cNvSpPr>
            <a:spLocks noGrp="1"/>
          </p:cNvSpPr>
          <p:nvPr>
            <p:ph idx="1"/>
          </p:nvPr>
        </p:nvSpPr>
        <p:spPr/>
        <p:txBody>
          <a:bodyPr/>
          <a:lstStyle/>
          <a:p>
            <a:r>
              <a:rPr lang="en-US" dirty="0" smtClean="0"/>
              <a:t>Perform the same EDA &amp; Feature Engineering steps on the test dataset </a:t>
            </a:r>
          </a:p>
          <a:p>
            <a:r>
              <a:rPr lang="en-US" dirty="0" smtClean="0"/>
              <a:t>Predict the target column using the trained Random Forest </a:t>
            </a:r>
            <a:r>
              <a:rPr lang="en-US" dirty="0" err="1" smtClean="0"/>
              <a:t>Regressor</a:t>
            </a:r>
            <a:endParaRPr lang="en-US" dirty="0" smtClean="0"/>
          </a:p>
          <a:p>
            <a:r>
              <a:rPr lang="en-US" dirty="0" smtClean="0"/>
              <a:t>Save the model in a pickle file.</a:t>
            </a:r>
            <a:endParaRPr lang="en-US" dirty="0"/>
          </a:p>
        </p:txBody>
      </p:sp>
    </p:spTree>
    <p:extLst>
      <p:ext uri="{BB962C8B-B14F-4D97-AF65-F5344CB8AC3E}">
        <p14:creationId xmlns:p14="http://schemas.microsoft.com/office/powerpoint/2010/main" val="2450287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a:t>
            </a:r>
            <a:r>
              <a:rPr lang="en-US" b="1" u="sng" dirty="0" smtClean="0"/>
              <a:t>EDA STEPS</a:t>
            </a:r>
            <a:endParaRPr lang="en-US" b="1" u="sng" dirty="0"/>
          </a:p>
        </p:txBody>
      </p:sp>
      <p:sp>
        <p:nvSpPr>
          <p:cNvPr id="3" name="Content Placeholder 2"/>
          <p:cNvSpPr>
            <a:spLocks noGrp="1"/>
          </p:cNvSpPr>
          <p:nvPr>
            <p:ph idx="1"/>
          </p:nvPr>
        </p:nvSpPr>
        <p:spPr/>
        <p:txBody>
          <a:bodyPr/>
          <a:lstStyle/>
          <a:p>
            <a:pPr marL="0" indent="0">
              <a:buNone/>
            </a:pPr>
            <a:r>
              <a:rPr lang="en-US" dirty="0"/>
              <a:t>1. Import libraries and load dataset</a:t>
            </a:r>
          </a:p>
          <a:p>
            <a:pPr marL="0" indent="0">
              <a:buNone/>
            </a:pPr>
            <a:r>
              <a:rPr lang="en-US" dirty="0" smtClean="0"/>
              <a:t>2. Dataset Exploration</a:t>
            </a:r>
          </a:p>
          <a:p>
            <a:pPr marL="0" indent="0">
              <a:buNone/>
            </a:pPr>
            <a:r>
              <a:rPr lang="en-US" dirty="0" smtClean="0"/>
              <a:t>3. Drop Unnecessary Columns &amp; Rows</a:t>
            </a:r>
          </a:p>
          <a:p>
            <a:pPr marL="0" indent="0">
              <a:buNone/>
            </a:pPr>
            <a:r>
              <a:rPr lang="en-US" dirty="0" smtClean="0"/>
              <a:t>4. Treating Null Values</a:t>
            </a:r>
          </a:p>
          <a:p>
            <a:pPr marL="0" indent="0">
              <a:buNone/>
            </a:pPr>
            <a:r>
              <a:rPr lang="en-US" dirty="0" smtClean="0"/>
              <a:t>5. Imputation</a:t>
            </a:r>
          </a:p>
          <a:p>
            <a:pPr marL="0" indent="0">
              <a:buNone/>
            </a:pPr>
            <a:r>
              <a:rPr lang="en-US" dirty="0" smtClean="0"/>
              <a:t>6. Encoding</a:t>
            </a:r>
          </a:p>
          <a:p>
            <a:pPr marL="0" indent="0">
              <a:buNone/>
            </a:pPr>
            <a:r>
              <a:rPr lang="en-US" dirty="0" smtClean="0"/>
              <a:t>7. Check Correlation</a:t>
            </a:r>
          </a:p>
        </p:txBody>
      </p:sp>
    </p:spTree>
    <p:extLst>
      <p:ext uri="{BB962C8B-B14F-4D97-AF65-F5344CB8AC3E}">
        <p14:creationId xmlns:p14="http://schemas.microsoft.com/office/powerpoint/2010/main" val="22473178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r>
              <a:rPr lang="en-US" dirty="0" smtClean="0"/>
              <a:t>	</a:t>
            </a:r>
            <a:endParaRPr lang="en-US" dirty="0"/>
          </a:p>
        </p:txBody>
      </p:sp>
      <p:sp>
        <p:nvSpPr>
          <p:cNvPr id="3" name="Content Placeholder 2"/>
          <p:cNvSpPr>
            <a:spLocks noGrp="1"/>
          </p:cNvSpPr>
          <p:nvPr>
            <p:ph idx="1"/>
          </p:nvPr>
        </p:nvSpPr>
        <p:spPr/>
        <p:txBody>
          <a:bodyPr/>
          <a:lstStyle/>
          <a:p>
            <a:r>
              <a:rPr lang="en-US" dirty="0" smtClean="0"/>
              <a:t>We are able to predict the price of the houses in the test dataset with a model r2score of 86.67% using </a:t>
            </a:r>
            <a:r>
              <a:rPr lang="en-US" dirty="0" err="1" smtClean="0"/>
              <a:t>RandomForest</a:t>
            </a:r>
            <a:r>
              <a:rPr lang="en-US" dirty="0" smtClean="0"/>
              <a:t> </a:t>
            </a:r>
            <a:r>
              <a:rPr lang="en-US" dirty="0" err="1" smtClean="0"/>
              <a:t>Regressor</a:t>
            </a:r>
            <a:endParaRPr lang="en-US" dirty="0" smtClean="0"/>
          </a:p>
          <a:p>
            <a:endParaRPr lang="en-US" dirty="0"/>
          </a:p>
        </p:txBody>
      </p:sp>
    </p:spTree>
    <p:extLst>
      <p:ext uri="{BB962C8B-B14F-4D97-AF65-F5344CB8AC3E}">
        <p14:creationId xmlns:p14="http://schemas.microsoft.com/office/powerpoint/2010/main" val="1115361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Import Libraries &amp; Load Dataset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import pandas as </a:t>
            </a:r>
            <a:r>
              <a:rPr lang="en-US" dirty="0" err="1"/>
              <a:t>pd</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sklearn.linear_model</a:t>
            </a:r>
            <a:r>
              <a:rPr lang="en-US" dirty="0"/>
              <a:t> import </a:t>
            </a:r>
            <a:r>
              <a:rPr lang="en-US" dirty="0" err="1"/>
              <a:t>LinearRegression</a:t>
            </a:r>
            <a:endParaRPr lang="en-US" dirty="0"/>
          </a:p>
          <a:p>
            <a:pPr marL="0" indent="0">
              <a:buNone/>
            </a:pPr>
            <a:r>
              <a:rPr lang="en-US" dirty="0"/>
              <a:t>from </a:t>
            </a:r>
            <a:r>
              <a:rPr lang="en-US" dirty="0" err="1"/>
              <a:t>sklearn.linear_model</a:t>
            </a:r>
            <a:r>
              <a:rPr lang="en-US" dirty="0"/>
              <a:t> import </a:t>
            </a:r>
            <a:r>
              <a:rPr lang="en-US" dirty="0" err="1"/>
              <a:t>LogisticRegression</a:t>
            </a:r>
            <a:endParaRPr lang="en-US" dirty="0"/>
          </a:p>
          <a:p>
            <a:pPr marL="0" indent="0">
              <a:buNone/>
            </a:pPr>
            <a:r>
              <a:rPr lang="en-US" dirty="0" smtClean="0"/>
              <a:t>from </a:t>
            </a:r>
            <a:r>
              <a:rPr lang="en-US" dirty="0" err="1"/>
              <a:t>sklearn.tree</a:t>
            </a:r>
            <a:r>
              <a:rPr lang="en-US" dirty="0"/>
              <a:t> import </a:t>
            </a:r>
            <a:r>
              <a:rPr lang="en-US" smtClean="0"/>
              <a:t>DecisionTreeRegressor</a:t>
            </a:r>
            <a:endParaRPr lang="en-US" dirty="0"/>
          </a:p>
          <a:p>
            <a:pPr marL="0" indent="0">
              <a:buNone/>
            </a:pPr>
            <a:endParaRPr lang="en-US" dirty="0"/>
          </a:p>
          <a:p>
            <a:pPr marL="0" indent="0">
              <a:buNone/>
            </a:pPr>
            <a:r>
              <a:rPr lang="en-US" dirty="0"/>
              <a:t>from </a:t>
            </a:r>
            <a:r>
              <a:rPr lang="en-US" dirty="0" err="1"/>
              <a:t>sklearn.preprocessing</a:t>
            </a:r>
            <a:r>
              <a:rPr lang="en-US" dirty="0"/>
              <a:t> import </a:t>
            </a:r>
            <a:r>
              <a:rPr lang="en-US" dirty="0" err="1"/>
              <a:t>StandardScaler</a:t>
            </a:r>
            <a:endParaRPr lang="en-US" dirty="0"/>
          </a:p>
          <a:p>
            <a:pPr marL="0" indent="0">
              <a:buNone/>
            </a:pPr>
            <a:r>
              <a:rPr lang="en-US" dirty="0"/>
              <a:t>from </a:t>
            </a:r>
            <a:r>
              <a:rPr lang="en-US" dirty="0" err="1"/>
              <a:t>sklearn.model_selection</a:t>
            </a:r>
            <a:r>
              <a:rPr lang="en-US" dirty="0"/>
              <a:t> import </a:t>
            </a:r>
            <a:r>
              <a:rPr lang="en-US" dirty="0" err="1"/>
              <a:t>train_test_split,cross_val_score,GridSearchCV</a:t>
            </a:r>
            <a:endParaRPr lang="en-US" dirty="0"/>
          </a:p>
          <a:p>
            <a:pPr marL="0" indent="0">
              <a:buNone/>
            </a:pPr>
            <a:r>
              <a:rPr lang="en-US" dirty="0"/>
              <a:t>from </a:t>
            </a:r>
            <a:r>
              <a:rPr lang="en-US" dirty="0" err="1"/>
              <a:t>sklearn.feature_selection</a:t>
            </a:r>
            <a:r>
              <a:rPr lang="en-US" dirty="0"/>
              <a:t> import </a:t>
            </a:r>
            <a:r>
              <a:rPr lang="en-US" dirty="0" err="1"/>
              <a:t>SelectKBest,f_classif</a:t>
            </a:r>
            <a:endParaRPr lang="en-US" dirty="0"/>
          </a:p>
          <a:p>
            <a:pPr marL="0" indent="0">
              <a:buNone/>
            </a:pPr>
            <a:endParaRPr lang="en-US" dirty="0"/>
          </a:p>
          <a:p>
            <a:pPr marL="0" indent="0">
              <a:buNone/>
            </a:pPr>
            <a:r>
              <a:rPr lang="en-US" dirty="0" smtClean="0"/>
              <a:t>import </a:t>
            </a:r>
            <a:r>
              <a:rPr lang="en-US" dirty="0" err="1"/>
              <a:t>seaborn</a:t>
            </a:r>
            <a:r>
              <a:rPr lang="en-US" dirty="0"/>
              <a:t> as </a:t>
            </a:r>
            <a:r>
              <a:rPr lang="en-US" dirty="0" err="1"/>
              <a:t>sns</a:t>
            </a:r>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import pickle</a:t>
            </a:r>
          </a:p>
          <a:p>
            <a:pPr marL="0" indent="0">
              <a:buNone/>
            </a:pPr>
            <a:r>
              <a:rPr lang="en-US" dirty="0"/>
              <a:t>import warnings</a:t>
            </a:r>
          </a:p>
          <a:p>
            <a:pPr marL="0" indent="0">
              <a:buNone/>
            </a:pPr>
            <a:r>
              <a:rPr lang="en-US" dirty="0" err="1"/>
              <a:t>warnings.filterwarnings</a:t>
            </a:r>
            <a:r>
              <a:rPr lang="en-US" dirty="0"/>
              <a:t>('ignore</a:t>
            </a:r>
            <a:r>
              <a:rPr lang="en-US" dirty="0" smtClean="0"/>
              <a:t>')</a:t>
            </a:r>
          </a:p>
          <a:p>
            <a:pPr marL="0" indent="0">
              <a:buNone/>
            </a:pPr>
            <a:r>
              <a:rPr lang="en-US" dirty="0" err="1"/>
              <a:t>df</a:t>
            </a:r>
            <a:r>
              <a:rPr lang="en-US" dirty="0"/>
              <a:t> = </a:t>
            </a:r>
            <a:r>
              <a:rPr lang="en-US" dirty="0" err="1"/>
              <a:t>pd.read_csv</a:t>
            </a:r>
            <a:r>
              <a:rPr lang="en-US" dirty="0"/>
              <a:t>(r'train_house.csv')</a:t>
            </a:r>
          </a:p>
          <a:p>
            <a:endParaRPr lang="en-US" dirty="0"/>
          </a:p>
        </p:txBody>
      </p:sp>
    </p:spTree>
    <p:extLst>
      <p:ext uri="{BB962C8B-B14F-4D97-AF65-F5344CB8AC3E}">
        <p14:creationId xmlns:p14="http://schemas.microsoft.com/office/powerpoint/2010/main" val="3914227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Dataset </a:t>
            </a:r>
            <a:r>
              <a:rPr lang="en-US" dirty="0" smtClean="0"/>
              <a:t>Exploration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for i in </a:t>
            </a:r>
            <a:r>
              <a:rPr lang="en-US" dirty="0" err="1"/>
              <a:t>df.columns</a:t>
            </a:r>
            <a:r>
              <a:rPr lang="en-US" dirty="0"/>
              <a:t>:</a:t>
            </a:r>
          </a:p>
          <a:p>
            <a:pPr marL="0" indent="0">
              <a:buNone/>
            </a:pPr>
            <a:r>
              <a:rPr lang="en-US" dirty="0"/>
              <a:t>    print("*******************************************************")</a:t>
            </a:r>
          </a:p>
          <a:p>
            <a:pPr marL="0" indent="0">
              <a:buNone/>
            </a:pPr>
            <a:r>
              <a:rPr lang="en-US" dirty="0"/>
              <a:t>    print("Value counts of", i, "\n" )</a:t>
            </a:r>
          </a:p>
          <a:p>
            <a:pPr marL="0" indent="0">
              <a:buNone/>
            </a:pPr>
            <a:r>
              <a:rPr lang="en-US" dirty="0"/>
              <a:t>    print("</a:t>
            </a:r>
            <a:r>
              <a:rPr lang="en-US" dirty="0" err="1"/>
              <a:t>DataType</a:t>
            </a:r>
            <a:r>
              <a:rPr lang="en-US" dirty="0"/>
              <a:t>:-",</a:t>
            </a:r>
            <a:r>
              <a:rPr lang="en-US" dirty="0" err="1"/>
              <a:t>df</a:t>
            </a:r>
            <a:r>
              <a:rPr lang="en-US" dirty="0"/>
              <a:t>[i].</a:t>
            </a:r>
            <a:r>
              <a:rPr lang="en-US" dirty="0" err="1"/>
              <a:t>dtypes</a:t>
            </a:r>
            <a:r>
              <a:rPr lang="en-US" dirty="0"/>
              <a:t>)</a:t>
            </a:r>
          </a:p>
          <a:p>
            <a:pPr marL="0" indent="0">
              <a:buNone/>
            </a:pPr>
            <a:r>
              <a:rPr lang="en-US" dirty="0"/>
              <a:t>    if </a:t>
            </a:r>
            <a:r>
              <a:rPr lang="en-US" dirty="0" err="1"/>
              <a:t>df</a:t>
            </a:r>
            <a:r>
              <a:rPr lang="en-US" dirty="0"/>
              <a:t>[i].</a:t>
            </a:r>
            <a:r>
              <a:rPr lang="en-US" dirty="0" err="1"/>
              <a:t>dtypes</a:t>
            </a:r>
            <a:r>
              <a:rPr lang="en-US" dirty="0"/>
              <a:t> == 'object':</a:t>
            </a:r>
          </a:p>
          <a:p>
            <a:pPr marL="0" indent="0">
              <a:buNone/>
            </a:pPr>
            <a:r>
              <a:rPr lang="en-US" dirty="0"/>
              <a:t>        print("Categorical Variable")</a:t>
            </a:r>
          </a:p>
          <a:p>
            <a:pPr marL="0" indent="0">
              <a:buNone/>
            </a:pPr>
            <a:r>
              <a:rPr lang="en-US" dirty="0"/>
              <a:t>    else:</a:t>
            </a:r>
          </a:p>
          <a:p>
            <a:pPr marL="0" indent="0">
              <a:buNone/>
            </a:pPr>
            <a:r>
              <a:rPr lang="en-US" dirty="0"/>
              <a:t>        print("Numerical Variable")</a:t>
            </a:r>
          </a:p>
          <a:p>
            <a:pPr marL="0" indent="0">
              <a:buNone/>
            </a:pPr>
            <a:r>
              <a:rPr lang="en-US" dirty="0"/>
              <a:t>    print(</a:t>
            </a:r>
            <a:r>
              <a:rPr lang="en-US" dirty="0" err="1"/>
              <a:t>df</a:t>
            </a:r>
            <a:r>
              <a:rPr lang="en-US" dirty="0"/>
              <a:t>[i].</a:t>
            </a:r>
            <a:r>
              <a:rPr lang="en-US" dirty="0" err="1"/>
              <a:t>value_counts</a:t>
            </a:r>
            <a:r>
              <a:rPr lang="en-US" dirty="0"/>
              <a:t>())</a:t>
            </a:r>
          </a:p>
          <a:p>
            <a:pPr marL="0" indent="0">
              <a:buNone/>
            </a:pPr>
            <a:r>
              <a:rPr lang="en-US" dirty="0"/>
              <a:t>    print("Null Values:-",</a:t>
            </a:r>
            <a:r>
              <a:rPr lang="en-US" dirty="0" err="1"/>
              <a:t>df</a:t>
            </a:r>
            <a:r>
              <a:rPr lang="en-US" dirty="0"/>
              <a:t>[i].</a:t>
            </a:r>
            <a:r>
              <a:rPr lang="en-US" dirty="0" err="1"/>
              <a:t>isnull</a:t>
            </a:r>
            <a:r>
              <a:rPr lang="en-US" dirty="0"/>
              <a:t>().sum())</a:t>
            </a:r>
          </a:p>
          <a:p>
            <a:pPr marL="0" indent="0">
              <a:buNone/>
            </a:pPr>
            <a:r>
              <a:rPr lang="en-US" dirty="0"/>
              <a:t>    try:</a:t>
            </a:r>
          </a:p>
          <a:p>
            <a:pPr marL="0" indent="0">
              <a:buNone/>
            </a:pPr>
            <a:r>
              <a:rPr lang="en-US" dirty="0"/>
              <a:t>        print("Range:-",</a:t>
            </a:r>
            <a:r>
              <a:rPr lang="en-US" dirty="0" err="1"/>
              <a:t>df</a:t>
            </a:r>
            <a:r>
              <a:rPr lang="en-US" dirty="0"/>
              <a:t>[i].min(),"TO",</a:t>
            </a:r>
            <a:r>
              <a:rPr lang="en-US" dirty="0" err="1"/>
              <a:t>df</a:t>
            </a:r>
            <a:r>
              <a:rPr lang="en-US" dirty="0"/>
              <a:t>[i].max())</a:t>
            </a:r>
          </a:p>
          <a:p>
            <a:pPr marL="0" indent="0">
              <a:buNone/>
            </a:pPr>
            <a:r>
              <a:rPr lang="en-US" dirty="0"/>
              <a:t>    except:</a:t>
            </a:r>
          </a:p>
          <a:p>
            <a:pPr marL="0" indent="0">
              <a:buNone/>
            </a:pPr>
            <a:r>
              <a:rPr lang="en-US" dirty="0"/>
              <a:t>        pass</a:t>
            </a:r>
          </a:p>
          <a:p>
            <a:pPr marL="0" indent="0">
              <a:buNone/>
            </a:pPr>
            <a:r>
              <a:rPr lang="en-US" dirty="0"/>
              <a:t>    print('*******************************************************')</a:t>
            </a:r>
          </a:p>
        </p:txBody>
      </p:sp>
    </p:spTree>
    <p:extLst>
      <p:ext uri="{BB962C8B-B14F-4D97-AF65-F5344CB8AC3E}">
        <p14:creationId xmlns:p14="http://schemas.microsoft.com/office/powerpoint/2010/main" val="418009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Categorical Variables (Nominal)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058" y="1935163"/>
            <a:ext cx="4617883" cy="4389437"/>
          </a:xfrm>
        </p:spPr>
      </p:pic>
    </p:spTree>
    <p:extLst>
      <p:ext uri="{BB962C8B-B14F-4D97-AF65-F5344CB8AC3E}">
        <p14:creationId xmlns:p14="http://schemas.microsoft.com/office/powerpoint/2010/main" val="233626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Variables (Ordinal)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631" y="1935163"/>
            <a:ext cx="4168738" cy="4389437"/>
          </a:xfrm>
        </p:spPr>
      </p:pic>
    </p:spTree>
    <p:extLst>
      <p:ext uri="{BB962C8B-B14F-4D97-AF65-F5344CB8AC3E}">
        <p14:creationId xmlns:p14="http://schemas.microsoft.com/office/powerpoint/2010/main" val="3639752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1613</TotalTime>
  <Words>2454</Words>
  <Application>Microsoft Office PowerPoint</Application>
  <PresentationFormat>On-screen Show (4:3)</PresentationFormat>
  <Paragraphs>298</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Flow</vt:lpstr>
      <vt:lpstr>Housing: Price Prediction Project</vt:lpstr>
      <vt:lpstr>INDEX</vt:lpstr>
      <vt:lpstr>(i)   Problem Statement</vt:lpstr>
      <vt:lpstr>Problem Statement</vt:lpstr>
      <vt:lpstr>(ii)  EDA STEPS</vt:lpstr>
      <vt:lpstr>1. Import Libraries &amp; Load Dataset</vt:lpstr>
      <vt:lpstr>2. Dataset Exploration</vt:lpstr>
      <vt:lpstr>Categorical Variables (Nominal)</vt:lpstr>
      <vt:lpstr>Categorical Variables (Ordinal)</vt:lpstr>
      <vt:lpstr>Numerical Variables (Discrete)</vt:lpstr>
      <vt:lpstr>Numerical Variable (Continuous)</vt:lpstr>
      <vt:lpstr>3. Drop Unnecessary Columns &amp; Rows</vt:lpstr>
      <vt:lpstr>4. Treating Null Values</vt:lpstr>
      <vt:lpstr>Treating Null Values (FireplaceQu)</vt:lpstr>
      <vt:lpstr>Treating Null Values (Garage)</vt:lpstr>
      <vt:lpstr>Treating Null Values (Basement)</vt:lpstr>
      <vt:lpstr>Treating Null Values (Veneer)</vt:lpstr>
      <vt:lpstr>5. Imputation</vt:lpstr>
      <vt:lpstr>Imputation (LotFrontage)</vt:lpstr>
      <vt:lpstr>6. Encoding (Nominal Variables)</vt:lpstr>
      <vt:lpstr>6. Encoding (Ordinal Variables)</vt:lpstr>
      <vt:lpstr>7. Check Correlation</vt:lpstr>
      <vt:lpstr>(iii)  Feature Engineering</vt:lpstr>
      <vt:lpstr>1. Feature Selection</vt:lpstr>
      <vt:lpstr>Feature Selection (Scatter Plot)</vt:lpstr>
      <vt:lpstr>Feature Selection</vt:lpstr>
      <vt:lpstr>Drop Least Contributing Features</vt:lpstr>
      <vt:lpstr>2. Handling Skewness</vt:lpstr>
      <vt:lpstr>2. Handling Skewness</vt:lpstr>
      <vt:lpstr>Handling Skewness</vt:lpstr>
      <vt:lpstr>3. Power Transformation</vt:lpstr>
      <vt:lpstr>Power Transformation</vt:lpstr>
      <vt:lpstr>Power Transformation</vt:lpstr>
      <vt:lpstr>4. Standard Scaler</vt:lpstr>
      <vt:lpstr>(iii)  Data Visualization</vt:lpstr>
      <vt:lpstr>Box Plot</vt:lpstr>
      <vt:lpstr>Important Steps</vt:lpstr>
      <vt:lpstr>1. Find Best Random State</vt:lpstr>
      <vt:lpstr>2. Train-Test Split</vt:lpstr>
      <vt:lpstr>3. Using Regression Models</vt:lpstr>
      <vt:lpstr>Linear Regressor</vt:lpstr>
      <vt:lpstr>Decision Tree Regressor</vt:lpstr>
      <vt:lpstr>Random Forest Regressor</vt:lpstr>
      <vt:lpstr>AdaBoost Regressor</vt:lpstr>
      <vt:lpstr>XGBoost Regressor</vt:lpstr>
      <vt:lpstr>Model Dashboard</vt:lpstr>
      <vt:lpstr>Hyper-Parameter Tuning</vt:lpstr>
      <vt:lpstr>Finalized Model</vt:lpstr>
      <vt:lpstr>Test DataSet</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techno</dc:creator>
  <cp:lastModifiedBy>techno</cp:lastModifiedBy>
  <cp:revision>24</cp:revision>
  <dcterms:created xsi:type="dcterms:W3CDTF">2022-03-16T20:48:30Z</dcterms:created>
  <dcterms:modified xsi:type="dcterms:W3CDTF">2022-03-18T18:54:21Z</dcterms:modified>
</cp:coreProperties>
</file>