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70" r:id="rId3"/>
    <p:sldId id="257" r:id="rId4"/>
    <p:sldId id="259" r:id="rId5"/>
    <p:sldId id="297" r:id="rId6"/>
    <p:sldId id="295" r:id="rId7"/>
    <p:sldId id="296" r:id="rId8"/>
    <p:sldId id="261" r:id="rId9"/>
    <p:sldId id="263" r:id="rId10"/>
    <p:sldId id="279" r:id="rId11"/>
    <p:sldId id="298" r:id="rId12"/>
    <p:sldId id="299" r:id="rId13"/>
    <p:sldId id="281" r:id="rId14"/>
  </p:sldIdLst>
  <p:sldSz cx="9144000" cy="5143500" type="screen16x9"/>
  <p:notesSz cx="6858000" cy="9144000"/>
  <p:embeddedFontLst>
    <p:embeddedFont>
      <p:font typeface="Inria Sans Light" panose="020B0604020202020204" charset="0"/>
      <p:regular r:id="rId16"/>
      <p:bold r:id="rId17"/>
      <p:italic r:id="rId18"/>
      <p:boldItalic r:id="rId19"/>
    </p:embeddedFont>
    <p:embeddedFont>
      <p:font typeface="Inria Serif"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DBAE27-971D-41E8-88A7-65EC682BBDAA}">
  <a:tblStyle styleId="{66DBAE27-971D-41E8-88A7-65EC682BBD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F9031C-83E4-4740-8298-3536804E51B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44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396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a1d892e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a1d892e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969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594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036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50000">
              <a:schemeClr val="accent1"/>
            </a:gs>
            <a:gs pos="100000">
              <a:schemeClr val="dk2"/>
            </a:gs>
          </a:gsLst>
          <a:lin ang="13500032"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855300" y="2004250"/>
            <a:ext cx="7433400" cy="6468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4800"/>
              <a:buNone/>
              <a:defRPr sz="4800">
                <a:solidFill>
                  <a:schemeClr val="dk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a:endParaRPr/>
          </a:p>
        </p:txBody>
      </p:sp>
      <p:sp>
        <p:nvSpPr>
          <p:cNvPr id="15" name="Google Shape;15;p3"/>
          <p:cNvSpPr txBox="1">
            <a:spLocks noGrp="1"/>
          </p:cNvSpPr>
          <p:nvPr>
            <p:ph type="subTitle" idx="1"/>
          </p:nvPr>
        </p:nvSpPr>
        <p:spPr>
          <a:xfrm>
            <a:off x="855300" y="2748052"/>
            <a:ext cx="7433400" cy="3912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600"/>
              </a:spcBef>
              <a:spcAft>
                <a:spcPts val="0"/>
              </a:spcAft>
              <a:buClr>
                <a:schemeClr val="lt1"/>
              </a:buClr>
              <a:buSzPts val="3000"/>
              <a:buNone/>
              <a:defRPr sz="3000">
                <a:solidFill>
                  <a:schemeClr val="lt1"/>
                </a:solidFill>
              </a:defRPr>
            </a:lvl2pPr>
            <a:lvl3pPr lvl="2" rtl="0">
              <a:spcBef>
                <a:spcPts val="600"/>
              </a:spcBef>
              <a:spcAft>
                <a:spcPts val="0"/>
              </a:spcAft>
              <a:buClr>
                <a:schemeClr val="lt1"/>
              </a:buClr>
              <a:buSzPts val="3000"/>
              <a:buNone/>
              <a:defRPr sz="3000">
                <a:solidFill>
                  <a:schemeClr val="lt1"/>
                </a:solidFill>
              </a:defRPr>
            </a:lvl3pPr>
            <a:lvl4pPr lvl="3" rtl="0">
              <a:spcBef>
                <a:spcPts val="600"/>
              </a:spcBef>
              <a:spcAft>
                <a:spcPts val="0"/>
              </a:spcAft>
              <a:buClr>
                <a:schemeClr val="lt1"/>
              </a:buClr>
              <a:buSzPts val="3000"/>
              <a:buNone/>
              <a:defRPr sz="3000">
                <a:solidFill>
                  <a:schemeClr val="lt1"/>
                </a:solidFill>
              </a:defRPr>
            </a:lvl4pPr>
            <a:lvl5pPr lvl="4" rtl="0">
              <a:spcBef>
                <a:spcPts val="600"/>
              </a:spcBef>
              <a:spcAft>
                <a:spcPts val="0"/>
              </a:spcAft>
              <a:buClr>
                <a:schemeClr val="lt1"/>
              </a:buClr>
              <a:buSzPts val="3000"/>
              <a:buNone/>
              <a:defRPr sz="3000">
                <a:solidFill>
                  <a:schemeClr val="lt1"/>
                </a:solidFill>
              </a:defRPr>
            </a:lvl5pPr>
            <a:lvl6pPr lvl="5" rtl="0">
              <a:spcBef>
                <a:spcPts val="600"/>
              </a:spcBef>
              <a:spcAft>
                <a:spcPts val="0"/>
              </a:spcAft>
              <a:buClr>
                <a:schemeClr val="lt1"/>
              </a:buClr>
              <a:buSzPts val="3000"/>
              <a:buNone/>
              <a:defRPr sz="3000">
                <a:solidFill>
                  <a:schemeClr val="lt1"/>
                </a:solidFill>
              </a:defRPr>
            </a:lvl6pPr>
            <a:lvl7pPr lvl="6" rtl="0">
              <a:spcBef>
                <a:spcPts val="600"/>
              </a:spcBef>
              <a:spcAft>
                <a:spcPts val="0"/>
              </a:spcAft>
              <a:buClr>
                <a:schemeClr val="lt1"/>
              </a:buClr>
              <a:buSzPts val="3000"/>
              <a:buNone/>
              <a:defRPr sz="3000">
                <a:solidFill>
                  <a:schemeClr val="lt1"/>
                </a:solidFill>
              </a:defRPr>
            </a:lvl7pPr>
            <a:lvl8pPr lvl="7" rtl="0">
              <a:spcBef>
                <a:spcPts val="600"/>
              </a:spcBef>
              <a:spcAft>
                <a:spcPts val="0"/>
              </a:spcAft>
              <a:buClr>
                <a:schemeClr val="lt1"/>
              </a:buClr>
              <a:buSzPts val="3000"/>
              <a:buNone/>
              <a:defRPr sz="3000">
                <a:solidFill>
                  <a:schemeClr val="lt1"/>
                </a:solidFill>
              </a:defRPr>
            </a:lvl8pPr>
            <a:lvl9pPr lvl="8" rtl="0">
              <a:spcBef>
                <a:spcPts val="600"/>
              </a:spcBef>
              <a:spcAft>
                <a:spcPts val="60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855300" y="15063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26"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855275" y="1506350"/>
            <a:ext cx="3473100" cy="2791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31" name="Google Shape;31;p6"/>
          <p:cNvSpPr txBox="1">
            <a:spLocks noGrp="1"/>
          </p:cNvSpPr>
          <p:nvPr>
            <p:ph type="body" idx="2"/>
          </p:nvPr>
        </p:nvSpPr>
        <p:spPr>
          <a:xfrm>
            <a:off x="4815599" y="1506350"/>
            <a:ext cx="3473100" cy="2791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32" name="Google Shape;32;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For medium background colors">
  <p:cSld name="BLANK_1">
    <p:bg>
      <p:bgPr>
        <a:gradFill>
          <a:gsLst>
            <a:gs pos="0">
              <a:schemeClr val="accent3"/>
            </a:gs>
            <a:gs pos="50000">
              <a:schemeClr val="accent1"/>
            </a:gs>
            <a:gs pos="100000">
              <a:schemeClr val="dk2"/>
            </a:gs>
          </a:gsLst>
          <a:lin ang="13500032" scaled="0"/>
        </a:gra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3" name="Google Shape;53;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2"/>
            </a:gs>
            <a:gs pos="100000">
              <a:schemeClr val="accent3"/>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1pPr>
            <a:lvl2pPr lvl="1"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2pPr>
            <a:lvl3pPr lvl="2"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3pPr>
            <a:lvl4pPr lvl="3"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4pPr>
            <a:lvl5pPr lvl="4"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5pPr>
            <a:lvl6pPr lvl="5"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6pPr>
            <a:lvl7pPr lvl="6"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7pPr>
            <a:lvl8pPr lvl="7"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8pPr>
            <a:lvl9pPr lvl="8"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9pPr>
          </a:lstStyle>
          <a:p>
            <a:endParaRPr/>
          </a:p>
        </p:txBody>
      </p:sp>
      <p:sp>
        <p:nvSpPr>
          <p:cNvPr id="7" name="Google Shape;7;p1"/>
          <p:cNvSpPr txBox="1">
            <a:spLocks noGrp="1"/>
          </p:cNvSpPr>
          <p:nvPr>
            <p:ph type="body" idx="1"/>
          </p:nvPr>
        </p:nvSpPr>
        <p:spPr>
          <a:xfrm>
            <a:off x="855300" y="15063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1pPr>
            <a:lvl2pPr marL="914400" lvl="1"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lnSpc>
                <a:spcPct val="115000"/>
              </a:lnSpc>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Inria Sans Light"/>
                <a:ea typeface="Inria Sans Light"/>
                <a:cs typeface="Inria Sans Light"/>
                <a:sym typeface="Inria Sans Light"/>
              </a:defRPr>
            </a:lvl1pPr>
            <a:lvl2pPr lvl="1" algn="r" rtl="0">
              <a:buNone/>
              <a:defRPr sz="1300">
                <a:solidFill>
                  <a:schemeClr val="dk2"/>
                </a:solidFill>
                <a:latin typeface="Inria Sans Light"/>
                <a:ea typeface="Inria Sans Light"/>
                <a:cs typeface="Inria Sans Light"/>
                <a:sym typeface="Inria Sans Light"/>
              </a:defRPr>
            </a:lvl2pPr>
            <a:lvl3pPr lvl="2" algn="r" rtl="0">
              <a:buNone/>
              <a:defRPr sz="1300">
                <a:solidFill>
                  <a:schemeClr val="dk2"/>
                </a:solidFill>
                <a:latin typeface="Inria Sans Light"/>
                <a:ea typeface="Inria Sans Light"/>
                <a:cs typeface="Inria Sans Light"/>
                <a:sym typeface="Inria Sans Light"/>
              </a:defRPr>
            </a:lvl3pPr>
            <a:lvl4pPr lvl="3" algn="r" rtl="0">
              <a:buNone/>
              <a:defRPr sz="1300">
                <a:solidFill>
                  <a:schemeClr val="dk2"/>
                </a:solidFill>
                <a:latin typeface="Inria Sans Light"/>
                <a:ea typeface="Inria Sans Light"/>
                <a:cs typeface="Inria Sans Light"/>
                <a:sym typeface="Inria Sans Light"/>
              </a:defRPr>
            </a:lvl4pPr>
            <a:lvl5pPr lvl="4" algn="r" rtl="0">
              <a:buNone/>
              <a:defRPr sz="1300">
                <a:solidFill>
                  <a:schemeClr val="dk2"/>
                </a:solidFill>
                <a:latin typeface="Inria Sans Light"/>
                <a:ea typeface="Inria Sans Light"/>
                <a:cs typeface="Inria Sans Light"/>
                <a:sym typeface="Inria Sans Light"/>
              </a:defRPr>
            </a:lvl5pPr>
            <a:lvl6pPr lvl="5" algn="r" rtl="0">
              <a:buNone/>
              <a:defRPr sz="1300">
                <a:solidFill>
                  <a:schemeClr val="dk2"/>
                </a:solidFill>
                <a:latin typeface="Inria Sans Light"/>
                <a:ea typeface="Inria Sans Light"/>
                <a:cs typeface="Inria Sans Light"/>
                <a:sym typeface="Inria Sans Light"/>
              </a:defRPr>
            </a:lvl6pPr>
            <a:lvl7pPr lvl="6" algn="r" rtl="0">
              <a:buNone/>
              <a:defRPr sz="1300">
                <a:solidFill>
                  <a:schemeClr val="dk2"/>
                </a:solidFill>
                <a:latin typeface="Inria Sans Light"/>
                <a:ea typeface="Inria Sans Light"/>
                <a:cs typeface="Inria Sans Light"/>
                <a:sym typeface="Inria Sans Light"/>
              </a:defRPr>
            </a:lvl7pPr>
            <a:lvl8pPr lvl="7" algn="r" rtl="0">
              <a:buNone/>
              <a:defRPr sz="1300">
                <a:solidFill>
                  <a:schemeClr val="dk2"/>
                </a:solidFill>
                <a:latin typeface="Inria Sans Light"/>
                <a:ea typeface="Inria Sans Light"/>
                <a:cs typeface="Inria Sans Light"/>
                <a:sym typeface="Inria Sans Light"/>
              </a:defRPr>
            </a:lvl8pPr>
            <a:lvl9pPr lvl="8" algn="r" rtl="0">
              <a:buNone/>
              <a:defRPr sz="1300">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Career Predicctor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254" dirty="0"/>
              <a:t>Scope</a:t>
            </a:r>
            <a:r>
              <a:rPr lang="en-IN" spc="-150" dirty="0"/>
              <a:t> </a:t>
            </a:r>
            <a:r>
              <a:rPr lang="en-IN" spc="385" dirty="0"/>
              <a:t>of</a:t>
            </a:r>
            <a:r>
              <a:rPr lang="en-IN" spc="-145" dirty="0"/>
              <a:t> </a:t>
            </a:r>
            <a:r>
              <a:rPr lang="en-IN" spc="285" dirty="0"/>
              <a:t>the</a:t>
            </a:r>
            <a:r>
              <a:rPr lang="en-IN" spc="-150" dirty="0"/>
              <a:t> </a:t>
            </a:r>
            <a:r>
              <a:rPr lang="en-IN" spc="320" dirty="0"/>
              <a:t>Project</a:t>
            </a:r>
            <a:endParaRPr dirty="0"/>
          </a:p>
        </p:txBody>
      </p:sp>
      <p:sp>
        <p:nvSpPr>
          <p:cNvPr id="350" name="Google Shape;350;p36"/>
          <p:cNvSpPr txBox="1">
            <a:spLocks noGrp="1"/>
          </p:cNvSpPr>
          <p:nvPr>
            <p:ph type="body" idx="1"/>
          </p:nvPr>
        </p:nvSpPr>
        <p:spPr>
          <a:xfrm>
            <a:off x="855300" y="1506347"/>
            <a:ext cx="7433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A  full  stack  website  that  supports  users  to  find  the  best  career opportunity for their overall growth. Users can find opportunities related to either their education or jobs. The website is facilitated using HTML, CSS, </a:t>
            </a:r>
            <a:r>
              <a:rPr lang="en-US" sz="2400" dirty="0" err="1"/>
              <a:t>Javascript</a:t>
            </a:r>
            <a:r>
              <a:rPr lang="en-US" sz="2400" dirty="0"/>
              <a:t> and Django. We have based our project on the machine learning algorithm “Naive-bayes” which is a probability-based algorithm for multi class classification.</a:t>
            </a:r>
          </a:p>
        </p:txBody>
      </p:sp>
      <p:sp>
        <p:nvSpPr>
          <p:cNvPr id="351" name="Google Shape;351;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415" dirty="0"/>
              <a:t>Future</a:t>
            </a:r>
            <a:r>
              <a:rPr lang="en-IN" spc="-130" dirty="0"/>
              <a:t> </a:t>
            </a:r>
            <a:r>
              <a:rPr lang="en-IN" spc="-10" dirty="0"/>
              <a:t>enhancement</a:t>
            </a:r>
            <a:endParaRPr dirty="0"/>
          </a:p>
        </p:txBody>
      </p:sp>
      <p:sp>
        <p:nvSpPr>
          <p:cNvPr id="350" name="Google Shape;350;p36"/>
          <p:cNvSpPr txBox="1">
            <a:spLocks noGrp="1"/>
          </p:cNvSpPr>
          <p:nvPr>
            <p:ph type="body" idx="1"/>
          </p:nvPr>
        </p:nvSpPr>
        <p:spPr>
          <a:xfrm>
            <a:off x="855300" y="1506347"/>
            <a:ext cx="7433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dirty="0"/>
              <a:t>Every day new programs are introduced and continuously increasing. So further decomposition may be needed in order to have more specialized fields of study.</a:t>
            </a:r>
          </a:p>
          <a:p>
            <a:pPr marL="0" lvl="0" indent="0" algn="l" rtl="0">
              <a:spcBef>
                <a:spcPts val="0"/>
              </a:spcBef>
              <a:spcAft>
                <a:spcPts val="0"/>
              </a:spcAft>
              <a:buNone/>
            </a:pPr>
            <a:r>
              <a:rPr lang="en-US" sz="2000" dirty="0"/>
              <a:t>We can include a chat bot which will act as a assistant to the user for filling the form and also assist the user throughout the process.</a:t>
            </a:r>
          </a:p>
          <a:p>
            <a:pPr marL="0" lvl="0" indent="0" algn="l" rtl="0">
              <a:spcBef>
                <a:spcPts val="0"/>
              </a:spcBef>
              <a:spcAft>
                <a:spcPts val="0"/>
              </a:spcAft>
              <a:buNone/>
            </a:pPr>
            <a:r>
              <a:rPr lang="en-US" sz="2000" dirty="0"/>
              <a:t>We can also add </a:t>
            </a:r>
            <a:r>
              <a:rPr lang="en-US" sz="2000" dirty="0" err="1"/>
              <a:t>add</a:t>
            </a:r>
            <a:r>
              <a:rPr lang="en-US" sz="2000" dirty="0"/>
              <a:t> a feature in which we can suggest courses that will be an asset to the user for achieving their career goals. This will be done by Web scrapping.</a:t>
            </a:r>
          </a:p>
        </p:txBody>
      </p:sp>
      <p:sp>
        <p:nvSpPr>
          <p:cNvPr id="351" name="Google Shape;351;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188237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210" dirty="0"/>
              <a:t>Conclusion</a:t>
            </a:r>
            <a:endParaRPr dirty="0"/>
          </a:p>
        </p:txBody>
      </p:sp>
      <p:sp>
        <p:nvSpPr>
          <p:cNvPr id="350" name="Google Shape;350;p36"/>
          <p:cNvSpPr txBox="1">
            <a:spLocks noGrp="1"/>
          </p:cNvSpPr>
          <p:nvPr>
            <p:ph type="body" idx="1"/>
          </p:nvPr>
        </p:nvSpPr>
        <p:spPr>
          <a:xfrm>
            <a:off x="855300" y="1506347"/>
            <a:ext cx="7433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dirty="0"/>
              <a:t>As a conclusion, Indecisive prospective individuals are to be guided to select  career  paths.  Further,  existing  solutions  lacking  in  the  use  of students’ skills, interests and academic performance towards filtering a possible  recommendation. The  design  process  considered  the  factors such as academic performance of the user’s school results; his/her skills from activities and interests. The main benefit of Career Recommender System is the prospect to recommend a career path.</a:t>
            </a:r>
          </a:p>
        </p:txBody>
      </p:sp>
      <p:sp>
        <p:nvSpPr>
          <p:cNvPr id="351" name="Google Shape;351;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389938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8"/>
          <p:cNvSpPr txBox="1">
            <a:spLocks noGrp="1"/>
          </p:cNvSpPr>
          <p:nvPr>
            <p:ph type="ctrTitle"/>
          </p:nvPr>
        </p:nvSpPr>
        <p:spPr>
          <a:xfrm>
            <a:off x="855300" y="1132522"/>
            <a:ext cx="7433400" cy="64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Thank You !!!</a:t>
            </a:r>
            <a:endParaRPr dirty="0"/>
          </a:p>
        </p:txBody>
      </p:sp>
      <p:sp>
        <p:nvSpPr>
          <p:cNvPr id="365" name="Google Shape;365;p38"/>
          <p:cNvSpPr txBox="1">
            <a:spLocks noGrp="1"/>
          </p:cNvSpPr>
          <p:nvPr>
            <p:ph type="subTitle" idx="1"/>
          </p:nvPr>
        </p:nvSpPr>
        <p:spPr>
          <a:xfrm>
            <a:off x="910164" y="1943380"/>
            <a:ext cx="7433400" cy="391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IN" dirty="0"/>
              <a:t>Project by:</a:t>
            </a:r>
          </a:p>
          <a:p>
            <a:pPr marL="342900" lvl="0" indent="-342900" algn="l" rtl="0">
              <a:spcBef>
                <a:spcPts val="0"/>
              </a:spcBef>
              <a:spcAft>
                <a:spcPts val="600"/>
              </a:spcAft>
              <a:buFont typeface="Arial" panose="020B0604020202020204" pitchFamily="34" charset="0"/>
              <a:buChar char="•"/>
            </a:pPr>
            <a:r>
              <a:rPr lang="en-IN" dirty="0"/>
              <a:t>Dhwanil Chauhan-20DCS011</a:t>
            </a:r>
          </a:p>
          <a:p>
            <a:pPr marL="342900" lvl="0" indent="-342900" algn="l" rtl="0">
              <a:spcBef>
                <a:spcPts val="0"/>
              </a:spcBef>
              <a:spcAft>
                <a:spcPts val="600"/>
              </a:spcAft>
              <a:buFont typeface="Arial" panose="020B0604020202020204" pitchFamily="34" charset="0"/>
              <a:buChar char="•"/>
            </a:pPr>
            <a:r>
              <a:rPr lang="en-IN" dirty="0"/>
              <a:t>Mehul Chauhan-20DCS012</a:t>
            </a:r>
          </a:p>
          <a:p>
            <a:pPr marL="342900" lvl="0" indent="-342900" algn="l" rtl="0">
              <a:spcBef>
                <a:spcPts val="0"/>
              </a:spcBef>
              <a:spcAft>
                <a:spcPts val="600"/>
              </a:spcAft>
              <a:buFont typeface="Arial" panose="020B0604020202020204" pitchFamily="34" charset="0"/>
              <a:buChar char="•"/>
            </a:pPr>
            <a:r>
              <a:rPr lang="en-IN" dirty="0" err="1"/>
              <a:t>Prakshal</a:t>
            </a:r>
            <a:r>
              <a:rPr lang="en-IN" dirty="0"/>
              <a:t> Bhandari-20DCS007</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ctrTitle" idx="4294967295"/>
          </p:nvPr>
        </p:nvSpPr>
        <p:spPr>
          <a:xfrm>
            <a:off x="1000324" y="174248"/>
            <a:ext cx="7143351"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600" dirty="0">
                <a:solidFill>
                  <a:schemeClr val="lt1"/>
                </a:solidFill>
              </a:rPr>
              <a:t>Index</a:t>
            </a:r>
            <a:endParaRPr sz="9600" dirty="0">
              <a:solidFill>
                <a:schemeClr val="lt1"/>
              </a:solidFill>
            </a:endParaRPr>
          </a:p>
        </p:txBody>
      </p:sp>
      <p:sp>
        <p:nvSpPr>
          <p:cNvPr id="221" name="Google Shape;221;p27"/>
          <p:cNvSpPr txBox="1">
            <a:spLocks noGrp="1"/>
          </p:cNvSpPr>
          <p:nvPr>
            <p:ph type="subTitle" idx="4294967295"/>
          </p:nvPr>
        </p:nvSpPr>
        <p:spPr>
          <a:xfrm>
            <a:off x="855299" y="1158099"/>
            <a:ext cx="7433400" cy="2827301"/>
          </a:xfrm>
          <a:prstGeom prst="rect">
            <a:avLst/>
          </a:prstGeom>
        </p:spPr>
        <p:txBody>
          <a:bodyPr spcFirstLastPara="1" wrap="square" lIns="0" tIns="0" rIns="0" bIns="0" anchor="t" anchorCtr="0">
            <a:noAutofit/>
          </a:bodyPr>
          <a:lstStyle/>
          <a:p>
            <a:pPr marL="344805" indent="-285750">
              <a:lnSpc>
                <a:spcPct val="100000"/>
              </a:lnSpc>
              <a:spcBef>
                <a:spcPts val="1575"/>
              </a:spcBef>
              <a:buFont typeface="Wingdings" panose="05000000000000000000" pitchFamily="2" charset="2"/>
              <a:buChar char="§"/>
              <a:tabLst>
                <a:tab pos="506730" algn="l"/>
              </a:tabLst>
            </a:pPr>
            <a:r>
              <a:rPr lang="en-US" sz="1800" spc="100" dirty="0"/>
              <a:t>Introduction</a:t>
            </a:r>
            <a:endParaRPr lang="en-US" sz="1800" spc="155" dirty="0"/>
          </a:p>
          <a:p>
            <a:pPr marL="344805" indent="-285750">
              <a:lnSpc>
                <a:spcPct val="100000"/>
              </a:lnSpc>
              <a:spcBef>
                <a:spcPts val="1575"/>
              </a:spcBef>
              <a:buFont typeface="Wingdings" panose="05000000000000000000" pitchFamily="2" charset="2"/>
              <a:buChar char="§"/>
              <a:tabLst>
                <a:tab pos="506730" algn="l"/>
              </a:tabLst>
            </a:pPr>
            <a:r>
              <a:rPr lang="en-US" sz="1800" spc="155" dirty="0"/>
              <a:t>Project </a:t>
            </a:r>
            <a:r>
              <a:rPr lang="en-IN" sz="1800" spc="155" dirty="0"/>
              <a:t>Definition </a:t>
            </a:r>
            <a:endParaRPr lang="en-US" sz="1800" spc="155" dirty="0"/>
          </a:p>
          <a:p>
            <a:pPr marL="506095" indent="-445134">
              <a:lnSpc>
                <a:spcPct val="100000"/>
              </a:lnSpc>
              <a:spcBef>
                <a:spcPts val="1575"/>
              </a:spcBef>
              <a:buFont typeface="Wingdings" panose="05000000000000000000" pitchFamily="2" charset="2"/>
              <a:buChar char="§"/>
              <a:tabLst>
                <a:tab pos="506730" algn="l"/>
              </a:tabLst>
            </a:pPr>
            <a:r>
              <a:rPr lang="en-US" sz="1800" spc="100" dirty="0"/>
              <a:t>Project</a:t>
            </a:r>
            <a:r>
              <a:rPr lang="en-US" sz="1800" spc="-35" dirty="0"/>
              <a:t> </a:t>
            </a:r>
            <a:r>
              <a:rPr lang="en-US" sz="1800" spc="114" dirty="0"/>
              <a:t>Features</a:t>
            </a:r>
          </a:p>
          <a:p>
            <a:pPr marL="506095" indent="-494030">
              <a:lnSpc>
                <a:spcPct val="100000"/>
              </a:lnSpc>
              <a:spcBef>
                <a:spcPts val="1575"/>
              </a:spcBef>
              <a:buFont typeface="Wingdings" panose="05000000000000000000" pitchFamily="2" charset="2"/>
              <a:buChar char="§"/>
              <a:tabLst>
                <a:tab pos="506730" algn="l"/>
              </a:tabLst>
            </a:pPr>
            <a:r>
              <a:rPr lang="en-US" sz="1800" spc="190" dirty="0"/>
              <a:t>Tools</a:t>
            </a:r>
            <a:r>
              <a:rPr lang="en-US" sz="1800" spc="-114" dirty="0"/>
              <a:t> </a:t>
            </a:r>
            <a:r>
              <a:rPr lang="en-US" sz="1800" dirty="0"/>
              <a:t>and</a:t>
            </a:r>
            <a:r>
              <a:rPr lang="en-US" sz="1800" spc="-114" dirty="0"/>
              <a:t> </a:t>
            </a:r>
            <a:r>
              <a:rPr lang="en-US" sz="1800" spc="75" dirty="0"/>
              <a:t>technologies</a:t>
            </a:r>
            <a:r>
              <a:rPr lang="en-US" sz="1800" spc="-114" dirty="0"/>
              <a:t> </a:t>
            </a:r>
            <a:r>
              <a:rPr lang="en-US" sz="1800" spc="65" dirty="0"/>
              <a:t>used</a:t>
            </a:r>
          </a:p>
          <a:p>
            <a:pPr marL="506095" indent="-446405">
              <a:lnSpc>
                <a:spcPct val="100000"/>
              </a:lnSpc>
              <a:spcBef>
                <a:spcPts val="1575"/>
              </a:spcBef>
              <a:buFont typeface="Wingdings" panose="05000000000000000000" pitchFamily="2" charset="2"/>
              <a:buChar char="§"/>
              <a:tabLst>
                <a:tab pos="506730" algn="l"/>
              </a:tabLst>
            </a:pPr>
            <a:r>
              <a:rPr lang="en-US" sz="1800" spc="-20" dirty="0"/>
              <a:t>Scope</a:t>
            </a:r>
            <a:r>
              <a:rPr lang="en-US" sz="1800" spc="-130" dirty="0"/>
              <a:t> </a:t>
            </a:r>
            <a:r>
              <a:rPr lang="en-US" sz="1800" dirty="0"/>
              <a:t>of</a:t>
            </a:r>
            <a:r>
              <a:rPr lang="en-US" sz="1800" spc="-130" dirty="0"/>
              <a:t> </a:t>
            </a:r>
            <a:r>
              <a:rPr lang="en-US" sz="1800" spc="100" dirty="0"/>
              <a:t>the</a:t>
            </a:r>
            <a:r>
              <a:rPr lang="en-US" sz="1800" spc="-125" dirty="0"/>
              <a:t> </a:t>
            </a:r>
            <a:r>
              <a:rPr lang="en-US" sz="1800" spc="90" dirty="0"/>
              <a:t>Project</a:t>
            </a:r>
          </a:p>
          <a:p>
            <a:pPr marL="506095" indent="-467995">
              <a:lnSpc>
                <a:spcPct val="100000"/>
              </a:lnSpc>
              <a:spcBef>
                <a:spcPts val="1575"/>
              </a:spcBef>
              <a:buFont typeface="Wingdings" panose="05000000000000000000" pitchFamily="2" charset="2"/>
              <a:buChar char="§"/>
              <a:tabLst>
                <a:tab pos="506730" algn="l"/>
              </a:tabLst>
            </a:pPr>
            <a:r>
              <a:rPr lang="en-US" sz="1800" spc="245" dirty="0"/>
              <a:t>Future</a:t>
            </a:r>
            <a:r>
              <a:rPr lang="en-US" sz="1800" spc="-45" dirty="0"/>
              <a:t> </a:t>
            </a:r>
            <a:r>
              <a:rPr lang="en-US" sz="1800" spc="114" dirty="0"/>
              <a:t>Enhancements</a:t>
            </a:r>
          </a:p>
          <a:p>
            <a:pPr marL="506095" indent="-457834">
              <a:lnSpc>
                <a:spcPct val="100000"/>
              </a:lnSpc>
              <a:spcBef>
                <a:spcPts val="1575"/>
              </a:spcBef>
              <a:buFont typeface="Wingdings" panose="05000000000000000000" pitchFamily="2" charset="2"/>
              <a:buChar char="§"/>
              <a:tabLst>
                <a:tab pos="506730" algn="l"/>
              </a:tabLst>
            </a:pPr>
            <a:r>
              <a:rPr lang="en-US" sz="1800" spc="105" dirty="0"/>
              <a:t>Flowchart</a:t>
            </a:r>
          </a:p>
          <a:p>
            <a:pPr marL="0" lvl="0" indent="0" algn="l" rtl="0">
              <a:spcBef>
                <a:spcPts val="0"/>
              </a:spcBef>
              <a:spcAft>
                <a:spcPts val="600"/>
              </a:spcAft>
              <a:buNone/>
            </a:pPr>
            <a:endParaRPr lang="en-US" sz="1800" dirty="0"/>
          </a:p>
        </p:txBody>
      </p:sp>
      <p:sp>
        <p:nvSpPr>
          <p:cNvPr id="222" name="Google Shape;222;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215" dirty="0"/>
              <a:t>Introduction</a:t>
            </a:r>
            <a:endParaRPr dirty="0"/>
          </a:p>
        </p:txBody>
      </p:sp>
      <p:sp>
        <p:nvSpPr>
          <p:cNvPr id="68" name="Google Shape;68;p14"/>
          <p:cNvSpPr txBox="1">
            <a:spLocks noGrp="1"/>
          </p:cNvSpPr>
          <p:nvPr>
            <p:ph type="body" idx="1"/>
          </p:nvPr>
        </p:nvSpPr>
        <p:spPr>
          <a:xfrm>
            <a:off x="855274" y="1506350"/>
            <a:ext cx="7433399" cy="27912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dirty="0"/>
              <a:t>In  todays  world,  people  have  so  many  options  of  products  ,movies, restaurant  and  their  career  domains.  With  so  many  different  jobs available,  it  can  be  difficult  for  individuals  to  determine  their  skill  and professional objectives. Sometimes an individual may get very confused about which career areas to process through. An individual continuously needs to evaluate skills, interest and certifications to decide their career paths. Recommender Systems are an integral aspect of daily life, since individuals rely on knowledge to make decision in their best interest.</a:t>
            </a:r>
          </a:p>
        </p:txBody>
      </p:sp>
      <p:sp>
        <p:nvSpPr>
          <p:cNvPr id="70" name="Google Shape;7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855300" y="798904"/>
            <a:ext cx="7433400" cy="64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Problem Statement</a:t>
            </a:r>
            <a:endParaRPr dirty="0"/>
          </a:p>
        </p:txBody>
      </p:sp>
      <p:sp>
        <p:nvSpPr>
          <p:cNvPr id="85" name="Google Shape;85;p16"/>
          <p:cNvSpPr txBox="1">
            <a:spLocks noGrp="1"/>
          </p:cNvSpPr>
          <p:nvPr>
            <p:ph type="subTitle" idx="1"/>
          </p:nvPr>
        </p:nvSpPr>
        <p:spPr>
          <a:xfrm>
            <a:off x="806809" y="1882142"/>
            <a:ext cx="7433400" cy="391200"/>
          </a:xfrm>
          <a:prstGeom prst="rect">
            <a:avLst/>
          </a:prstGeom>
        </p:spPr>
        <p:txBody>
          <a:bodyPr spcFirstLastPara="1" wrap="square" lIns="0" tIns="0" rIns="0" bIns="0" anchor="t" anchorCtr="0">
            <a:noAutofit/>
          </a:bodyPr>
          <a:lstStyle/>
          <a:p>
            <a:pPr marL="0" lvl="0" indent="0" algn="just" rtl="0">
              <a:spcBef>
                <a:spcPts val="0"/>
              </a:spcBef>
              <a:spcAft>
                <a:spcPts val="600"/>
              </a:spcAft>
              <a:buNone/>
            </a:pPr>
            <a:r>
              <a:rPr lang="en-US" dirty="0"/>
              <a:t>To build a career recommender system which recommends	the best suitable career option for an individual.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330" dirty="0"/>
              <a:t>Project</a:t>
            </a:r>
            <a:r>
              <a:rPr lang="en-IN" spc="-150" dirty="0"/>
              <a:t> </a:t>
            </a:r>
            <a:r>
              <a:rPr lang="en-IN" spc="360" dirty="0"/>
              <a:t>Features</a:t>
            </a:r>
            <a:endParaRPr dirty="0"/>
          </a:p>
        </p:txBody>
      </p:sp>
      <p:sp>
        <p:nvSpPr>
          <p:cNvPr id="97" name="Google Shape;97;p18"/>
          <p:cNvSpPr txBox="1">
            <a:spLocks noGrp="1"/>
          </p:cNvSpPr>
          <p:nvPr>
            <p:ph type="body" idx="1"/>
          </p:nvPr>
        </p:nvSpPr>
        <p:spPr>
          <a:xfrm>
            <a:off x="855300" y="1506347"/>
            <a:ext cx="2365882" cy="30339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US" dirty="0"/>
              <a:t>Login/Signup page: Enables user to use the system by registering or logging in.</a:t>
            </a:r>
          </a:p>
          <a:p>
            <a:pPr marL="76200" lvl="0" indent="0" algn="l" rtl="0">
              <a:spcBef>
                <a:spcPts val="0"/>
              </a:spcBef>
              <a:spcAft>
                <a:spcPts val="0"/>
              </a:spcAft>
              <a:buSzPts val="2400"/>
              <a:buNone/>
            </a:pPr>
            <a:endParaRPr lang="en-US" dirty="0"/>
          </a:p>
        </p:txBody>
      </p:sp>
      <p:sp>
        <p:nvSpPr>
          <p:cNvPr id="98" name="Google Shape;98;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pic>
        <p:nvPicPr>
          <p:cNvPr id="6" name="Picture 5">
            <a:extLst>
              <a:ext uri="{FF2B5EF4-FFF2-40B4-BE49-F238E27FC236}">
                <a16:creationId xmlns:a16="http://schemas.microsoft.com/office/drawing/2014/main" id="{53348C5D-A20B-DDAB-41D1-6E8DFA60BE2B}"/>
              </a:ext>
            </a:extLst>
          </p:cNvPr>
          <p:cNvPicPr>
            <a:picLocks noChangeAspect="1"/>
          </p:cNvPicPr>
          <p:nvPr/>
        </p:nvPicPr>
        <p:blipFill rotWithShape="1">
          <a:blip r:embed="rId3"/>
          <a:srcRect l="339"/>
          <a:stretch/>
        </p:blipFill>
        <p:spPr>
          <a:xfrm>
            <a:off x="3636214" y="1526750"/>
            <a:ext cx="4768170" cy="2780750"/>
          </a:xfrm>
          <a:prstGeom prst="rect">
            <a:avLst/>
          </a:prstGeom>
        </p:spPr>
      </p:pic>
    </p:spTree>
    <p:extLst>
      <p:ext uri="{BB962C8B-B14F-4D97-AF65-F5344CB8AC3E}">
        <p14:creationId xmlns:p14="http://schemas.microsoft.com/office/powerpoint/2010/main" val="233179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330" dirty="0"/>
              <a:t>Project</a:t>
            </a:r>
            <a:r>
              <a:rPr lang="en-IN" spc="-150" dirty="0"/>
              <a:t> </a:t>
            </a:r>
            <a:r>
              <a:rPr lang="en-IN" spc="360" dirty="0"/>
              <a:t>Features</a:t>
            </a:r>
            <a:endParaRPr dirty="0"/>
          </a:p>
        </p:txBody>
      </p:sp>
      <p:sp>
        <p:nvSpPr>
          <p:cNvPr id="97" name="Google Shape;97;p18"/>
          <p:cNvSpPr txBox="1">
            <a:spLocks noGrp="1"/>
          </p:cNvSpPr>
          <p:nvPr>
            <p:ph type="body" idx="1"/>
          </p:nvPr>
        </p:nvSpPr>
        <p:spPr>
          <a:xfrm>
            <a:off x="855300" y="1506347"/>
            <a:ext cx="2920064" cy="30339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US" dirty="0"/>
              <a:t>Home  page:  Displays form that the user has to  fill  so  the  system can predict a career.</a:t>
            </a:r>
          </a:p>
        </p:txBody>
      </p:sp>
      <p:sp>
        <p:nvSpPr>
          <p:cNvPr id="98" name="Google Shape;98;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dirty="0"/>
          </a:p>
        </p:txBody>
      </p:sp>
      <p:pic>
        <p:nvPicPr>
          <p:cNvPr id="3" name="Picture 2">
            <a:extLst>
              <a:ext uri="{FF2B5EF4-FFF2-40B4-BE49-F238E27FC236}">
                <a16:creationId xmlns:a16="http://schemas.microsoft.com/office/drawing/2014/main" id="{2DA4C3E4-1E19-2E24-B20F-AE0ACFAAC25D}"/>
              </a:ext>
            </a:extLst>
          </p:cNvPr>
          <p:cNvPicPr>
            <a:picLocks noChangeAspect="1"/>
          </p:cNvPicPr>
          <p:nvPr/>
        </p:nvPicPr>
        <p:blipFill>
          <a:blip r:embed="rId3"/>
          <a:stretch>
            <a:fillRect/>
          </a:stretch>
        </p:blipFill>
        <p:spPr>
          <a:xfrm>
            <a:off x="4091936" y="1564459"/>
            <a:ext cx="4312448" cy="2495501"/>
          </a:xfrm>
          <a:prstGeom prst="rect">
            <a:avLst/>
          </a:prstGeom>
        </p:spPr>
      </p:pic>
    </p:spTree>
    <p:extLst>
      <p:ext uri="{BB962C8B-B14F-4D97-AF65-F5344CB8AC3E}">
        <p14:creationId xmlns:p14="http://schemas.microsoft.com/office/powerpoint/2010/main" val="227336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330" dirty="0"/>
              <a:t>Project</a:t>
            </a:r>
            <a:r>
              <a:rPr lang="en-IN" spc="-150" dirty="0"/>
              <a:t> </a:t>
            </a:r>
            <a:r>
              <a:rPr lang="en-IN" spc="360" dirty="0"/>
              <a:t>Features</a:t>
            </a:r>
            <a:endParaRPr dirty="0"/>
          </a:p>
        </p:txBody>
      </p:sp>
      <p:sp>
        <p:nvSpPr>
          <p:cNvPr id="97" name="Google Shape;97;p18"/>
          <p:cNvSpPr txBox="1">
            <a:spLocks noGrp="1"/>
          </p:cNvSpPr>
          <p:nvPr>
            <p:ph type="body" idx="1"/>
          </p:nvPr>
        </p:nvSpPr>
        <p:spPr>
          <a:xfrm>
            <a:off x="855300" y="1506347"/>
            <a:ext cx="2483645" cy="30339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US" dirty="0"/>
              <a:t>Road map: After the career is predicted, the user  will  get  a  road map   of   how   to   go about to achieve it.</a:t>
            </a:r>
          </a:p>
        </p:txBody>
      </p:sp>
      <p:sp>
        <p:nvSpPr>
          <p:cNvPr id="98" name="Google Shape;98;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3" name="Picture 2">
            <a:extLst>
              <a:ext uri="{FF2B5EF4-FFF2-40B4-BE49-F238E27FC236}">
                <a16:creationId xmlns:a16="http://schemas.microsoft.com/office/drawing/2014/main" id="{BACF90B3-FD13-852A-D9A8-DBEFA5C8FE8D}"/>
              </a:ext>
            </a:extLst>
          </p:cNvPr>
          <p:cNvPicPr>
            <a:picLocks noChangeAspect="1"/>
          </p:cNvPicPr>
          <p:nvPr/>
        </p:nvPicPr>
        <p:blipFill>
          <a:blip r:embed="rId3"/>
          <a:stretch>
            <a:fillRect/>
          </a:stretch>
        </p:blipFill>
        <p:spPr>
          <a:xfrm>
            <a:off x="4755320" y="1506347"/>
            <a:ext cx="3533380" cy="2697901"/>
          </a:xfrm>
          <a:prstGeom prst="rect">
            <a:avLst/>
          </a:prstGeom>
        </p:spPr>
      </p:pic>
    </p:spTree>
    <p:extLst>
      <p:ext uri="{BB962C8B-B14F-4D97-AF65-F5344CB8AC3E}">
        <p14:creationId xmlns:p14="http://schemas.microsoft.com/office/powerpoint/2010/main" val="304298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330" dirty="0"/>
              <a:t>Project</a:t>
            </a:r>
            <a:r>
              <a:rPr lang="en-IN" spc="-150" dirty="0"/>
              <a:t> </a:t>
            </a:r>
            <a:r>
              <a:rPr lang="en-IN" spc="360" dirty="0"/>
              <a:t>Features</a:t>
            </a:r>
            <a:endParaRPr dirty="0"/>
          </a:p>
        </p:txBody>
      </p:sp>
      <p:sp>
        <p:nvSpPr>
          <p:cNvPr id="97" name="Google Shape;97;p18"/>
          <p:cNvSpPr txBox="1">
            <a:spLocks noGrp="1"/>
          </p:cNvSpPr>
          <p:nvPr>
            <p:ph type="body" idx="1"/>
          </p:nvPr>
        </p:nvSpPr>
        <p:spPr>
          <a:xfrm>
            <a:off x="855300" y="1506347"/>
            <a:ext cx="2780914" cy="30339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US" dirty="0"/>
              <a:t>Profile: It contains settings such as forgot password, reset password and take the test.</a:t>
            </a:r>
          </a:p>
        </p:txBody>
      </p:sp>
      <p:sp>
        <p:nvSpPr>
          <p:cNvPr id="98" name="Google Shape;98;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pic>
        <p:nvPicPr>
          <p:cNvPr id="8" name="Picture 7">
            <a:extLst>
              <a:ext uri="{FF2B5EF4-FFF2-40B4-BE49-F238E27FC236}">
                <a16:creationId xmlns:a16="http://schemas.microsoft.com/office/drawing/2014/main" id="{47979055-E530-8F1B-9010-3D6C9D08B034}"/>
              </a:ext>
            </a:extLst>
          </p:cNvPr>
          <p:cNvPicPr>
            <a:picLocks noChangeAspect="1"/>
          </p:cNvPicPr>
          <p:nvPr/>
        </p:nvPicPr>
        <p:blipFill>
          <a:blip r:embed="rId3"/>
          <a:stretch>
            <a:fillRect/>
          </a:stretch>
        </p:blipFill>
        <p:spPr>
          <a:xfrm>
            <a:off x="3906377" y="1465507"/>
            <a:ext cx="4572604" cy="28419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body" idx="1"/>
          </p:nvPr>
        </p:nvSpPr>
        <p:spPr>
          <a:xfrm>
            <a:off x="855274" y="1506350"/>
            <a:ext cx="7433399" cy="279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Dataset from </a:t>
            </a:r>
            <a:r>
              <a:rPr lang="en-US" dirty="0" err="1"/>
              <a:t>Github</a:t>
            </a:r>
            <a:endParaRPr lang="en-US" dirty="0"/>
          </a:p>
          <a:p>
            <a:pPr marL="0" lvl="0" indent="0" algn="l" rtl="0">
              <a:spcBef>
                <a:spcPts val="0"/>
              </a:spcBef>
              <a:spcAft>
                <a:spcPts val="0"/>
              </a:spcAft>
              <a:buNone/>
            </a:pPr>
            <a:r>
              <a:rPr lang="en-US" dirty="0"/>
              <a:t>Front-end : Html, CSS, JavaScript</a:t>
            </a:r>
          </a:p>
          <a:p>
            <a:pPr marL="0" lvl="0" indent="0" algn="l" rtl="0">
              <a:spcBef>
                <a:spcPts val="0"/>
              </a:spcBef>
              <a:spcAft>
                <a:spcPts val="0"/>
              </a:spcAft>
              <a:buNone/>
            </a:pPr>
            <a:r>
              <a:rPr lang="en-US" dirty="0"/>
              <a:t>Back-end: Django(predefined </a:t>
            </a:r>
            <a:r>
              <a:rPr lang="en-US" dirty="0" err="1"/>
              <a:t>sqlite</a:t>
            </a:r>
            <a:r>
              <a:rPr lang="en-US" dirty="0"/>
              <a:t> database used), Python</a:t>
            </a:r>
          </a:p>
        </p:txBody>
      </p:sp>
      <p:sp>
        <p:nvSpPr>
          <p:cNvPr id="123" name="Google Shape;123;p20"/>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pc="640" dirty="0"/>
              <a:t>Tools</a:t>
            </a:r>
            <a:r>
              <a:rPr lang="en-IN" spc="-140" dirty="0"/>
              <a:t> </a:t>
            </a:r>
            <a:r>
              <a:rPr lang="en-IN" spc="-25" dirty="0"/>
              <a:t>and </a:t>
            </a:r>
            <a:r>
              <a:rPr lang="en-IN" spc="300" dirty="0"/>
              <a:t>Technologies</a:t>
            </a:r>
            <a:r>
              <a:rPr lang="en-IN" spc="-150" dirty="0"/>
              <a:t> </a:t>
            </a:r>
            <a:r>
              <a:rPr lang="en-IN" spc="254" dirty="0"/>
              <a:t>used</a:t>
            </a:r>
            <a:endParaRPr dirty="0"/>
          </a:p>
        </p:txBody>
      </p:sp>
      <p:sp>
        <p:nvSpPr>
          <p:cNvPr id="125" name="Google Shape;125;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dirty="0"/>
          </a:p>
        </p:txBody>
      </p:sp>
    </p:spTree>
  </p:cSld>
  <p:clrMapOvr>
    <a:masterClrMapping/>
  </p:clrMapOvr>
</p:sld>
</file>

<file path=ppt/theme/theme1.xml><?xml version="1.0" encoding="utf-8"?>
<a:theme xmlns:a="http://schemas.openxmlformats.org/drawingml/2006/main"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510</Words>
  <Application>Microsoft Office PowerPoint</Application>
  <PresentationFormat>On-screen Show (16:9)</PresentationFormat>
  <Paragraphs>48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Wingdings</vt:lpstr>
      <vt:lpstr>Inria Sans Light</vt:lpstr>
      <vt:lpstr>Inria Serif</vt:lpstr>
      <vt:lpstr>Adrian template</vt:lpstr>
      <vt:lpstr>Career Predicctor</vt:lpstr>
      <vt:lpstr>Index</vt:lpstr>
      <vt:lpstr>Introduction</vt:lpstr>
      <vt:lpstr>Problem Statement</vt:lpstr>
      <vt:lpstr>Project Features</vt:lpstr>
      <vt:lpstr>Project Features</vt:lpstr>
      <vt:lpstr>Project Features</vt:lpstr>
      <vt:lpstr>Project Features</vt:lpstr>
      <vt:lpstr>Tools and Technologies used</vt:lpstr>
      <vt:lpstr>Scope of the Project</vt:lpstr>
      <vt:lpstr>Future enhancement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Predicctor</dc:title>
  <cp:lastModifiedBy>dhwanilc2002@outlook.com</cp:lastModifiedBy>
  <cp:revision>1</cp:revision>
  <dcterms:modified xsi:type="dcterms:W3CDTF">2023-02-13T16:14:59Z</dcterms:modified>
</cp:coreProperties>
</file>