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3"/>
  </p:notesMasterIdLst>
  <p:handoutMasterIdLst>
    <p:handoutMasterId r:id="rId34"/>
  </p:handoutMasterIdLst>
  <p:sldIdLst>
    <p:sldId id="289" r:id="rId3"/>
    <p:sldId id="256" r:id="rId4"/>
    <p:sldId id="257" r:id="rId5"/>
    <p:sldId id="258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62" r:id="rId20"/>
    <p:sldId id="283" r:id="rId21"/>
    <p:sldId id="284" r:id="rId22"/>
    <p:sldId id="263" r:id="rId23"/>
    <p:sldId id="268" r:id="rId24"/>
    <p:sldId id="264" r:id="rId25"/>
    <p:sldId id="265" r:id="rId26"/>
    <p:sldId id="282" r:id="rId27"/>
    <p:sldId id="285" r:id="rId28"/>
    <p:sldId id="290" r:id="rId29"/>
    <p:sldId id="287" r:id="rId30"/>
    <p:sldId id="292" r:id="rId31"/>
    <p:sldId id="29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10" autoAdjust="0"/>
  </p:normalViewPr>
  <p:slideViewPr>
    <p:cSldViewPr>
      <p:cViewPr>
        <p:scale>
          <a:sx n="70" d="100"/>
          <a:sy n="70" d="100"/>
        </p:scale>
        <p:origin x="-122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7" d="100"/>
          <a:sy n="57" d="100"/>
        </p:scale>
        <p:origin x="-259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hulgarg\Desktop\NEWBTP\excel\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ehulgarg\Desktop\NEWBTP\excel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spPr>
              <a:ln w="22225" cmpd="dbl">
                <a:solidFill>
                  <a:schemeClr val="tx2">
                    <a:alpha val="95000"/>
                  </a:schemeClr>
                </a:solidFill>
              </a:ln>
            </c:spPr>
            <c:trendlineType val="linear"/>
            <c:dispRSqr val="0"/>
            <c:dispEq val="0"/>
          </c:trendline>
          <c:trendline>
            <c:trendlineType val="linear"/>
            <c:dispRSqr val="0"/>
            <c:dispEq val="1"/>
            <c:trendlineLbl>
              <c:layout>
                <c:manualLayout>
                  <c:x val="-1.0796587926509187E-2"/>
                  <c:y val="-9.6202245552639259E-2"/>
                </c:manualLayout>
              </c:layout>
              <c:numFmt formatCode="General" sourceLinked="0"/>
            </c:trendlineLbl>
          </c:trendline>
          <c:xVal>
            <c:numRef>
              <c:f>Sheet5!$B$1:$B$58</c:f>
              <c:numCache>
                <c:formatCode>0</c:formatCode>
                <c:ptCount val="58"/>
                <c:pt idx="0">
                  <c:v>3492</c:v>
                </c:pt>
                <c:pt idx="1">
                  <c:v>4834</c:v>
                </c:pt>
                <c:pt idx="2">
                  <c:v>8002</c:v>
                </c:pt>
                <c:pt idx="3">
                  <c:v>2089</c:v>
                </c:pt>
                <c:pt idx="4">
                  <c:v>9126</c:v>
                </c:pt>
                <c:pt idx="5">
                  <c:v>2630</c:v>
                </c:pt>
                <c:pt idx="6">
                  <c:v>4984</c:v>
                </c:pt>
                <c:pt idx="7">
                  <c:v>5698</c:v>
                </c:pt>
                <c:pt idx="8">
                  <c:v>5998</c:v>
                </c:pt>
                <c:pt idx="9">
                  <c:v>6511</c:v>
                </c:pt>
                <c:pt idx="10">
                  <c:v>2217</c:v>
                </c:pt>
                <c:pt idx="11">
                  <c:v>6775</c:v>
                </c:pt>
                <c:pt idx="12">
                  <c:v>5456</c:v>
                </c:pt>
                <c:pt idx="13">
                  <c:v>4778</c:v>
                </c:pt>
                <c:pt idx="14">
                  <c:v>4278</c:v>
                </c:pt>
                <c:pt idx="15">
                  <c:v>3191</c:v>
                </c:pt>
                <c:pt idx="16">
                  <c:v>2692</c:v>
                </c:pt>
                <c:pt idx="17">
                  <c:v>1967</c:v>
                </c:pt>
                <c:pt idx="18">
                  <c:v>2114</c:v>
                </c:pt>
                <c:pt idx="19">
                  <c:v>1735</c:v>
                </c:pt>
                <c:pt idx="20">
                  <c:v>2279</c:v>
                </c:pt>
                <c:pt idx="21">
                  <c:v>2934</c:v>
                </c:pt>
                <c:pt idx="22">
                  <c:v>2806</c:v>
                </c:pt>
                <c:pt idx="23">
                  <c:v>3003</c:v>
                </c:pt>
                <c:pt idx="24">
                  <c:v>4111</c:v>
                </c:pt>
                <c:pt idx="25">
                  <c:v>5697</c:v>
                </c:pt>
                <c:pt idx="26">
                  <c:v>939</c:v>
                </c:pt>
                <c:pt idx="27">
                  <c:v>2069</c:v>
                </c:pt>
                <c:pt idx="28">
                  <c:v>1087</c:v>
                </c:pt>
                <c:pt idx="29">
                  <c:v>695</c:v>
                </c:pt>
                <c:pt idx="30">
                  <c:v>1838</c:v>
                </c:pt>
                <c:pt idx="31">
                  <c:v>1647</c:v>
                </c:pt>
                <c:pt idx="32">
                  <c:v>3911</c:v>
                </c:pt>
                <c:pt idx="33">
                  <c:v>4747</c:v>
                </c:pt>
                <c:pt idx="34">
                  <c:v>4610</c:v>
                </c:pt>
                <c:pt idx="35">
                  <c:v>5448</c:v>
                </c:pt>
                <c:pt idx="36">
                  <c:v>2263</c:v>
                </c:pt>
                <c:pt idx="37">
                  <c:v>2898</c:v>
                </c:pt>
                <c:pt idx="38">
                  <c:v>4482</c:v>
                </c:pt>
                <c:pt idx="39">
                  <c:v>2576</c:v>
                </c:pt>
                <c:pt idx="40">
                  <c:v>3492</c:v>
                </c:pt>
                <c:pt idx="41">
                  <c:v>1838</c:v>
                </c:pt>
                <c:pt idx="42">
                  <c:v>1829</c:v>
                </c:pt>
                <c:pt idx="43">
                  <c:v>671</c:v>
                </c:pt>
                <c:pt idx="44">
                  <c:v>8571</c:v>
                </c:pt>
              </c:numCache>
            </c:numRef>
          </c:xVal>
          <c:yVal>
            <c:numRef>
              <c:f>Sheet5!$C$1:$C$58</c:f>
              <c:numCache>
                <c:formatCode>General</c:formatCode>
                <c:ptCount val="58"/>
                <c:pt idx="0">
                  <c:v>60</c:v>
                </c:pt>
                <c:pt idx="1">
                  <c:v>92</c:v>
                </c:pt>
                <c:pt idx="2">
                  <c:v>193</c:v>
                </c:pt>
                <c:pt idx="3">
                  <c:v>32</c:v>
                </c:pt>
                <c:pt idx="4">
                  <c:v>222</c:v>
                </c:pt>
                <c:pt idx="5">
                  <c:v>59</c:v>
                </c:pt>
                <c:pt idx="6">
                  <c:v>90</c:v>
                </c:pt>
                <c:pt idx="7">
                  <c:v>79</c:v>
                </c:pt>
                <c:pt idx="8">
                  <c:v>103</c:v>
                </c:pt>
                <c:pt idx="9">
                  <c:v>166</c:v>
                </c:pt>
                <c:pt idx="10">
                  <c:v>45</c:v>
                </c:pt>
                <c:pt idx="11">
                  <c:v>143</c:v>
                </c:pt>
                <c:pt idx="12">
                  <c:v>91</c:v>
                </c:pt>
                <c:pt idx="13">
                  <c:v>113</c:v>
                </c:pt>
                <c:pt idx="14">
                  <c:v>180</c:v>
                </c:pt>
                <c:pt idx="15">
                  <c:v>118</c:v>
                </c:pt>
                <c:pt idx="16">
                  <c:v>60</c:v>
                </c:pt>
                <c:pt idx="17">
                  <c:v>89</c:v>
                </c:pt>
                <c:pt idx="18">
                  <c:v>27</c:v>
                </c:pt>
                <c:pt idx="19">
                  <c:v>39</c:v>
                </c:pt>
                <c:pt idx="20">
                  <c:v>68</c:v>
                </c:pt>
                <c:pt idx="21">
                  <c:v>85</c:v>
                </c:pt>
                <c:pt idx="22">
                  <c:v>61</c:v>
                </c:pt>
                <c:pt idx="23">
                  <c:v>42</c:v>
                </c:pt>
                <c:pt idx="24">
                  <c:v>47</c:v>
                </c:pt>
                <c:pt idx="25">
                  <c:v>108</c:v>
                </c:pt>
                <c:pt idx="26">
                  <c:v>12</c:v>
                </c:pt>
                <c:pt idx="27">
                  <c:v>29</c:v>
                </c:pt>
                <c:pt idx="28">
                  <c:v>22</c:v>
                </c:pt>
                <c:pt idx="29">
                  <c:v>18</c:v>
                </c:pt>
                <c:pt idx="30">
                  <c:v>25</c:v>
                </c:pt>
                <c:pt idx="31">
                  <c:v>19</c:v>
                </c:pt>
                <c:pt idx="32">
                  <c:v>92</c:v>
                </c:pt>
                <c:pt idx="33">
                  <c:v>74</c:v>
                </c:pt>
                <c:pt idx="34">
                  <c:v>77</c:v>
                </c:pt>
                <c:pt idx="35">
                  <c:v>90</c:v>
                </c:pt>
                <c:pt idx="36">
                  <c:v>56</c:v>
                </c:pt>
                <c:pt idx="37">
                  <c:v>48</c:v>
                </c:pt>
                <c:pt idx="38">
                  <c:v>74</c:v>
                </c:pt>
                <c:pt idx="39">
                  <c:v>48</c:v>
                </c:pt>
                <c:pt idx="40">
                  <c:v>60</c:v>
                </c:pt>
                <c:pt idx="41">
                  <c:v>42</c:v>
                </c:pt>
                <c:pt idx="42">
                  <c:v>21</c:v>
                </c:pt>
                <c:pt idx="43">
                  <c:v>19</c:v>
                </c:pt>
                <c:pt idx="44">
                  <c:v>111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482368"/>
        <c:axId val="92482944"/>
      </c:scatterChart>
      <c:valAx>
        <c:axId val="92482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solidFill>
                      <a:schemeClr val="tx2"/>
                    </a:solidFill>
                  </a:defRPr>
                </a:pPr>
                <a:r>
                  <a:rPr lang="en-US">
                    <a:solidFill>
                      <a:schemeClr val="tx2"/>
                    </a:solidFill>
                  </a:rPr>
                  <a:t>NUMBER OF GENES</a:t>
                </a:r>
              </a:p>
            </c:rich>
          </c:tx>
          <c:layout/>
          <c:overlay val="0"/>
        </c:title>
        <c:numFmt formatCode="0" sourceLinked="1"/>
        <c:majorTickMark val="none"/>
        <c:minorTickMark val="none"/>
        <c:tickLblPos val="nextTo"/>
        <c:crossAx val="92482944"/>
        <c:crosses val="autoZero"/>
        <c:crossBetween val="midCat"/>
      </c:valAx>
      <c:valAx>
        <c:axId val="9248294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>
                    <a:solidFill>
                      <a:schemeClr val="tx2"/>
                    </a:solidFill>
                  </a:defRPr>
                </a:pPr>
                <a:r>
                  <a:rPr lang="en-US">
                    <a:solidFill>
                      <a:schemeClr val="tx2"/>
                    </a:solidFill>
                  </a:rPr>
                  <a:t>ABC ASSEMBLY 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24823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spPr>
              <a:ln w="19050" cmpd="dbl">
                <a:solidFill>
                  <a:schemeClr val="tx2">
                    <a:alpha val="87000"/>
                  </a:schemeClr>
                </a:solidFill>
              </a:ln>
            </c:spPr>
            <c:trendlineType val="linear"/>
            <c:dispRSqr val="0"/>
            <c:dispEq val="1"/>
            <c:trendlineLbl>
              <c:layout>
                <c:manualLayout>
                  <c:x val="-5.2488845144356956E-2"/>
                  <c:y val="3.2315179352580929E-2"/>
                </c:manualLayout>
              </c:layout>
              <c:numFmt formatCode="General" sourceLinked="0"/>
            </c:trendlineLbl>
          </c:trendline>
          <c:xVal>
            <c:numRef>
              <c:f>Sheet6!$A$1:$A$58</c:f>
              <c:numCache>
                <c:formatCode>0</c:formatCode>
                <c:ptCount val="58"/>
                <c:pt idx="0">
                  <c:v>1752</c:v>
                </c:pt>
                <c:pt idx="1">
                  <c:v>1524</c:v>
                </c:pt>
                <c:pt idx="2">
                  <c:v>1495</c:v>
                </c:pt>
                <c:pt idx="3">
                  <c:v>1655</c:v>
                </c:pt>
                <c:pt idx="4">
                  <c:v>1673</c:v>
                </c:pt>
                <c:pt idx="5">
                  <c:v>2345</c:v>
                </c:pt>
                <c:pt idx="6">
                  <c:v>2330</c:v>
                </c:pt>
                <c:pt idx="7">
                  <c:v>3071</c:v>
                </c:pt>
                <c:pt idx="8">
                  <c:v>3034</c:v>
                </c:pt>
                <c:pt idx="9">
                  <c:v>2875</c:v>
                </c:pt>
                <c:pt idx="10">
                  <c:v>1947</c:v>
                </c:pt>
                <c:pt idx="11">
                  <c:v>2048</c:v>
                </c:pt>
                <c:pt idx="12">
                  <c:v>2703</c:v>
                </c:pt>
                <c:pt idx="13">
                  <c:v>2408</c:v>
                </c:pt>
                <c:pt idx="14">
                  <c:v>2200</c:v>
                </c:pt>
                <c:pt idx="15">
                  <c:v>2063</c:v>
                </c:pt>
                <c:pt idx="16">
                  <c:v>2059</c:v>
                </c:pt>
                <c:pt idx="17">
                  <c:v>2486</c:v>
                </c:pt>
                <c:pt idx="18">
                  <c:v>4304</c:v>
                </c:pt>
                <c:pt idx="19">
                  <c:v>2934</c:v>
                </c:pt>
                <c:pt idx="20">
                  <c:v>2674</c:v>
                </c:pt>
                <c:pt idx="21">
                  <c:v>3475</c:v>
                </c:pt>
                <c:pt idx="22">
                  <c:v>2911</c:v>
                </c:pt>
                <c:pt idx="23">
                  <c:v>3078</c:v>
                </c:pt>
                <c:pt idx="24">
                  <c:v>3726</c:v>
                </c:pt>
                <c:pt idx="25">
                  <c:v>2892</c:v>
                </c:pt>
                <c:pt idx="26">
                  <c:v>1837</c:v>
                </c:pt>
                <c:pt idx="27">
                  <c:v>1591</c:v>
                </c:pt>
                <c:pt idx="28">
                  <c:v>1921</c:v>
                </c:pt>
                <c:pt idx="29">
                  <c:v>1665</c:v>
                </c:pt>
                <c:pt idx="30">
                  <c:v>1823</c:v>
                </c:pt>
                <c:pt idx="31">
                  <c:v>1808</c:v>
                </c:pt>
                <c:pt idx="32">
                  <c:v>1552</c:v>
                </c:pt>
                <c:pt idx="33">
                  <c:v>1889</c:v>
                </c:pt>
                <c:pt idx="34">
                  <c:v>1752</c:v>
                </c:pt>
                <c:pt idx="35">
                  <c:v>3064</c:v>
                </c:pt>
                <c:pt idx="36">
                  <c:v>2517</c:v>
                </c:pt>
                <c:pt idx="37">
                  <c:v>2866</c:v>
                </c:pt>
                <c:pt idx="38">
                  <c:v>1822</c:v>
                </c:pt>
                <c:pt idx="39">
                  <c:v>2557</c:v>
                </c:pt>
                <c:pt idx="40">
                  <c:v>3294</c:v>
                </c:pt>
                <c:pt idx="41">
                  <c:v>1784</c:v>
                </c:pt>
                <c:pt idx="42">
                  <c:v>2497</c:v>
                </c:pt>
                <c:pt idx="43">
                  <c:v>4721</c:v>
                </c:pt>
                <c:pt idx="44">
                  <c:v>3832</c:v>
                </c:pt>
                <c:pt idx="45">
                  <c:v>3434</c:v>
                </c:pt>
                <c:pt idx="46">
                  <c:v>1729</c:v>
                </c:pt>
                <c:pt idx="47">
                  <c:v>1877</c:v>
                </c:pt>
                <c:pt idx="48">
                  <c:v>2225</c:v>
                </c:pt>
                <c:pt idx="49">
                  <c:v>2000</c:v>
                </c:pt>
                <c:pt idx="50">
                  <c:v>2210</c:v>
                </c:pt>
                <c:pt idx="51">
                  <c:v>2358</c:v>
                </c:pt>
                <c:pt idx="52">
                  <c:v>2026</c:v>
                </c:pt>
                <c:pt idx="53">
                  <c:v>2107</c:v>
                </c:pt>
                <c:pt idx="54">
                  <c:v>1662</c:v>
                </c:pt>
                <c:pt idx="55">
                  <c:v>585</c:v>
                </c:pt>
                <c:pt idx="56">
                  <c:v>2063</c:v>
                </c:pt>
                <c:pt idx="57">
                  <c:v>1847</c:v>
                </c:pt>
              </c:numCache>
            </c:numRef>
          </c:xVal>
          <c:yVal>
            <c:numRef>
              <c:f>Sheet6!$B$1:$B$58</c:f>
              <c:numCache>
                <c:formatCode>General</c:formatCode>
                <c:ptCount val="58"/>
                <c:pt idx="0">
                  <c:v>34</c:v>
                </c:pt>
                <c:pt idx="1">
                  <c:v>31</c:v>
                </c:pt>
                <c:pt idx="2">
                  <c:v>13</c:v>
                </c:pt>
                <c:pt idx="3">
                  <c:v>31</c:v>
                </c:pt>
                <c:pt idx="4">
                  <c:v>30</c:v>
                </c:pt>
                <c:pt idx="5">
                  <c:v>22</c:v>
                </c:pt>
                <c:pt idx="6">
                  <c:v>29</c:v>
                </c:pt>
                <c:pt idx="7">
                  <c:v>42</c:v>
                </c:pt>
                <c:pt idx="8">
                  <c:v>37</c:v>
                </c:pt>
                <c:pt idx="9">
                  <c:v>29</c:v>
                </c:pt>
                <c:pt idx="10">
                  <c:v>52</c:v>
                </c:pt>
                <c:pt idx="11">
                  <c:v>42</c:v>
                </c:pt>
                <c:pt idx="12">
                  <c:v>38</c:v>
                </c:pt>
                <c:pt idx="13">
                  <c:v>35</c:v>
                </c:pt>
                <c:pt idx="14">
                  <c:v>36</c:v>
                </c:pt>
                <c:pt idx="15">
                  <c:v>39</c:v>
                </c:pt>
                <c:pt idx="16">
                  <c:v>36</c:v>
                </c:pt>
                <c:pt idx="17">
                  <c:v>34</c:v>
                </c:pt>
                <c:pt idx="18">
                  <c:v>48</c:v>
                </c:pt>
                <c:pt idx="19">
                  <c:v>29</c:v>
                </c:pt>
                <c:pt idx="20">
                  <c:v>28</c:v>
                </c:pt>
                <c:pt idx="21">
                  <c:v>52</c:v>
                </c:pt>
                <c:pt idx="22">
                  <c:v>47</c:v>
                </c:pt>
                <c:pt idx="23">
                  <c:v>46</c:v>
                </c:pt>
                <c:pt idx="24">
                  <c:v>42</c:v>
                </c:pt>
                <c:pt idx="25">
                  <c:v>30</c:v>
                </c:pt>
                <c:pt idx="26">
                  <c:v>20</c:v>
                </c:pt>
                <c:pt idx="27">
                  <c:v>13</c:v>
                </c:pt>
                <c:pt idx="28">
                  <c:v>15</c:v>
                </c:pt>
                <c:pt idx="29">
                  <c:v>20</c:v>
                </c:pt>
                <c:pt idx="30">
                  <c:v>16</c:v>
                </c:pt>
                <c:pt idx="31">
                  <c:v>17</c:v>
                </c:pt>
                <c:pt idx="32">
                  <c:v>20</c:v>
                </c:pt>
                <c:pt idx="33">
                  <c:v>25</c:v>
                </c:pt>
                <c:pt idx="34">
                  <c:v>20</c:v>
                </c:pt>
                <c:pt idx="35">
                  <c:v>26</c:v>
                </c:pt>
                <c:pt idx="36">
                  <c:v>38</c:v>
                </c:pt>
                <c:pt idx="37">
                  <c:v>38</c:v>
                </c:pt>
                <c:pt idx="38">
                  <c:v>30</c:v>
                </c:pt>
                <c:pt idx="39">
                  <c:v>44</c:v>
                </c:pt>
                <c:pt idx="40">
                  <c:v>58</c:v>
                </c:pt>
                <c:pt idx="41">
                  <c:v>30</c:v>
                </c:pt>
                <c:pt idx="42">
                  <c:v>29</c:v>
                </c:pt>
                <c:pt idx="43">
                  <c:v>85</c:v>
                </c:pt>
                <c:pt idx="44">
                  <c:v>71</c:v>
                </c:pt>
                <c:pt idx="45">
                  <c:v>50</c:v>
                </c:pt>
                <c:pt idx="46">
                  <c:v>10</c:v>
                </c:pt>
                <c:pt idx="47">
                  <c:v>26</c:v>
                </c:pt>
                <c:pt idx="48">
                  <c:v>41</c:v>
                </c:pt>
                <c:pt idx="49">
                  <c:v>29</c:v>
                </c:pt>
                <c:pt idx="50">
                  <c:v>44</c:v>
                </c:pt>
                <c:pt idx="51">
                  <c:v>40</c:v>
                </c:pt>
                <c:pt idx="52">
                  <c:v>25</c:v>
                </c:pt>
                <c:pt idx="53">
                  <c:v>35</c:v>
                </c:pt>
                <c:pt idx="54">
                  <c:v>31</c:v>
                </c:pt>
                <c:pt idx="55">
                  <c:v>2</c:v>
                </c:pt>
                <c:pt idx="56">
                  <c:v>10</c:v>
                </c:pt>
                <c:pt idx="57">
                  <c:v>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484672"/>
        <c:axId val="92485248"/>
      </c:scatterChart>
      <c:valAx>
        <c:axId val="924846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solidFill>
                      <a:schemeClr val="tx2"/>
                    </a:solidFill>
                  </a:defRPr>
                </a:pPr>
                <a:r>
                  <a:rPr lang="en-US">
                    <a:solidFill>
                      <a:schemeClr val="tx2"/>
                    </a:solidFill>
                  </a:rPr>
                  <a:t>NUMBER OF GENES</a:t>
                </a:r>
              </a:p>
            </c:rich>
          </c:tx>
          <c:layout/>
          <c:overlay val="0"/>
        </c:title>
        <c:numFmt formatCode="0" sourceLinked="1"/>
        <c:majorTickMark val="none"/>
        <c:minorTickMark val="none"/>
        <c:tickLblPos val="nextTo"/>
        <c:crossAx val="92485248"/>
        <c:crosses val="autoZero"/>
        <c:crossBetween val="midCat"/>
      </c:valAx>
      <c:valAx>
        <c:axId val="92485248"/>
        <c:scaling>
          <c:orientation val="minMax"/>
          <c:max val="100"/>
          <c:min val="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>
                    <a:solidFill>
                      <a:schemeClr val="tx2"/>
                    </a:solidFill>
                  </a:defRPr>
                </a:pPr>
                <a:r>
                  <a:rPr lang="en-US">
                    <a:solidFill>
                      <a:schemeClr val="tx2"/>
                    </a:solidFill>
                  </a:rPr>
                  <a:t>ABC ASSEMBLY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2484672"/>
        <c:crosses val="autoZero"/>
        <c:crossBetween val="midCat"/>
        <c:majorUnit val="20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CE6AA-95E1-4F5F-8C24-C858AC786010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782D6-9510-41AE-9143-DC565DC9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72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94785-3DEB-4EFD-8E7D-D2FE38A3FD76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B281B-1BC1-439A-92FA-88DD1C27C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38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B281B-1BC1-439A-92FA-88DD1C27C3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68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B281B-1BC1-439A-92FA-88DD1C27C3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3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8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9E13-5CC3-43FF-9785-AF4E5E56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28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9E13-5CC3-43FF-9785-AF4E5E56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1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9E13-5CC3-43FF-9785-AF4E5E56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43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9E13-5CC3-43FF-9785-AF4E5E56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31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9E13-5CC3-43FF-9785-AF4E5E56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00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9E13-5CC3-43FF-9785-AF4E5E56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90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9E13-5CC3-43FF-9785-AF4E5E56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3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9E13-5CC3-43FF-9785-AF4E5E56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9E13-5CC3-43FF-9785-AF4E5E56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90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9E13-5CC3-43FF-9785-AF4E5E56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41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9E13-5CC3-43FF-9785-AF4E5E56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49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9E13-5CC3-43FF-9785-AF4E5E56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11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t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4/23/2014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892846" y="3834580"/>
            <a:ext cx="339508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ABC Proteins in Archaea and Bacteria</a:t>
            </a:r>
            <a:endParaRPr lang="en-US" dirty="0" smtClean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18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18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8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99E13-5CC3-43FF-9785-AF4E5E56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5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600200"/>
            <a:ext cx="134487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048000"/>
            <a:ext cx="6781800" cy="2819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Genomic analysis of </a:t>
            </a:r>
            <a:r>
              <a:rPr lang="en-US" dirty="0" err="1" smtClean="0"/>
              <a:t>abc</a:t>
            </a:r>
            <a:r>
              <a:rPr lang="en-US" dirty="0" smtClean="0"/>
              <a:t> proteins in </a:t>
            </a:r>
            <a:br>
              <a:rPr lang="en-US" dirty="0" smtClean="0"/>
            </a:br>
            <a:r>
              <a:rPr lang="en-US" dirty="0" err="1" smtClean="0"/>
              <a:t>archaea</a:t>
            </a:r>
            <a:r>
              <a:rPr lang="en-US" dirty="0" smtClean="0"/>
              <a:t> and bacteria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7353836" cy="1600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2100" dirty="0" smtClean="0"/>
              <a:t>Supervised By: Dr. S. P. </a:t>
            </a:r>
            <a:r>
              <a:rPr lang="en-US" sz="2100" dirty="0" err="1" smtClean="0"/>
              <a:t>Kanaujia</a:t>
            </a:r>
            <a:endParaRPr lang="en-US" sz="2100" dirty="0" smtClean="0"/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Presented By: </a:t>
            </a:r>
            <a:r>
              <a:rPr lang="en-US" dirty="0" err="1" smtClean="0"/>
              <a:t>Mehul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endParaRPr lang="en-US" dirty="0" smtClean="0"/>
          </a:p>
          <a:p>
            <a:pPr algn="r"/>
            <a:r>
              <a:rPr lang="en-US" dirty="0" smtClean="0"/>
              <a:t>10010621</a:t>
            </a:r>
          </a:p>
          <a:p>
            <a:pPr algn="r"/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IIT Guwahati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67436" y="418563"/>
            <a:ext cx="6858000" cy="1066800"/>
          </a:xfrm>
          <a:prstGeom prst="rect">
            <a:avLst/>
          </a:prstGeom>
        </p:spPr>
        <p:txBody>
          <a:bodyPr vert="horz" anchor="b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BTP Presentation phase-ii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6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ABC Transporter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This animation display the domains present in ABC Transporter. </a:t>
            </a:r>
          </a:p>
          <a:p>
            <a:r>
              <a:rPr lang="en-US" dirty="0"/>
              <a:t>SBP binds with substrate and initiate the transport. The TMD helps in transport of substrate through membrane. The NBD helps by providing energy through ATP hydrolysis.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52613"/>
            <a:ext cx="5638800" cy="3171825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ABC Transporter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This animation display the domains present in ABC Transporter. </a:t>
            </a:r>
          </a:p>
          <a:p>
            <a:r>
              <a:rPr lang="en-US" dirty="0"/>
              <a:t>SBP binds with substrate and initiate the transport. The TMD helps in transport of substrate through membrane. The NBD helps by providing energy through ATP hydrolysis.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52613"/>
            <a:ext cx="5638800" cy="3171825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7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ABC Transporter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This animation display the domains present in ABC Transporter. </a:t>
            </a:r>
          </a:p>
          <a:p>
            <a:r>
              <a:rPr lang="en-US" dirty="0"/>
              <a:t>SBP binds with substrate and initiate the transport. The TMD helps in transport of substrate through membrane. The NBD helps by providing energy through ATP hydrolysis.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52613"/>
            <a:ext cx="5638800" cy="3171825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8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ABC Transporter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This animation display the domains present in ABC Transporter. </a:t>
            </a:r>
          </a:p>
          <a:p>
            <a:r>
              <a:rPr lang="en-US" dirty="0"/>
              <a:t>SBP binds with substrate and initiate the transport. The TMD helps in transport of substrate through membrane. The NBD helps by providing energy through ATP hydrolysis.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52613"/>
            <a:ext cx="5638800" cy="3171825"/>
          </a:xfrm>
        </p:spPr>
      </p:pic>
    </p:spTree>
    <p:extLst>
      <p:ext uri="{BB962C8B-B14F-4D97-AF65-F5344CB8AC3E}">
        <p14:creationId xmlns:p14="http://schemas.microsoft.com/office/powerpoint/2010/main" val="324881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ABC Transporter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This animation display the domains present in ABC Transporter. </a:t>
            </a:r>
          </a:p>
          <a:p>
            <a:r>
              <a:rPr lang="en-US" dirty="0"/>
              <a:t>SBP binds with substrate and initiate the transport. The TMD helps in transport of substrate through membrane. The NBD helps by providing energy through ATP hydrolysis.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52613"/>
            <a:ext cx="5638800" cy="3171825"/>
          </a:xfrm>
        </p:spPr>
      </p:pic>
    </p:spTree>
    <p:extLst>
      <p:ext uri="{BB962C8B-B14F-4D97-AF65-F5344CB8AC3E}">
        <p14:creationId xmlns:p14="http://schemas.microsoft.com/office/powerpoint/2010/main" val="316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ABC Transporter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This animation display the domains present in ABC Transporter. </a:t>
            </a:r>
          </a:p>
          <a:p>
            <a:r>
              <a:rPr lang="en-US" dirty="0"/>
              <a:t>SBP binds with substrate and initiate the transport. The TMD helps in transport of substrate through membrane. The NBD helps by providing energy through ATP hydrolysis.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52613"/>
            <a:ext cx="5638800" cy="3171825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NBDs 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866775"/>
            <a:ext cx="5962650" cy="3171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28601" y="441960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CONSERVED DOMAINS :</a:t>
            </a:r>
          </a:p>
          <a:p>
            <a:r>
              <a:rPr lang="en-US" b="1" dirty="0" err="1" smtClean="0"/>
              <a:t>WalkerA</a:t>
            </a:r>
            <a:r>
              <a:rPr lang="en-US" b="1" dirty="0" smtClean="0"/>
              <a:t> </a:t>
            </a:r>
            <a:r>
              <a:rPr lang="en-US" b="1" dirty="0"/>
              <a:t>:</a:t>
            </a:r>
            <a:r>
              <a:rPr lang="en-US" dirty="0"/>
              <a:t> [AG]-x(4)-G-K-[ST] </a:t>
            </a:r>
          </a:p>
          <a:p>
            <a:r>
              <a:rPr lang="en-US" b="1" dirty="0" err="1"/>
              <a:t>WalkerB</a:t>
            </a:r>
            <a:r>
              <a:rPr lang="en-US" b="1" dirty="0"/>
              <a:t> : </a:t>
            </a:r>
            <a:r>
              <a:rPr lang="en-US" dirty="0"/>
              <a:t>D-E-x(5)-D</a:t>
            </a:r>
          </a:p>
          <a:p>
            <a:r>
              <a:rPr lang="en-US" b="1" dirty="0"/>
              <a:t>S</a:t>
            </a:r>
            <a:r>
              <a:rPr lang="en-US" b="1" dirty="0" smtClean="0"/>
              <a:t>ignature Sequence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[LIVMFYC]-[SA]-[SAPGLVFYKQH]-G-[DENQMW</a:t>
            </a:r>
            <a:r>
              <a:rPr lang="en-US" dirty="0" smtClean="0"/>
              <a:t>]-[</a:t>
            </a:r>
            <a:r>
              <a:rPr lang="en-US" dirty="0"/>
              <a:t>KRQASPCLIMFW]-[KRNQSTAVM]-[KRACLVM]-[LIVMFYPAN]-{PHY}-[LIVMFW]-[SAGCLIVP]-{FYWHP}-{KRHP}-[LIVMFYWSTA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[] : any one amino acid, {} : none of the amino </a:t>
            </a:r>
            <a:r>
              <a:rPr lang="en-US" dirty="0" smtClean="0"/>
              <a:t>acid, X </a:t>
            </a:r>
            <a:r>
              <a:rPr lang="en-US" dirty="0"/>
              <a:t>: any amino acid</a:t>
            </a:r>
          </a:p>
          <a:p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6200" y="4343400"/>
            <a:ext cx="8382001" cy="0"/>
          </a:xfrm>
          <a:prstGeom prst="line">
            <a:avLst/>
          </a:prstGeom>
          <a:ln w="82550" cmpd="tri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56362" y="4050268"/>
            <a:ext cx="24112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/>
              <a:t>(reproduced from wikipedia.org)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012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NBDs: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Scanned all the proteins </a:t>
            </a:r>
            <a:r>
              <a:rPr lang="en-US" dirty="0" smtClean="0"/>
              <a:t>for </a:t>
            </a:r>
            <a:r>
              <a:rPr lang="en-US" dirty="0"/>
              <a:t>their content of the </a:t>
            </a:r>
            <a:r>
              <a:rPr lang="en-US" dirty="0" err="1"/>
              <a:t>WalkerA</a:t>
            </a:r>
            <a:r>
              <a:rPr lang="en-US" dirty="0"/>
              <a:t>, the </a:t>
            </a:r>
            <a:r>
              <a:rPr lang="en-US" dirty="0" err="1"/>
              <a:t>WalkerB</a:t>
            </a:r>
            <a:r>
              <a:rPr lang="en-US" dirty="0"/>
              <a:t> and the ABC transporter family signature motifs. </a:t>
            </a:r>
          </a:p>
          <a:p>
            <a:pPr algn="just"/>
            <a:r>
              <a:rPr lang="en-US" dirty="0"/>
              <a:t>In NBDs, the ABC transporter family signature motif is always located between the two Walker A and B motifs (about 100 residues downstream of the </a:t>
            </a:r>
            <a:r>
              <a:rPr lang="en-US" dirty="0" err="1"/>
              <a:t>WalkerA</a:t>
            </a:r>
            <a:r>
              <a:rPr lang="en-US" dirty="0"/>
              <a:t> motif and 10 residues upstream of the </a:t>
            </a:r>
            <a:r>
              <a:rPr lang="en-US" dirty="0" err="1"/>
              <a:t>WalkerB</a:t>
            </a:r>
            <a:r>
              <a:rPr lang="en-US" dirty="0"/>
              <a:t> motif), we </a:t>
            </a:r>
            <a:r>
              <a:rPr lang="en-US" dirty="0" smtClean="0"/>
              <a:t>checked </a:t>
            </a:r>
            <a:r>
              <a:rPr lang="en-US" dirty="0"/>
              <a:t>if the identified proteins contain each of these three motifs at a correct relative positions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We searched for </a:t>
            </a:r>
            <a:r>
              <a:rPr lang="en-US" dirty="0" smtClean="0"/>
              <a:t>the conserved domains in NBDs </a:t>
            </a:r>
            <a:r>
              <a:rPr lang="en-US" dirty="0"/>
              <a:t>using web server : </a:t>
            </a:r>
            <a:r>
              <a:rPr lang="en-US" dirty="0" err="1" smtClean="0"/>
              <a:t>Genolist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USED FOR SEARCHING PATTERN: GENOLIST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7782079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76200" y="4648200"/>
            <a:ext cx="8382001" cy="0"/>
          </a:xfrm>
          <a:prstGeom prst="line">
            <a:avLst/>
          </a:prstGeom>
          <a:ln w="82550" cmpd="tri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4953000"/>
            <a:ext cx="8010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Genolist</a:t>
            </a:r>
            <a:r>
              <a:rPr lang="en-US" dirty="0" smtClean="0"/>
              <a:t> is a server provided by : </a:t>
            </a:r>
            <a:r>
              <a:rPr lang="en-US" dirty="0" err="1" smtClean="0"/>
              <a:t>Pasterur</a:t>
            </a:r>
            <a:r>
              <a:rPr lang="en-US" dirty="0" smtClean="0"/>
              <a:t> Institute France. One can analyze 700 genomes that are provided by the server. </a:t>
            </a:r>
          </a:p>
          <a:p>
            <a:pPr algn="just"/>
            <a:r>
              <a:rPr lang="en-US" dirty="0" smtClean="0"/>
              <a:t>For Pattern Search following syntax is used : </a:t>
            </a:r>
          </a:p>
          <a:p>
            <a:pPr algn="just"/>
            <a:r>
              <a:rPr lang="en-US" b="1" dirty="0" smtClean="0"/>
              <a:t>[]   :  </a:t>
            </a:r>
            <a:r>
              <a:rPr lang="en-US" dirty="0" smtClean="0"/>
              <a:t>Any Protein in the brackets allowed.</a:t>
            </a:r>
          </a:p>
          <a:p>
            <a:pPr algn="just"/>
            <a:r>
              <a:rPr lang="en-US" b="1" dirty="0" smtClean="0"/>
              <a:t>[^] :</a:t>
            </a:r>
            <a:r>
              <a:rPr lang="en-US" dirty="0" smtClean="0"/>
              <a:t>  None of the </a:t>
            </a:r>
            <a:r>
              <a:rPr lang="en-US" dirty="0"/>
              <a:t>Protein in the brackets allowed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X   :</a:t>
            </a:r>
            <a:r>
              <a:rPr lang="en-US" dirty="0" smtClean="0"/>
              <a:t>  Any Protein allowed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3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SEARCH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Used Regular Expression, Python tool.</a:t>
            </a:r>
          </a:p>
          <a:p>
            <a:r>
              <a:rPr lang="en-US" dirty="0" smtClean="0"/>
              <a:t>Advantages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Having Code helps user know what program is doing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Only 700 genomes are listed in </a:t>
            </a:r>
            <a:r>
              <a:rPr lang="en-US" dirty="0" err="1" smtClean="0"/>
              <a:t>Genolist</a:t>
            </a:r>
            <a:r>
              <a:rPr lang="en-US" dirty="0" smtClean="0"/>
              <a:t>, for which one can perform pattern search. Other available pattern search doesn’t allow multiple pattern search.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Only </a:t>
            </a:r>
            <a:r>
              <a:rPr lang="en-US" dirty="0" err="1" smtClean="0"/>
              <a:t>upto</a:t>
            </a:r>
            <a:r>
              <a:rPr lang="en-US" dirty="0" smtClean="0"/>
              <a:t> 100 genomes can be selected in </a:t>
            </a:r>
            <a:r>
              <a:rPr lang="en-US" dirty="0" err="1" smtClean="0"/>
              <a:t>Genolist</a:t>
            </a:r>
            <a:r>
              <a:rPr lang="en-US" dirty="0" smtClean="0"/>
              <a:t>, whereas you can search among any number of genome using code.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 smtClean="0"/>
              <a:t>4/23/2014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ABC PROTEINS – INTRODUCTION</a:t>
            </a:r>
          </a:p>
          <a:p>
            <a:pPr algn="just"/>
            <a:r>
              <a:rPr lang="en-US" dirty="0" smtClean="0"/>
              <a:t>DOMAINS OF ABC PROTEINS</a:t>
            </a:r>
          </a:p>
          <a:p>
            <a:pPr algn="just"/>
            <a:r>
              <a:rPr lang="en-US" dirty="0" smtClean="0"/>
              <a:t>IDENTIFICATION OF DOMAINS</a:t>
            </a:r>
          </a:p>
          <a:p>
            <a:pPr algn="just"/>
            <a:r>
              <a:rPr lang="en-US" dirty="0" smtClean="0"/>
              <a:t>TOOLS FOR IDENTIFICATION</a:t>
            </a:r>
          </a:p>
          <a:p>
            <a:pPr algn="just"/>
            <a:r>
              <a:rPr lang="en-US" dirty="0" smtClean="0"/>
              <a:t>PATTERN SEARCH ALGORITHM</a:t>
            </a:r>
          </a:p>
          <a:p>
            <a:pPr algn="just"/>
            <a:r>
              <a:rPr lang="en-US" dirty="0" smtClean="0"/>
              <a:t>RESULTS AND DISCUSSIONS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Different Parts : 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program asks user for number of patterns.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user is asked for the pattern and the number of mismatches allowed.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programs then asks user for the lower and upper bound of amino acids in between patterns. 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program find all possible combinations of mismatches allowed and compute regular expression.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expression is searched in input file that user provides and the results are written to temporary file according to the mismatches.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temporary files are combined and results are written into a common output file based on total sum of mismatches.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IDENTIFICATION OF TMDs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11480" indent="-342900" algn="just">
              <a:buFont typeface="Courier New" panose="02070309020205020404" pitchFamily="49" charset="0"/>
              <a:buChar char="o"/>
            </a:pPr>
            <a:r>
              <a:rPr lang="en-US" dirty="0" smtClean="0"/>
              <a:t>Signature </a:t>
            </a:r>
            <a:r>
              <a:rPr lang="en-US" dirty="0"/>
              <a:t>motifs are only found in some </a:t>
            </a:r>
            <a:r>
              <a:rPr lang="en-US" dirty="0" smtClean="0"/>
              <a:t>sub-families of TMDs.</a:t>
            </a:r>
          </a:p>
          <a:p>
            <a:pPr marL="411480" indent="-342900" algn="just">
              <a:buFont typeface="Courier New" panose="02070309020205020404" pitchFamily="49" charset="0"/>
              <a:buChar char="o"/>
            </a:pPr>
            <a:r>
              <a:rPr lang="en-US" dirty="0" smtClean="0"/>
              <a:t>All TMDs </a:t>
            </a:r>
            <a:r>
              <a:rPr lang="en-US" dirty="0"/>
              <a:t>are integral transmembrane </a:t>
            </a:r>
            <a:r>
              <a:rPr lang="en-US" dirty="0" smtClean="0"/>
              <a:t>proteins are composed </a:t>
            </a:r>
            <a:r>
              <a:rPr lang="en-US" dirty="0"/>
              <a:t>of four to </a:t>
            </a:r>
            <a:r>
              <a:rPr lang="en-US" dirty="0" smtClean="0"/>
              <a:t>eight alpha-helices </a:t>
            </a:r>
            <a:r>
              <a:rPr lang="en-US" dirty="0"/>
              <a:t>and </a:t>
            </a:r>
            <a:r>
              <a:rPr lang="en-US" dirty="0" smtClean="0"/>
              <a:t>their </a:t>
            </a:r>
            <a:r>
              <a:rPr lang="en-US" dirty="0"/>
              <a:t>encoding genes are usually organized in an </a:t>
            </a:r>
            <a:r>
              <a:rPr lang="en-US" dirty="0" smtClean="0"/>
              <a:t>operon with </a:t>
            </a:r>
            <a:r>
              <a:rPr lang="en-US" dirty="0"/>
              <a:t>those encoding NBDs</a:t>
            </a:r>
            <a:r>
              <a:rPr lang="en-US" dirty="0" smtClean="0"/>
              <a:t>.</a:t>
            </a:r>
          </a:p>
          <a:p>
            <a:pPr marL="411480" indent="-342900" algn="just">
              <a:buFont typeface="Courier New" panose="02070309020205020404" pitchFamily="49" charset="0"/>
              <a:buChar char="o"/>
            </a:pPr>
            <a:r>
              <a:rPr lang="en-US" dirty="0" smtClean="0"/>
              <a:t>We searched for nearby proteins for transmembrane domain using </a:t>
            </a:r>
            <a:r>
              <a:rPr lang="en-US" dirty="0"/>
              <a:t>web server : TMHMM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4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1173162"/>
          </a:xfrm>
        </p:spPr>
        <p:txBody>
          <a:bodyPr>
            <a:normAutofit/>
          </a:bodyPr>
          <a:lstStyle/>
          <a:p>
            <a:r>
              <a:rPr lang="en-US" dirty="0" smtClean="0"/>
              <a:t>SERVER FOR TRANSMEMBRANE DOMAIN: TMHMM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30635"/>
            <a:ext cx="7315200" cy="369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76200" y="4953000"/>
            <a:ext cx="8382001" cy="0"/>
          </a:xfrm>
          <a:prstGeom prst="line">
            <a:avLst/>
          </a:prstGeom>
          <a:ln w="82550" cmpd="tri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8600" y="5029200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TMHMM </a:t>
            </a:r>
            <a:r>
              <a:rPr lang="en-US" dirty="0"/>
              <a:t>is a server provided by : </a:t>
            </a:r>
            <a:r>
              <a:rPr lang="en-US" dirty="0" smtClean="0"/>
              <a:t>Technical University of Denmark. </a:t>
            </a:r>
            <a:r>
              <a:rPr lang="en-US" dirty="0"/>
              <a:t>One can analyze </a:t>
            </a:r>
            <a:r>
              <a:rPr lang="en-US" dirty="0" err="1" smtClean="0"/>
              <a:t>upto</a:t>
            </a:r>
            <a:r>
              <a:rPr lang="en-US" dirty="0" smtClean="0"/>
              <a:t> 4000 proteins one time for presence of transmembrane domain.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5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SBPs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1" y="4724400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Gram Positive Bacteria and </a:t>
            </a:r>
            <a:r>
              <a:rPr lang="en-US" dirty="0" err="1" smtClean="0"/>
              <a:t>Archaea</a:t>
            </a:r>
            <a:r>
              <a:rPr lang="en-US" dirty="0" smtClean="0"/>
              <a:t> the SBP is attached to the membrane whereas in Gram Negative Bacteria it is in between outer and inner membrane.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914400"/>
            <a:ext cx="8077200" cy="3276600"/>
          </a:xfrm>
          <a:prstGeom prst="rect">
            <a:avLst/>
          </a:prstGeom>
          <a:noFill/>
          <a:ln>
            <a:solidFill>
              <a:schemeClr val="tx1">
                <a:alpha val="87000"/>
              </a:schemeClr>
            </a:solidFill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6200" y="4495800"/>
            <a:ext cx="8382001" cy="0"/>
          </a:xfrm>
          <a:prstGeom prst="line">
            <a:avLst/>
          </a:prstGeom>
          <a:ln w="82550" cmpd="tri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638800" y="4173379"/>
            <a:ext cx="5867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(reproduced from </a:t>
            </a:r>
            <a:r>
              <a:rPr lang="en-US" sz="1000" b="1" dirty="0" err="1"/>
              <a:t>Braibant</a:t>
            </a:r>
            <a:r>
              <a:rPr lang="en-US" sz="1000" b="1" dirty="0"/>
              <a:t> et al. (2000))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9885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SBPs </a:t>
            </a:r>
            <a:r>
              <a:rPr lang="en-US" dirty="0" smtClean="0"/>
              <a:t>: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Our </a:t>
            </a:r>
            <a:r>
              <a:rPr lang="en-US" dirty="0"/>
              <a:t>strategy for finding the SBPs of the importers was based on the facts that: </a:t>
            </a:r>
          </a:p>
          <a:p>
            <a:pPr lvl="0"/>
            <a:r>
              <a:rPr lang="en-US" dirty="0"/>
              <a:t>In Gram-positive bacteria, SBPs are lipoproteins containing a prokaryotic membrane lipoprotein lipid attachment site.</a:t>
            </a:r>
          </a:p>
          <a:p>
            <a:pPr lvl="0"/>
            <a:r>
              <a:rPr lang="en-US" dirty="0"/>
              <a:t>The genes encoding the SBPs are usually organized in an operon with those encoding NBDs and </a:t>
            </a:r>
            <a:r>
              <a:rPr lang="en-US" dirty="0" smtClean="0"/>
              <a:t>TMDs</a:t>
            </a:r>
            <a:r>
              <a:rPr lang="en-US" dirty="0"/>
              <a:t>.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strategy for finding the SBPs of the importers was based on the facts that:</a:t>
            </a:r>
          </a:p>
          <a:p>
            <a:r>
              <a:rPr lang="en-US" dirty="0"/>
              <a:t>In Gram-negative bacteria, SBPs are proteins containing a signal peptide</a:t>
            </a:r>
            <a:r>
              <a:rPr lang="en-US" dirty="0" smtClean="0"/>
              <a:t>.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                                 </a:t>
            </a:r>
            <a:endParaRPr lang="en-US" dirty="0"/>
          </a:p>
          <a:p>
            <a:r>
              <a:rPr lang="en-US" dirty="0"/>
              <a:t>The genes encoding the SBPs are usually organized in an operon with those encoding NBDs and </a:t>
            </a:r>
            <a:r>
              <a:rPr lang="en-US" dirty="0" smtClean="0"/>
              <a:t>TMDs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xfrm>
            <a:off x="381000" y="1524000"/>
            <a:ext cx="3733800" cy="704088"/>
          </a:xfrm>
        </p:spPr>
        <p:txBody>
          <a:bodyPr anchor="t"/>
          <a:lstStyle/>
          <a:p>
            <a:pPr algn="ctr"/>
            <a:r>
              <a:rPr lang="en-US" i="1" dirty="0" err="1"/>
              <a:t>Archaea</a:t>
            </a:r>
            <a:r>
              <a:rPr lang="en-US" i="1" dirty="0"/>
              <a:t> and Gram Positive Bacteria: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343400" y="1524000"/>
            <a:ext cx="3810000" cy="704088"/>
          </a:xfrm>
        </p:spPr>
        <p:txBody>
          <a:bodyPr/>
          <a:lstStyle/>
          <a:p>
            <a:r>
              <a:rPr lang="en-US" i="1" dirty="0"/>
              <a:t>Gram Negative Bacteria: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br>
              <a:rPr lang="en-US" dirty="0" smtClean="0"/>
            </a:b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ABC Proteins in </a:t>
            </a:r>
            <a:r>
              <a:rPr lang="en-US" dirty="0" err="1" smtClean="0"/>
              <a:t>Archaea</a:t>
            </a:r>
            <a:r>
              <a:rPr lang="en-US" dirty="0" smtClean="0"/>
              <a:t> and Bacteria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6200" y="4724400"/>
            <a:ext cx="8382001" cy="0"/>
          </a:xfrm>
          <a:prstGeom prst="line">
            <a:avLst/>
          </a:prstGeom>
          <a:ln w="82550" cmpd="tri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52400" y="4847272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Streptococcus </a:t>
            </a:r>
            <a:r>
              <a:rPr lang="en-US" i="1" dirty="0" err="1" smtClean="0"/>
              <a:t>pneumoniae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err="1" smtClean="0"/>
              <a:t>Beutenbergia</a:t>
            </a:r>
            <a:r>
              <a:rPr lang="en-US" i="1" dirty="0" smtClean="0"/>
              <a:t> </a:t>
            </a:r>
            <a:r>
              <a:rPr lang="en-US" i="1" dirty="0" err="1" smtClean="0"/>
              <a:t>cavernae</a:t>
            </a:r>
            <a:r>
              <a:rPr lang="en-US" i="1" dirty="0" smtClean="0"/>
              <a:t> </a:t>
            </a:r>
            <a:r>
              <a:rPr lang="en-US" dirty="0" smtClean="0"/>
              <a:t>were found to have high content of ABC assemblies as compared to other genomes. 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305801" cy="3224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Connector 15"/>
          <p:cNvCxnSpPr/>
          <p:nvPr/>
        </p:nvCxnSpPr>
        <p:spPr>
          <a:xfrm flipV="1">
            <a:off x="714375" y="1828800"/>
            <a:ext cx="7591425" cy="1"/>
          </a:xfrm>
          <a:prstGeom prst="line">
            <a:avLst/>
          </a:prstGeom>
          <a:ln w="34925" cmpd="sng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19340" y="2819400"/>
            <a:ext cx="7586460" cy="9526"/>
          </a:xfrm>
          <a:prstGeom prst="line">
            <a:avLst/>
          </a:prstGeom>
          <a:ln w="34925" cmpd="sng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" y="1002268"/>
            <a:ext cx="1524776" cy="369332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BACTERIA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77200" y="2774712"/>
            <a:ext cx="457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µ-2</a:t>
            </a:r>
            <a:r>
              <a:rPr lang="el-GR" sz="800" dirty="0" smtClean="0">
                <a:latin typeface="SimHei"/>
                <a:ea typeface="SimHei"/>
              </a:rPr>
              <a:t>σ</a:t>
            </a:r>
            <a:endParaRPr 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8140485" y="2286000"/>
            <a:ext cx="2439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77200" y="1783611"/>
            <a:ext cx="496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µ+2</a:t>
            </a:r>
            <a:r>
              <a:rPr lang="el-GR" sz="800" dirty="0" smtClean="0">
                <a:latin typeface="SimHei"/>
                <a:ea typeface="SimHei"/>
              </a:rPr>
              <a:t>σ</a:t>
            </a:r>
            <a:endParaRPr lang="en-US" sz="8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581400" y="3048000"/>
            <a:ext cx="0" cy="1371600"/>
          </a:xfrm>
          <a:prstGeom prst="line">
            <a:avLst/>
          </a:prstGeom>
          <a:ln w="95250">
            <a:solidFill>
              <a:schemeClr val="accent1">
                <a:shade val="70000"/>
                <a:satMod val="15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48000" y="3048000"/>
            <a:ext cx="0" cy="1371600"/>
          </a:xfrm>
          <a:prstGeom prst="line">
            <a:avLst/>
          </a:prstGeom>
          <a:ln w="120650">
            <a:solidFill>
              <a:schemeClr val="accent1">
                <a:shade val="70000"/>
                <a:satMod val="150000"/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61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" y="4800600"/>
            <a:ext cx="8382001" cy="0"/>
          </a:xfrm>
          <a:prstGeom prst="line">
            <a:avLst/>
          </a:prstGeom>
          <a:ln w="82550" cmpd="tri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2400" y="4916269"/>
            <a:ext cx="80618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Thermofilum</a:t>
            </a:r>
            <a:r>
              <a:rPr lang="en-US" i="1" dirty="0" smtClean="0"/>
              <a:t> </a:t>
            </a:r>
            <a:r>
              <a:rPr lang="en-US" i="1" dirty="0" err="1"/>
              <a:t>p</a:t>
            </a:r>
            <a:r>
              <a:rPr lang="en-US" i="1" dirty="0" err="1" smtClean="0"/>
              <a:t>endes</a:t>
            </a:r>
            <a:r>
              <a:rPr lang="en-US" dirty="0" smtClean="0"/>
              <a:t> </a:t>
            </a:r>
            <a:r>
              <a:rPr lang="en-US" dirty="0"/>
              <a:t>has a very high content of ABC </a:t>
            </a:r>
            <a:r>
              <a:rPr lang="en-US" dirty="0" smtClean="0"/>
              <a:t>systems:  </a:t>
            </a:r>
            <a:r>
              <a:rPr lang="en-US" dirty="0"/>
              <a:t>may be due to fact that </a:t>
            </a:r>
            <a:r>
              <a:rPr lang="en-US" dirty="0" smtClean="0"/>
              <a:t>it </a:t>
            </a:r>
            <a:r>
              <a:rPr lang="en-US" dirty="0"/>
              <a:t>can sustain life in </a:t>
            </a:r>
            <a:r>
              <a:rPr lang="en-US" dirty="0" smtClean="0"/>
              <a:t>extreme </a:t>
            </a:r>
            <a:r>
              <a:rPr lang="en-US" dirty="0"/>
              <a:t>environments</a:t>
            </a:r>
            <a:r>
              <a:rPr lang="en-US" dirty="0" smtClean="0"/>
              <a:t>, making </a:t>
            </a:r>
            <a:r>
              <a:rPr lang="en-US" dirty="0"/>
              <a:t>it a </a:t>
            </a:r>
            <a:r>
              <a:rPr lang="en-US" dirty="0" err="1"/>
              <a:t>thermoacidophile</a:t>
            </a:r>
            <a:r>
              <a:rPr lang="en-US" dirty="0"/>
              <a:t>, thus requirement of transporters in extreme conditions might be </a:t>
            </a:r>
            <a:r>
              <a:rPr lang="en-US" dirty="0" smtClean="0"/>
              <a:t>responsible. </a:t>
            </a:r>
            <a:r>
              <a:rPr lang="en-US" i="1" dirty="0" err="1" smtClean="0"/>
              <a:t>Nanoarchaeum</a:t>
            </a:r>
            <a:r>
              <a:rPr lang="en-US" i="1" dirty="0" smtClean="0"/>
              <a:t> </a:t>
            </a:r>
            <a:r>
              <a:rPr lang="en-US" i="1" dirty="0" err="1"/>
              <a:t>equitans</a:t>
            </a:r>
            <a:r>
              <a:rPr lang="en-US" dirty="0"/>
              <a:t> has only 2 </a:t>
            </a:r>
            <a:r>
              <a:rPr lang="en-US" dirty="0" smtClean="0"/>
              <a:t>assembly: due </a:t>
            </a:r>
            <a:r>
              <a:rPr lang="en-US" dirty="0"/>
              <a:t>to the fact that </a:t>
            </a:r>
            <a:r>
              <a:rPr lang="en-US" dirty="0" smtClean="0"/>
              <a:t>it cannot synthesize most</a:t>
            </a:r>
            <a:r>
              <a:rPr lang="en-US" dirty="0"/>
              <a:t> nucleotides, amino acids, lipids and cofactors as the cell most likely obtains these biomolecules </a:t>
            </a:r>
            <a:r>
              <a:rPr lang="en-US" dirty="0" smtClean="0"/>
              <a:t>from </a:t>
            </a:r>
            <a:r>
              <a:rPr lang="en-US" dirty="0" err="1" smtClean="0"/>
              <a:t>Ignicoccus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337007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2400" y="1002268"/>
            <a:ext cx="1451038" cy="369332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ARCHAEA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77200" y="1841956"/>
            <a:ext cx="496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µ+2</a:t>
            </a:r>
            <a:r>
              <a:rPr lang="el-GR" sz="800" dirty="0" smtClean="0">
                <a:latin typeface="SimHei"/>
                <a:ea typeface="SimHei"/>
              </a:rPr>
              <a:t>σ</a:t>
            </a:r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8214222" y="2299156"/>
            <a:ext cx="2439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53400" y="2792514"/>
            <a:ext cx="472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µ-2</a:t>
            </a:r>
            <a:r>
              <a:rPr lang="el-GR" sz="800" dirty="0" smtClean="0">
                <a:latin typeface="SimHei"/>
                <a:ea typeface="SimHei"/>
              </a:rPr>
              <a:t>σ</a:t>
            </a:r>
            <a:endParaRPr lang="en-US" sz="8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7848600" y="3124200"/>
            <a:ext cx="0" cy="1143000"/>
          </a:xfrm>
          <a:prstGeom prst="line">
            <a:avLst/>
          </a:prstGeom>
          <a:ln w="95250">
            <a:solidFill>
              <a:schemeClr val="accent1">
                <a:shade val="70000"/>
                <a:satMod val="15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47800" y="3124200"/>
            <a:ext cx="0" cy="1143000"/>
          </a:xfrm>
          <a:prstGeom prst="line">
            <a:avLst/>
          </a:prstGeom>
          <a:ln w="95250">
            <a:solidFill>
              <a:schemeClr val="accent1">
                <a:shade val="70000"/>
                <a:satMod val="15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9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1143000"/>
          </a:xfrm>
        </p:spPr>
        <p:txBody>
          <a:bodyPr/>
          <a:lstStyle/>
          <a:p>
            <a:r>
              <a:rPr lang="en-US" dirty="0"/>
              <a:t>ABC Assembly VS Number of </a:t>
            </a:r>
            <a:r>
              <a:rPr lang="en-US" dirty="0" smtClean="0"/>
              <a:t>Genes: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"/>
          </p:nvPr>
        </p:nvSpPr>
        <p:spPr>
          <a:xfrm>
            <a:off x="457200" y="1143000"/>
            <a:ext cx="3657600" cy="658368"/>
          </a:xfrm>
        </p:spPr>
        <p:txBody>
          <a:bodyPr/>
          <a:lstStyle/>
          <a:p>
            <a:r>
              <a:rPr lang="en-US" dirty="0" err="1" smtClean="0"/>
              <a:t>Archaea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419600" y="1143000"/>
            <a:ext cx="3657600" cy="658368"/>
          </a:xfrm>
        </p:spPr>
        <p:txBody>
          <a:bodyPr/>
          <a:lstStyle/>
          <a:p>
            <a:r>
              <a:rPr lang="en-US" dirty="0" smtClean="0"/>
              <a:t>Bacteria</a:t>
            </a:r>
            <a:endParaRPr lang="en-US" dirty="0"/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5110787"/>
              </p:ext>
            </p:extLst>
          </p:nvPr>
        </p:nvGraphicFramePr>
        <p:xfrm>
          <a:off x="4267200" y="1905000"/>
          <a:ext cx="41148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219832"/>
              </p:ext>
            </p:extLst>
          </p:nvPr>
        </p:nvGraphicFramePr>
        <p:xfrm>
          <a:off x="152400" y="1905000"/>
          <a:ext cx="39624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76200" y="5181600"/>
            <a:ext cx="8382001" cy="0"/>
          </a:xfrm>
          <a:prstGeom prst="line">
            <a:avLst/>
          </a:prstGeom>
          <a:ln w="82550" cmpd="tri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5373469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the size of the genome increases, the number of transporters of all categories is approximately proportional to genomic size.</a:t>
            </a:r>
          </a:p>
        </p:txBody>
      </p:sp>
    </p:spTree>
    <p:extLst>
      <p:ext uri="{BB962C8B-B14F-4D97-AF65-F5344CB8AC3E}">
        <p14:creationId xmlns:p14="http://schemas.microsoft.com/office/powerpoint/2010/main" val="69195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3050"/>
            <a:ext cx="7543800" cy="793750"/>
          </a:xfrm>
        </p:spPr>
        <p:txBody>
          <a:bodyPr/>
          <a:lstStyle/>
          <a:p>
            <a:r>
              <a:rPr lang="en-US" dirty="0" smtClean="0"/>
              <a:t>PATHOGENIC BACTERIA: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6200" y="5867400"/>
            <a:ext cx="8382001" cy="0"/>
          </a:xfrm>
          <a:prstGeom prst="line">
            <a:avLst/>
          </a:prstGeom>
          <a:ln w="82550" cmpd="tri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" y="5906869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Normalized Score : </a:t>
            </a:r>
            <a:r>
              <a:rPr lang="en-US" b="1" dirty="0" smtClean="0"/>
              <a:t>1.86%, </a:t>
            </a:r>
            <a:r>
              <a:rPr lang="en-US" dirty="0" smtClean="0"/>
              <a:t>less than overall Bacteria ABC Assembly percentage</a:t>
            </a:r>
            <a:r>
              <a:rPr lang="en-US" dirty="0"/>
              <a:t>. </a:t>
            </a:r>
            <a:r>
              <a:rPr lang="en-US" i="1" dirty="0" err="1"/>
              <a:t>Myobacterium</a:t>
            </a:r>
            <a:r>
              <a:rPr lang="en-US" i="1" dirty="0"/>
              <a:t> </a:t>
            </a:r>
            <a:r>
              <a:rPr lang="en-US" i="1" dirty="0" smtClean="0"/>
              <a:t>tuberculosis </a:t>
            </a:r>
            <a:r>
              <a:rPr lang="en-US" dirty="0" smtClean="0"/>
              <a:t>has the lowest number of ABC proteins.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805489"/>
            <a:ext cx="4648200" cy="496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0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ABC Proteins in </a:t>
            </a:r>
            <a:r>
              <a:rPr lang="en-US" dirty="0" err="1" smtClean="0"/>
              <a:t>Archaea</a:t>
            </a:r>
            <a:r>
              <a:rPr lang="en-US" dirty="0" smtClean="0"/>
              <a:t> and Bacteria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1905000"/>
            <a:ext cx="3657600" cy="3886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</a:t>
            </a:r>
            <a:r>
              <a:rPr lang="en-US" dirty="0" smtClean="0"/>
              <a:t>ormalized </a:t>
            </a:r>
            <a:r>
              <a:rPr lang="en-US" dirty="0"/>
              <a:t>percentage of ABC </a:t>
            </a:r>
            <a:r>
              <a:rPr lang="en-US" dirty="0" smtClean="0"/>
              <a:t>proteins found (</a:t>
            </a:r>
            <a:r>
              <a:rPr lang="en-US" b="1" dirty="0" smtClean="0"/>
              <a:t>1.97*3) ~5.93 %</a:t>
            </a:r>
          </a:p>
          <a:p>
            <a:r>
              <a:rPr lang="en-US" dirty="0"/>
              <a:t>Most of the bacteria used are intracellular parasites. Such bacteria are able to grow inside cells, or the availability of a metabolite can lead to gene inessentiality and to subsequent disruption or deletion of the gene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i="1" dirty="0" smtClean="0"/>
              <a:t>M</a:t>
            </a:r>
            <a:r>
              <a:rPr lang="en-US" i="1" dirty="0"/>
              <a:t>. tuberculosis</a:t>
            </a:r>
            <a:r>
              <a:rPr lang="en-US" dirty="0"/>
              <a:t> has only 38 </a:t>
            </a:r>
            <a:r>
              <a:rPr lang="en-US" dirty="0" smtClean="0"/>
              <a:t>ABC assemblies which is lower than </a:t>
            </a:r>
            <a:r>
              <a:rPr lang="en-US" i="1" dirty="0" smtClean="0"/>
              <a:t>E. coli </a:t>
            </a:r>
            <a:r>
              <a:rPr lang="en-US" dirty="0" smtClean="0"/>
              <a:t>where 90 ABC assemblies are found.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371975" y="1905000"/>
            <a:ext cx="3657600" cy="3886200"/>
          </a:xfrm>
        </p:spPr>
        <p:txBody>
          <a:bodyPr/>
          <a:lstStyle/>
          <a:p>
            <a:r>
              <a:rPr lang="en-US" dirty="0"/>
              <a:t>Normalized percentage of ABC </a:t>
            </a:r>
            <a:r>
              <a:rPr lang="en-US" dirty="0" smtClean="0"/>
              <a:t>assemblies </a:t>
            </a:r>
            <a:r>
              <a:rPr lang="en-US" dirty="0"/>
              <a:t>found </a:t>
            </a:r>
            <a:r>
              <a:rPr lang="en-US" dirty="0" smtClean="0"/>
              <a:t>(</a:t>
            </a:r>
            <a:r>
              <a:rPr lang="en-US" b="1" dirty="0" smtClean="0"/>
              <a:t>1.37*3) ~4.12 </a:t>
            </a:r>
            <a:r>
              <a:rPr lang="en-US" b="1" dirty="0"/>
              <a:t>% </a:t>
            </a:r>
            <a:endParaRPr lang="en-US" b="1" dirty="0" smtClean="0"/>
          </a:p>
          <a:p>
            <a:r>
              <a:rPr lang="en-US" i="1" dirty="0" err="1" smtClean="0"/>
              <a:t>Thermofilum</a:t>
            </a:r>
            <a:r>
              <a:rPr lang="en-US" i="1" dirty="0" smtClean="0"/>
              <a:t> </a:t>
            </a:r>
            <a:r>
              <a:rPr lang="en-US" i="1" dirty="0" err="1"/>
              <a:t>p</a:t>
            </a:r>
            <a:r>
              <a:rPr lang="en-US" i="1" dirty="0" err="1" smtClean="0"/>
              <a:t>endes</a:t>
            </a:r>
            <a:r>
              <a:rPr lang="en-US" i="1" dirty="0" smtClean="0"/>
              <a:t> </a:t>
            </a:r>
            <a:r>
              <a:rPr lang="en-US" dirty="0" smtClean="0"/>
              <a:t>was found to have </a:t>
            </a:r>
            <a:r>
              <a:rPr lang="en-US" dirty="0"/>
              <a:t>a very high content of ABC systems compared with that of species of similar </a:t>
            </a:r>
            <a:r>
              <a:rPr lang="en-US" dirty="0" smtClean="0"/>
              <a:t>genome size.</a:t>
            </a:r>
          </a:p>
          <a:p>
            <a:r>
              <a:rPr lang="en-US" i="1" dirty="0" err="1"/>
              <a:t>Nanoarchaeum</a:t>
            </a:r>
            <a:r>
              <a:rPr lang="en-US" i="1" dirty="0"/>
              <a:t> </a:t>
            </a:r>
            <a:r>
              <a:rPr lang="en-US" i="1" dirty="0" err="1"/>
              <a:t>equitans</a:t>
            </a:r>
            <a:r>
              <a:rPr lang="en-US" i="1" dirty="0"/>
              <a:t> </a:t>
            </a:r>
            <a:r>
              <a:rPr lang="en-US" dirty="0" smtClean="0"/>
              <a:t>was found to have only </a:t>
            </a:r>
            <a:r>
              <a:rPr lang="en-US" dirty="0"/>
              <a:t>2 </a:t>
            </a:r>
            <a:r>
              <a:rPr lang="en-US" dirty="0" smtClean="0"/>
              <a:t>ABC assemblies.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xfrm>
            <a:off x="457200" y="1018032"/>
            <a:ext cx="3657600" cy="658368"/>
          </a:xfrm>
        </p:spPr>
        <p:txBody>
          <a:bodyPr/>
          <a:lstStyle/>
          <a:p>
            <a:r>
              <a:rPr lang="en-US" dirty="0" smtClean="0"/>
              <a:t>Bacteria : 45 genomes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343400" y="1018032"/>
            <a:ext cx="3657600" cy="658368"/>
          </a:xfrm>
        </p:spPr>
        <p:txBody>
          <a:bodyPr/>
          <a:lstStyle/>
          <a:p>
            <a:r>
              <a:rPr lang="en-US" dirty="0" err="1" smtClean="0"/>
              <a:t>Archaea</a:t>
            </a:r>
            <a:r>
              <a:rPr lang="en-US" dirty="0" smtClean="0"/>
              <a:t> : 60 genomes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6200" y="5791200"/>
            <a:ext cx="8382001" cy="0"/>
          </a:xfrm>
          <a:prstGeom prst="line">
            <a:avLst/>
          </a:prstGeom>
          <a:ln w="82550" cmpd="tri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5802742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Normalized percentage of ABC protein can be found by multiplying by average three(NBD,TMD and SBP). </a:t>
            </a:r>
          </a:p>
          <a:p>
            <a:r>
              <a:rPr lang="en-US" dirty="0" smtClean="0"/>
              <a:t>Normalized Score = Number of ABC Assembly/Number of Genes in genome.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ABC PROTEINS: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54330" indent="-285750" algn="just"/>
            <a:r>
              <a:rPr lang="en-US" dirty="0" smtClean="0"/>
              <a:t>The ATP-binding cassette (ABC) genes represent the largest family of transmembrane (TM) proteins. </a:t>
            </a:r>
          </a:p>
          <a:p>
            <a:pPr marL="354330" indent="-285750" algn="just"/>
            <a:endParaRPr lang="en-US" dirty="0" smtClean="0"/>
          </a:p>
          <a:p>
            <a:pPr marL="354330" indent="-285750" algn="just"/>
            <a:r>
              <a:rPr lang="en-US" dirty="0" smtClean="0"/>
              <a:t>These proteins bind ATP and use the energy to drive the transport of various molecules across all cell membranes.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4873752"/>
          </a:xfrm>
        </p:spPr>
        <p:txBody>
          <a:bodyPr>
            <a:normAutofit/>
          </a:bodyPr>
          <a:lstStyle/>
          <a:p>
            <a:r>
              <a:rPr lang="en-US" dirty="0"/>
              <a:t>Martine </a:t>
            </a:r>
            <a:r>
              <a:rPr lang="en-US" dirty="0" err="1"/>
              <a:t>Braibant</a:t>
            </a:r>
            <a:r>
              <a:rPr lang="en-US" dirty="0"/>
              <a:t>, Philippe </a:t>
            </a:r>
            <a:r>
              <a:rPr lang="en-US" dirty="0" err="1"/>
              <a:t>Gilot</a:t>
            </a:r>
            <a:r>
              <a:rPr lang="en-US" dirty="0"/>
              <a:t>, Jean Content, The ATP binding cassette (ABC) transport systems of Mycobacterium tuberculosis, FEMS Microbiology Reviews, </a:t>
            </a:r>
            <a:r>
              <a:rPr lang="en-US" b="1" dirty="0"/>
              <a:t>2000</a:t>
            </a:r>
            <a:r>
              <a:rPr lang="en-US" dirty="0"/>
              <a:t>, 24 449-467.</a:t>
            </a:r>
          </a:p>
          <a:p>
            <a:pPr fontAlgn="base"/>
            <a:r>
              <a:rPr lang="en-US" dirty="0" smtClean="0"/>
              <a:t>Sonja-</a:t>
            </a:r>
            <a:r>
              <a:rPr lang="en-US" dirty="0" err="1" smtClean="0"/>
              <a:t>Verena</a:t>
            </a:r>
            <a:r>
              <a:rPr lang="en-US" dirty="0" smtClean="0"/>
              <a:t> </a:t>
            </a:r>
            <a:r>
              <a:rPr lang="en-US" dirty="0"/>
              <a:t>Albers, Sonja M. </a:t>
            </a:r>
            <a:r>
              <a:rPr lang="en-US" dirty="0" err="1"/>
              <a:t>Koning</a:t>
            </a:r>
            <a:r>
              <a:rPr lang="en-US" dirty="0"/>
              <a:t>, </a:t>
            </a:r>
            <a:r>
              <a:rPr lang="en-US" dirty="0" err="1"/>
              <a:t>Wil</a:t>
            </a:r>
            <a:r>
              <a:rPr lang="en-US" dirty="0"/>
              <a:t> N. </a:t>
            </a:r>
            <a:r>
              <a:rPr lang="en-US" dirty="0" err="1"/>
              <a:t>Konings</a:t>
            </a:r>
            <a:r>
              <a:rPr lang="en-US" dirty="0"/>
              <a:t> &amp; Arnold J. M. </a:t>
            </a:r>
            <a:r>
              <a:rPr lang="en-US" dirty="0" err="1"/>
              <a:t>Driessen</a:t>
            </a:r>
            <a:r>
              <a:rPr lang="en-US" dirty="0"/>
              <a:t>, Insights Into ABC Transport in </a:t>
            </a:r>
            <a:r>
              <a:rPr lang="en-US" dirty="0" err="1"/>
              <a:t>Archaea</a:t>
            </a:r>
            <a:r>
              <a:rPr lang="en-US" dirty="0"/>
              <a:t>, Journal of Bioenergetics and </a:t>
            </a:r>
            <a:r>
              <a:rPr lang="en-US" dirty="0" err="1"/>
              <a:t>Biomembranes</a:t>
            </a:r>
            <a:r>
              <a:rPr lang="en-US" dirty="0"/>
              <a:t>, </a:t>
            </a:r>
            <a:r>
              <a:rPr lang="en-US" b="1" dirty="0"/>
              <a:t>2004</a:t>
            </a:r>
            <a:r>
              <a:rPr lang="en-US" dirty="0"/>
              <a:t>, Vol. 36, No. 1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Pierre </a:t>
            </a:r>
            <a:r>
              <a:rPr lang="en-US" dirty="0" err="1"/>
              <a:t>Lechat</a:t>
            </a:r>
            <a:r>
              <a:rPr lang="en-US" dirty="0"/>
              <a:t>, Laurence Hummel, Sandrine Rousseau &amp; Ivan </a:t>
            </a:r>
            <a:r>
              <a:rPr lang="en-US" dirty="0" err="1"/>
              <a:t>Moszer</a:t>
            </a:r>
            <a:r>
              <a:rPr lang="en-US" u="sng" dirty="0"/>
              <a:t>. </a:t>
            </a:r>
            <a:r>
              <a:rPr lang="en-US" dirty="0" err="1"/>
              <a:t>GenoList</a:t>
            </a:r>
            <a:r>
              <a:rPr lang="en-US" dirty="0"/>
              <a:t>: an integrated environment for comparative analysis of microbial genomes, PubMed, </a:t>
            </a:r>
            <a:r>
              <a:rPr lang="en-US" b="1" dirty="0"/>
              <a:t>2008</a:t>
            </a:r>
            <a:r>
              <a:rPr lang="en-US" dirty="0"/>
              <a:t>, D469-74. DOI:10.1093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Jannick</a:t>
            </a:r>
            <a:r>
              <a:rPr lang="en-US" dirty="0" smtClean="0"/>
              <a:t> </a:t>
            </a:r>
            <a:r>
              <a:rPr lang="en-US" dirty="0" err="1"/>
              <a:t>Dyrliv</a:t>
            </a:r>
            <a:r>
              <a:rPr lang="en-US" dirty="0"/>
              <a:t>, </a:t>
            </a:r>
            <a:r>
              <a:rPr lang="en-US" dirty="0" err="1"/>
              <a:t>Bendtsen</a:t>
            </a:r>
            <a:r>
              <a:rPr lang="en-US" dirty="0"/>
              <a:t>, Henrik Nielsen, Gunnar von </a:t>
            </a:r>
            <a:r>
              <a:rPr lang="en-US" dirty="0" err="1"/>
              <a:t>Heijne</a:t>
            </a:r>
            <a:r>
              <a:rPr lang="en-US" dirty="0"/>
              <a:t>, Soren &amp; </a:t>
            </a:r>
            <a:r>
              <a:rPr lang="en-US" dirty="0" err="1"/>
              <a:t>Brunak</a:t>
            </a:r>
            <a:r>
              <a:rPr lang="en-US" dirty="0"/>
              <a:t>. Improved prediction of signal peptides | </a:t>
            </a:r>
            <a:r>
              <a:rPr lang="en-US" dirty="0" err="1"/>
              <a:t>SignalP</a:t>
            </a:r>
            <a:r>
              <a:rPr lang="en-US" dirty="0"/>
              <a:t>, 3.0.J. Mol. Biol.,</a:t>
            </a:r>
            <a:r>
              <a:rPr lang="en-US" b="1" dirty="0"/>
              <a:t> 2004, </a:t>
            </a:r>
            <a:r>
              <a:rPr lang="en-US" dirty="0"/>
              <a:t>23-1</a:t>
            </a:r>
            <a:r>
              <a:rPr lang="en-US" b="1" dirty="0" smtClean="0"/>
              <a:t>.</a:t>
            </a:r>
            <a:r>
              <a:rPr lang="en-US" dirty="0"/>
              <a:t> </a:t>
            </a:r>
          </a:p>
          <a:p>
            <a:r>
              <a:rPr lang="en-US" i="1" dirty="0" err="1" smtClean="0"/>
              <a:t>Combet</a:t>
            </a:r>
            <a:r>
              <a:rPr lang="en-US" i="1" dirty="0"/>
              <a:t>, C., Blanchet, C., </a:t>
            </a:r>
            <a:r>
              <a:rPr lang="en-US" i="1" dirty="0" err="1"/>
              <a:t>Geourjon</a:t>
            </a:r>
            <a:r>
              <a:rPr lang="en-US" i="1" dirty="0"/>
              <a:t>, C. &amp; </a:t>
            </a:r>
            <a:r>
              <a:rPr lang="en-US" i="1" dirty="0" err="1"/>
              <a:t>Deleage</a:t>
            </a:r>
            <a:r>
              <a:rPr lang="en-US" i="1" dirty="0"/>
              <a:t>, G.</a:t>
            </a:r>
            <a:r>
              <a:rPr lang="en-US" dirty="0"/>
              <a:t> </a:t>
            </a:r>
            <a:r>
              <a:rPr lang="en-US" i="1" dirty="0"/>
              <a:t>Trends </a:t>
            </a:r>
            <a:r>
              <a:rPr lang="en-US" i="1" dirty="0" err="1"/>
              <a:t>Biochem</a:t>
            </a:r>
            <a:r>
              <a:rPr lang="en-US" i="1" dirty="0"/>
              <a:t>. Sci., </a:t>
            </a:r>
            <a:r>
              <a:rPr lang="en-US" b="1" dirty="0"/>
              <a:t>2000</a:t>
            </a:r>
            <a:r>
              <a:rPr lang="en-US" dirty="0"/>
              <a:t>, 25-147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3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Proteins are classified as ABC transporters based on the sequence and organization of their </a:t>
            </a:r>
            <a:r>
              <a:rPr lang="en-US" dirty="0" smtClean="0"/>
              <a:t>ATP-binding </a:t>
            </a:r>
            <a:r>
              <a:rPr lang="en-US" dirty="0"/>
              <a:t>domain(s), also known as nucleotide-binding folds (</a:t>
            </a:r>
            <a:r>
              <a:rPr lang="en-US" dirty="0" smtClean="0"/>
              <a:t>NBDs), transmembrane domain(TMDs) and substrate binding domain(SBPs). </a:t>
            </a:r>
          </a:p>
          <a:p>
            <a:pPr algn="just"/>
            <a:r>
              <a:rPr lang="en-US" dirty="0" smtClean="0"/>
              <a:t>The NBDs </a:t>
            </a:r>
            <a:r>
              <a:rPr lang="en-US" dirty="0"/>
              <a:t>contain characteristic </a:t>
            </a:r>
            <a:r>
              <a:rPr lang="en-US" dirty="0" smtClean="0"/>
              <a:t>motifs </a:t>
            </a:r>
            <a:r>
              <a:rPr lang="en-US" dirty="0"/>
              <a:t>(Walker A and B), separated by approximately 90–120 amino acids, found in all </a:t>
            </a:r>
            <a:r>
              <a:rPr lang="en-US" dirty="0" smtClean="0"/>
              <a:t>ATP-binding </a:t>
            </a:r>
            <a:r>
              <a:rPr lang="en-US" dirty="0"/>
              <a:t>proteins</a:t>
            </a:r>
            <a:r>
              <a:rPr lang="en-US" dirty="0" smtClean="0"/>
              <a:t>., </a:t>
            </a:r>
            <a:r>
              <a:rPr lang="en-US" dirty="0"/>
              <a:t>the signature (C) motif, located </a:t>
            </a:r>
            <a:r>
              <a:rPr lang="en-US" dirty="0" smtClean="0"/>
              <a:t>just upstream </a:t>
            </a:r>
            <a:r>
              <a:rPr lang="en-US" dirty="0"/>
              <a:t>of the Walker B site. </a:t>
            </a:r>
            <a:endParaRPr lang="en-US" dirty="0" smtClean="0"/>
          </a:p>
          <a:p>
            <a:pPr algn="just"/>
            <a:r>
              <a:rPr lang="en-US" dirty="0" smtClean="0"/>
              <a:t>The TMDs </a:t>
            </a:r>
            <a:r>
              <a:rPr lang="en-US" dirty="0"/>
              <a:t>contain 6–11 membrane-spanning </a:t>
            </a:r>
            <a:r>
              <a:rPr lang="en-US" dirty="0" smtClean="0"/>
              <a:t>α-helices.</a:t>
            </a:r>
          </a:p>
          <a:p>
            <a:pPr algn="just"/>
            <a:r>
              <a:rPr lang="en-US" dirty="0" smtClean="0"/>
              <a:t>The SBPs are present in bacteria and </a:t>
            </a:r>
            <a:r>
              <a:rPr lang="en-US" dirty="0" err="1" smtClean="0"/>
              <a:t>archaea</a:t>
            </a:r>
            <a:r>
              <a:rPr lang="en-US" dirty="0"/>
              <a:t> </a:t>
            </a:r>
            <a:r>
              <a:rPr lang="en-US" dirty="0" smtClean="0"/>
              <a:t>which help in substrate uptake in transporters.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ABC Transporter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This animation display the domains present in ABC Transporter. </a:t>
            </a:r>
            <a:endParaRPr lang="en-US" dirty="0"/>
          </a:p>
          <a:p>
            <a:r>
              <a:rPr lang="en-US" dirty="0" smtClean="0"/>
              <a:t>SBP binds with substrate and initiate the transport. The TMD helps in transport of substrate through membrane. The NBD helps by providing energy through ATP hydrolysis.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52613"/>
            <a:ext cx="5638800" cy="31718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0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ABC Transporter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52613"/>
            <a:ext cx="5638800" cy="3171825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This animation display the domains present in ABC Transporter. </a:t>
            </a:r>
            <a:endParaRPr lang="en-US" dirty="0"/>
          </a:p>
          <a:p>
            <a:r>
              <a:rPr lang="en-US" dirty="0" smtClean="0"/>
              <a:t>SBP binds with substrate and initiate the transport. The TMD helps in transport of substrate through membrane. The NBD helps by providing energy through ATP hydrolysis.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5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ABC Transporter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This animation display the domains present in ABC Transporter. </a:t>
            </a:r>
          </a:p>
          <a:p>
            <a:r>
              <a:rPr lang="en-US" dirty="0"/>
              <a:t>SBP binds with substrate and initiate the transport. The TMD helps in transport of substrate through membrane. The NBD helps by providing energy through ATP hydrolysis.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52613"/>
            <a:ext cx="5638800" cy="3171825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8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ABC Transporter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This animation display the domains present in ABC Transporter. </a:t>
            </a:r>
          </a:p>
          <a:p>
            <a:r>
              <a:rPr lang="en-US" dirty="0"/>
              <a:t>SBP binds with substrate and initiate the transport. The TMD helps in transport of substrate through membrane. The NBD helps by providing energy through ATP hydrolysis.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52613"/>
            <a:ext cx="5638800" cy="3171825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5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ABC Transporter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This animation display the domains present in ABC Transporter. </a:t>
            </a:r>
          </a:p>
          <a:p>
            <a:r>
              <a:rPr lang="en-US" dirty="0"/>
              <a:t>SBP binds with substrate and initiate the transport. The TMD helps in transport of substrate through membrane. The NBD helps by providing energy through ATP hydrolysis.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52613"/>
            <a:ext cx="5638800" cy="3171825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4/23/2014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ABC Proteins in Archaea and Bacteria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4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334</TotalTime>
  <Words>1918</Words>
  <Application>Microsoft Office PowerPoint</Application>
  <PresentationFormat>On-screen Show (4:3)</PresentationFormat>
  <Paragraphs>234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Oriel</vt:lpstr>
      <vt:lpstr>Custom Design</vt:lpstr>
      <vt:lpstr>Genomic analysis of abc proteins in  archaea and bacteria </vt:lpstr>
      <vt:lpstr>OVERVIEW</vt:lpstr>
      <vt:lpstr>ABC PROTEINS:</vt:lpstr>
      <vt:lpstr>Structure :</vt:lpstr>
      <vt:lpstr>ABC Transporter</vt:lpstr>
      <vt:lpstr>ABC Transporter</vt:lpstr>
      <vt:lpstr>ABC Transporter</vt:lpstr>
      <vt:lpstr>ABC Transporter</vt:lpstr>
      <vt:lpstr>ABC Transporter</vt:lpstr>
      <vt:lpstr>ABC Transporter</vt:lpstr>
      <vt:lpstr>ABC Transporter</vt:lpstr>
      <vt:lpstr>ABC Transporter</vt:lpstr>
      <vt:lpstr>ABC Transporter</vt:lpstr>
      <vt:lpstr>ABC Transporter</vt:lpstr>
      <vt:lpstr>ABC Transporter</vt:lpstr>
      <vt:lpstr>NBDs :</vt:lpstr>
      <vt:lpstr>IDENTIFICATION OF NBDs:</vt:lpstr>
      <vt:lpstr>SERVER USED FOR SEARCHING PATTERN: GENOLIST</vt:lpstr>
      <vt:lpstr>PATTERN SEARCH :</vt:lpstr>
      <vt:lpstr>CODE:</vt:lpstr>
      <vt:lpstr>IDENTIFICATION OF TMDs : </vt:lpstr>
      <vt:lpstr>SERVER FOR TRANSMEMBRANE DOMAIN: TMHMM </vt:lpstr>
      <vt:lpstr>SBPs : </vt:lpstr>
      <vt:lpstr>IDENTIFICATION OF SBPs :</vt:lpstr>
      <vt:lpstr>RESULTS:  </vt:lpstr>
      <vt:lpstr>RESULTS:</vt:lpstr>
      <vt:lpstr>ABC Assembly VS Number of Genes: </vt:lpstr>
      <vt:lpstr>PATHOGENIC BACTERIA:</vt:lpstr>
      <vt:lpstr>CONCLUSION:</vt:lpstr>
      <vt:lpstr>REFERENCES: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mehulgarg</dc:creator>
  <cp:lastModifiedBy>mehulgarg</cp:lastModifiedBy>
  <cp:revision>45</cp:revision>
  <dcterms:created xsi:type="dcterms:W3CDTF">2006-08-16T00:00:00Z</dcterms:created>
  <dcterms:modified xsi:type="dcterms:W3CDTF">2014-04-23T06:05:12Z</dcterms:modified>
</cp:coreProperties>
</file>