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309" r:id="rId2"/>
    <p:sldId id="257" r:id="rId3"/>
    <p:sldId id="310" r:id="rId4"/>
    <p:sldId id="258" r:id="rId5"/>
    <p:sldId id="259" r:id="rId6"/>
    <p:sldId id="260" r:id="rId7"/>
    <p:sldId id="314" r:id="rId8"/>
    <p:sldId id="261" r:id="rId9"/>
    <p:sldId id="262" r:id="rId10"/>
    <p:sldId id="313" r:id="rId11"/>
    <p:sldId id="308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790" autoAdjust="0"/>
  </p:normalViewPr>
  <p:slideViewPr>
    <p:cSldViewPr>
      <p:cViewPr varScale="1">
        <p:scale>
          <a:sx n="92" d="100"/>
          <a:sy n="92" d="100"/>
        </p:scale>
        <p:origin x="540" y="56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2966F440-9665-4D95-8208-908173546226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6086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812800"/>
            <a:ext cx="64119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86E4135-4AB6-4926-A53C-8FAC039E8D33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3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F7BDA-C18D-4598-BC27-898F115A82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1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5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4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3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0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5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3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97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D012C-F169-4BA0-BBD5-380899CF57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D012C-F169-4BA0-BBD5-380899CF57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3039-45D8-4D46-8DD9-6E3FC5EBB6C2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4C33-1B4C-4E0B-A040-37DDA841E8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16000"/>
            <a:ext cx="8915400" cy="1793876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Introduction </a:t>
            </a:r>
            <a:br>
              <a:rPr lang="en-US" altLang="en-US" sz="4000" b="1" dirty="0">
                <a:solidFill>
                  <a:srgbClr val="000099"/>
                </a:solidFill>
              </a:rPr>
            </a:br>
            <a:r>
              <a:rPr lang="en-US" altLang="en-US" sz="4000" b="1" dirty="0">
                <a:solidFill>
                  <a:srgbClr val="000099"/>
                </a:solidFill>
              </a:rPr>
              <a:t>to </a:t>
            </a:r>
            <a:br>
              <a:rPr lang="en-US" altLang="en-US" sz="4000" b="1" dirty="0">
                <a:solidFill>
                  <a:srgbClr val="000099"/>
                </a:solidFill>
              </a:rPr>
            </a:br>
            <a:r>
              <a:rPr lang="en-US" altLang="en-US" sz="4000" b="1" dirty="0">
                <a:solidFill>
                  <a:srgbClr val="000099"/>
                </a:solidFill>
              </a:rPr>
              <a:t>Computer Architecture </a:t>
            </a:r>
            <a:br>
              <a:rPr lang="en-US" altLang="en-US" sz="4000" b="1" dirty="0">
                <a:solidFill>
                  <a:srgbClr val="000099"/>
                </a:solidFill>
              </a:rPr>
            </a:br>
            <a:r>
              <a:rPr lang="en-US" altLang="en-US" sz="4000" b="1" dirty="0">
                <a:solidFill>
                  <a:srgbClr val="000099"/>
                </a:solidFill>
              </a:rPr>
              <a:t>and </a:t>
            </a:r>
            <a:br>
              <a:rPr lang="en-US" altLang="en-US" sz="4000" b="1" dirty="0">
                <a:solidFill>
                  <a:srgbClr val="000099"/>
                </a:solidFill>
              </a:rPr>
            </a:br>
            <a:r>
              <a:rPr lang="en-US" altLang="en-US" sz="4000" b="1" dirty="0">
                <a:solidFill>
                  <a:srgbClr val="000099"/>
                </a:solidFill>
              </a:rPr>
              <a:t>Organization </a:t>
            </a:r>
            <a:br>
              <a:rPr lang="en-US" altLang="en-US" sz="4000" b="1" dirty="0">
                <a:solidFill>
                  <a:srgbClr val="000099"/>
                </a:solidFill>
              </a:rPr>
            </a:br>
            <a:r>
              <a:rPr lang="en-US" altLang="en-US" sz="4000" b="1" dirty="0">
                <a:solidFill>
                  <a:srgbClr val="000099"/>
                </a:solidFill>
              </a:rPr>
              <a:t>(UCS510)</a:t>
            </a:r>
          </a:p>
        </p:txBody>
      </p:sp>
    </p:spTree>
    <p:extLst>
      <p:ext uri="{BB962C8B-B14F-4D97-AF65-F5344CB8AC3E}">
        <p14:creationId xmlns:p14="http://schemas.microsoft.com/office/powerpoint/2010/main" val="382247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714360"/>
            <a:ext cx="7024744" cy="572353"/>
          </a:xfrm>
        </p:spPr>
        <p:txBody>
          <a:bodyPr>
            <a:normAutofit/>
          </a:bodyPr>
          <a:lstStyle/>
          <a:p>
            <a:r>
              <a:rPr lang="en-IE" sz="2800" b="1" dirty="0"/>
              <a:t>Books</a:t>
            </a:r>
            <a:endParaRPr lang="ru-RU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5786" y="1349364"/>
            <a:ext cx="7818661" cy="1984389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600" dirty="0"/>
              <a:t>Text Books:</a:t>
            </a:r>
          </a:p>
          <a:p>
            <a:pPr algn="just"/>
            <a:r>
              <a:rPr lang="en-US" sz="1600" dirty="0" err="1"/>
              <a:t>Mano</a:t>
            </a:r>
            <a:r>
              <a:rPr lang="en-US" sz="1600" dirty="0"/>
              <a:t>, Morris M., Computer System Architecture, Prentice Hall (1991) 3</a:t>
            </a:r>
            <a:r>
              <a:rPr lang="en-US" sz="1600" baseline="30000" dirty="0"/>
              <a:t>rd</a:t>
            </a:r>
            <a:r>
              <a:rPr lang="en-US" sz="1600" dirty="0"/>
              <a:t> ed.</a:t>
            </a:r>
          </a:p>
          <a:p>
            <a:pPr algn="just"/>
            <a:r>
              <a:rPr lang="en-US" sz="1600" dirty="0"/>
              <a:t>Hayes, J.P., Computer Architecture and Organization, McGraw Hill (1998) 3</a:t>
            </a:r>
            <a:r>
              <a:rPr lang="en-US" sz="1600" baseline="30000" dirty="0"/>
              <a:t>rd</a:t>
            </a:r>
            <a:r>
              <a:rPr lang="en-US" sz="1600" dirty="0"/>
              <a:t> ed. </a:t>
            </a:r>
          </a:p>
          <a:p>
            <a:pPr algn="just">
              <a:buNone/>
            </a:pPr>
            <a:endParaRPr lang="en-IN" sz="1600" dirty="0"/>
          </a:p>
          <a:p>
            <a:pPr algn="just">
              <a:buFont typeface="Wingdings" pitchFamily="2" charset="2"/>
              <a:buChar char="q"/>
            </a:pPr>
            <a:r>
              <a:rPr lang="en-IN" sz="1600" dirty="0"/>
              <a:t>Reference Books:</a:t>
            </a:r>
            <a:endParaRPr lang="en-US" sz="1600" dirty="0"/>
          </a:p>
          <a:p>
            <a:pPr algn="just"/>
            <a:r>
              <a:rPr lang="en-US" sz="1600" i="1" dirty="0"/>
              <a:t>Hennessy, J.L., Patterson, D.A, and Goldberg, D., Computer Architecture A Quantitative Approach, Pearson Education Asia (2006) 4</a:t>
            </a:r>
            <a:r>
              <a:rPr lang="en-US" sz="1600" i="1" baseline="30000" dirty="0"/>
              <a:t>th</a:t>
            </a:r>
            <a:r>
              <a:rPr lang="en-US" sz="1600" i="1" dirty="0"/>
              <a:t> ed.</a:t>
            </a:r>
          </a:p>
          <a:p>
            <a:pPr algn="just"/>
            <a:r>
              <a:rPr lang="en-US" sz="1600" i="1" dirty="0"/>
              <a:t>Leigh, W.E. and Ali, D.L., System Architecture: software and hardware concepts, South </a:t>
            </a:r>
            <a:r>
              <a:rPr lang="en-US" sz="1600" i="1" dirty="0" err="1"/>
              <a:t>Wester</a:t>
            </a:r>
            <a:r>
              <a:rPr lang="en-US" sz="1600" i="1" dirty="0"/>
              <a:t> Publishing Co. (2000) 2</a:t>
            </a:r>
            <a:r>
              <a:rPr lang="en-US" sz="1600" i="1" baseline="30000" dirty="0"/>
              <a:t>nd</a:t>
            </a:r>
            <a:r>
              <a:rPr lang="en-US" sz="1600" i="1" dirty="0"/>
              <a:t> ed.</a:t>
            </a: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4233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90500"/>
            <a:ext cx="8839200" cy="553998"/>
          </a:xfrm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altLang="en-US" sz="3600" b="1" dirty="0">
                <a:solidFill>
                  <a:srgbClr val="000099"/>
                </a:solidFill>
              </a:rPr>
              <a:t>What </a:t>
            </a:r>
            <a:r>
              <a:rPr lang="fr-FR" altLang="en-US" sz="3600" b="1" dirty="0" err="1">
                <a:solidFill>
                  <a:srgbClr val="000099"/>
                </a:solidFill>
              </a:rPr>
              <a:t>is</a:t>
            </a:r>
            <a:r>
              <a:rPr lang="fr-FR" altLang="en-US" sz="3600" b="1" dirty="0">
                <a:solidFill>
                  <a:srgbClr val="000099"/>
                </a:solidFill>
              </a:rPr>
              <a:t> Computer Architecture ?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8596" y="2349500"/>
            <a:ext cx="8501122" cy="2084388"/>
          </a:xfrm>
        </p:spPr>
        <p:txBody>
          <a:bodyPr lIns="0" tIns="0" rIns="0" bIns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" pitchFamily="18"/>
              </a:rPr>
              <a:t>Computer Architecture</a:t>
            </a:r>
          </a:p>
          <a:p>
            <a:pPr lvl="1" algn="just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The view of a computer as presented to software designers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" pitchFamily="18"/>
              </a:rPr>
              <a:t>Computer Organization</a:t>
            </a:r>
          </a:p>
          <a:p>
            <a:pPr lvl="1" algn="just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The actual implementation of a computer in hardware.</a:t>
            </a:r>
          </a:p>
        </p:txBody>
      </p:sp>
      <p:sp>
        <p:nvSpPr>
          <p:cNvPr id="3" name="Freeform 2"/>
          <p:cNvSpPr/>
          <p:nvPr/>
        </p:nvSpPr>
        <p:spPr>
          <a:xfrm>
            <a:off x="1242000" y="1425896"/>
            <a:ext cx="6660000" cy="45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Answer : It is the study of computers 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90500"/>
            <a:ext cx="8839200" cy="553998"/>
          </a:xfrm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altLang="en-US" sz="3600" b="1" dirty="0">
                <a:solidFill>
                  <a:srgbClr val="000099"/>
                </a:solidFill>
              </a:rPr>
              <a:t>What </a:t>
            </a:r>
            <a:r>
              <a:rPr lang="fr-FR" altLang="en-US" sz="3600" b="1" dirty="0" err="1">
                <a:solidFill>
                  <a:srgbClr val="000099"/>
                </a:solidFill>
              </a:rPr>
              <a:t>is</a:t>
            </a:r>
            <a:r>
              <a:rPr lang="fr-FR" altLang="en-US" sz="3600" b="1" dirty="0">
                <a:solidFill>
                  <a:srgbClr val="000099"/>
                </a:solidFill>
              </a:rPr>
              <a:t> Computer Architecture ?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8596" y="1142988"/>
            <a:ext cx="8501122" cy="3290900"/>
          </a:xfrm>
        </p:spPr>
        <p:txBody>
          <a:bodyPr lIns="0" tIns="0" rIns="0" bIns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" pitchFamily="18"/>
              </a:rPr>
              <a:t>Computer Architecture</a:t>
            </a:r>
          </a:p>
          <a:p>
            <a:pPr lvl="1" algn="just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Computer architecture is concerned with the structure and behavior of the computer as seen by the user. It includes the information, formats, the instruction set, and techniques for addressing memory.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" pitchFamily="18"/>
              </a:rPr>
              <a:t>Computer Organization</a:t>
            </a:r>
          </a:p>
          <a:p>
            <a:pPr lvl="1" algn="just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Computer organization is concerned with the way the hardware components operate and the way they are connected together to form the computer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1880" y="3846601"/>
            <a:ext cx="1279440" cy="16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70561" y="1081100"/>
            <a:ext cx="2456999" cy="18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71880" y="1037600"/>
            <a:ext cx="3134160" cy="20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941414" y="63500"/>
            <a:ext cx="7416800" cy="781050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altLang="en-US" sz="3600" b="1" dirty="0" err="1">
                <a:solidFill>
                  <a:srgbClr val="000099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is</a:t>
            </a:r>
            <a:r>
              <a:rPr lang="fr-FR" altLang="en-US" sz="3600" b="1" dirty="0">
                <a:solidFill>
                  <a:srgbClr val="000099"/>
                </a:solidFill>
              </a:rPr>
              <a:t> a Computer ?</a:t>
            </a:r>
          </a:p>
        </p:txBody>
      </p:sp>
      <p:sp>
        <p:nvSpPr>
          <p:cNvPr id="6" name="Freeform 5"/>
          <p:cNvSpPr/>
          <p:nvPr/>
        </p:nvSpPr>
        <p:spPr>
          <a:xfrm>
            <a:off x="457201" y="3175000"/>
            <a:ext cx="8077199" cy="60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A computer is a general purpose device that can be programmed to process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information, and yield meaningful results.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524440" y="3873501"/>
            <a:ext cx="2009160" cy="158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8538" y="107950"/>
            <a:ext cx="7416800" cy="781050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altLang="en-US" sz="3600" b="1" dirty="0">
                <a:solidFill>
                  <a:srgbClr val="000099"/>
                </a:solidFill>
              </a:rPr>
              <a:t>How </a:t>
            </a:r>
            <a:r>
              <a:rPr lang="fr-FR" altLang="en-US" sz="3600" b="1" dirty="0" err="1">
                <a:solidFill>
                  <a:srgbClr val="000099"/>
                </a:solidFill>
              </a:rPr>
              <a:t>does</a:t>
            </a:r>
            <a:r>
              <a:rPr lang="fr-FR" altLang="en-US" sz="3600" b="1" dirty="0">
                <a:solidFill>
                  <a:srgbClr val="000099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it</a:t>
            </a:r>
            <a:r>
              <a:rPr lang="fr-FR" altLang="en-US" sz="3600" b="1" dirty="0">
                <a:solidFill>
                  <a:srgbClr val="000099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work</a:t>
            </a:r>
            <a:r>
              <a:rPr lang="fr-FR" altLang="en-US" sz="3600" b="1" dirty="0">
                <a:solidFill>
                  <a:srgbClr val="000099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7504" y="1489348"/>
            <a:ext cx="3960440" cy="1109676"/>
          </a:xfrm>
        </p:spPr>
        <p:txBody>
          <a:bodyPr vert="horz" lIns="0" tIns="0" rIns="0" bIns="0" rtlCol="0">
            <a:noAutofit/>
          </a:bodyPr>
          <a:lstStyle/>
          <a:p>
            <a:pPr marL="432000" indent="-324000" algn="just">
              <a:spcBef>
                <a:spcPts val="0"/>
              </a:spcBef>
              <a:spcAft>
                <a:spcPts val="1414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Program – List of instructions given to the computer</a:t>
            </a:r>
          </a:p>
          <a:p>
            <a:pPr marL="432000" indent="-324000" algn="just">
              <a:spcBef>
                <a:spcPts val="0"/>
              </a:spcBef>
              <a:spcAft>
                <a:spcPts val="1414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Information store – data, images, files, videos</a:t>
            </a:r>
          </a:p>
          <a:p>
            <a:pPr marL="432000" indent="-324000" algn="just">
              <a:spcBef>
                <a:spcPts val="0"/>
              </a:spcBef>
              <a:spcAft>
                <a:spcPts val="1414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Computer – Process the information store according to the instructions in the program</a:t>
            </a:r>
          </a:p>
        </p:txBody>
      </p:sp>
      <p:pic>
        <p:nvPicPr>
          <p:cNvPr id="2050" name="Picture 2" descr="Von Neumann Architecture | GATE Notes">
            <a:extLst>
              <a:ext uri="{FF2B5EF4-FFF2-40B4-BE49-F238E27FC236}">
                <a16:creationId xmlns:a16="http://schemas.microsoft.com/office/drawing/2014/main" id="{5C346EA3-38E4-A874-F0FA-832983D0E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1" t="11119" r="10392"/>
          <a:stretch/>
        </p:blipFill>
        <p:spPr bwMode="auto">
          <a:xfrm>
            <a:off x="4355976" y="1705372"/>
            <a:ext cx="4799783" cy="291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57224" y="63500"/>
            <a:ext cx="7416800" cy="781050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altLang="en-US" sz="3600" b="1" dirty="0" err="1">
                <a:solidFill>
                  <a:srgbClr val="000099"/>
                </a:solidFill>
              </a:rPr>
              <a:t>What</a:t>
            </a:r>
            <a:r>
              <a:rPr lang="fr-FR" altLang="en-US" sz="3600" b="1" dirty="0">
                <a:solidFill>
                  <a:srgbClr val="000099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does</a:t>
            </a:r>
            <a:r>
              <a:rPr lang="fr-FR" altLang="en-US" sz="3600" b="1" dirty="0">
                <a:solidFill>
                  <a:srgbClr val="000099"/>
                </a:solidFill>
              </a:rPr>
              <a:t> a computer look </a:t>
            </a:r>
            <a:r>
              <a:rPr lang="fr-FR" altLang="en-US" sz="3600" b="1" dirty="0" err="1">
                <a:solidFill>
                  <a:srgbClr val="000099"/>
                </a:solidFill>
              </a:rPr>
              <a:t>like</a:t>
            </a:r>
            <a:r>
              <a:rPr lang="fr-FR" altLang="en-US" sz="3600" b="1" dirty="0">
                <a:solidFill>
                  <a:srgbClr val="000099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5536" y="799109"/>
            <a:ext cx="7416800" cy="320675"/>
          </a:xfrm>
        </p:spPr>
        <p:txBody>
          <a:bodyPr lIns="0" tIns="0" rIns="0" bIns="0">
            <a:normAutofit fontScale="92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Calibri" panose="020F0502020204030204" pitchFamily="34" charset="0"/>
              </a:rPr>
              <a:t>Let us take the lid off a desktop computer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C1E12D-CC2A-AF12-BD45-A1D32843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5" y="1405534"/>
            <a:ext cx="8352928" cy="430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57224" y="63500"/>
            <a:ext cx="7416800" cy="781050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altLang="en-US" sz="3600" b="1" dirty="0" err="1">
                <a:solidFill>
                  <a:srgbClr val="000099"/>
                </a:solidFill>
              </a:rPr>
              <a:t>What</a:t>
            </a:r>
            <a:r>
              <a:rPr lang="fr-FR" altLang="en-US" sz="3600" b="1" dirty="0">
                <a:solidFill>
                  <a:srgbClr val="000099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does</a:t>
            </a:r>
            <a:r>
              <a:rPr lang="fr-FR" altLang="en-US" sz="3600" b="1" dirty="0">
                <a:solidFill>
                  <a:srgbClr val="000099"/>
                </a:solidFill>
              </a:rPr>
              <a:t> a processor look like 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01448-BB0F-B263-8F20-4AC4AD39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561356"/>
            <a:ext cx="617306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6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2844" y="3900488"/>
            <a:ext cx="8858312" cy="1333500"/>
          </a:xfrm>
        </p:spPr>
        <p:txBody>
          <a:bodyPr vert="horz" lIns="0" tIns="0" rIns="0" bIns="0" rtlCol="0">
            <a:noAutofit/>
          </a:bodyPr>
          <a:lstStyle/>
          <a:p>
            <a:pPr marL="432000" indent="-324000" algn="just">
              <a:spcBef>
                <a:spcPts val="0"/>
              </a:spcBef>
              <a:spcAft>
                <a:spcPts val="1414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Memory – Stores programs and data. Gets destroyed when the computer is powered off</a:t>
            </a:r>
          </a:p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Hard disk – stores programs/data permanently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62000" y="1280584"/>
            <a:ext cx="7315200" cy="2358103"/>
            <a:chOff x="864" y="968"/>
            <a:chExt cx="4798" cy="1856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864" y="968"/>
              <a:ext cx="4798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764" y="1073"/>
              <a:ext cx="1845" cy="540"/>
            </a:xfrm>
            <a:prstGeom prst="rect">
              <a:avLst/>
            </a:prstGeom>
            <a:solidFill>
              <a:srgbClr val="A2D0D9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15" y="2020"/>
              <a:ext cx="1966" cy="762"/>
            </a:xfrm>
            <a:prstGeom prst="rect">
              <a:avLst/>
            </a:prstGeom>
            <a:solidFill>
              <a:srgbClr val="FFE6D5"/>
            </a:solidFill>
            <a:ln w="2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25" y="1053"/>
              <a:ext cx="1689" cy="641"/>
            </a:xfrm>
            <a:prstGeom prst="rect">
              <a:avLst/>
            </a:prstGeom>
            <a:solidFill>
              <a:srgbClr val="D5F6FF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640" y="2159"/>
              <a:ext cx="817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CPU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64" y="1110"/>
              <a:ext cx="1399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Memory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49" y="1104"/>
              <a:ext cx="163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Hard disk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613" y="1568"/>
              <a:ext cx="288" cy="444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2613" y="1525"/>
              <a:ext cx="152" cy="87"/>
            </a:xfrm>
            <a:custGeom>
              <a:avLst/>
              <a:gdLst>
                <a:gd name="T0" fmla="*/ 109 w 152"/>
                <a:gd name="T1" fmla="*/ 43 h 87"/>
                <a:gd name="T2" fmla="*/ 152 w 152"/>
                <a:gd name="T3" fmla="*/ 0 h 87"/>
                <a:gd name="T4" fmla="*/ 0 w 152"/>
                <a:gd name="T5" fmla="*/ 43 h 87"/>
                <a:gd name="T6" fmla="*/ 152 w 152"/>
                <a:gd name="T7" fmla="*/ 87 h 87"/>
                <a:gd name="T8" fmla="*/ 109 w 152"/>
                <a:gd name="T9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7">
                  <a:moveTo>
                    <a:pt x="109" y="43"/>
                  </a:moveTo>
                  <a:lnTo>
                    <a:pt x="152" y="0"/>
                  </a:lnTo>
                  <a:lnTo>
                    <a:pt x="0" y="43"/>
                  </a:lnTo>
                  <a:lnTo>
                    <a:pt x="152" y="87"/>
                  </a:lnTo>
                  <a:lnTo>
                    <a:pt x="109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857" y="1859"/>
              <a:ext cx="87" cy="153"/>
            </a:xfrm>
            <a:custGeom>
              <a:avLst/>
              <a:gdLst>
                <a:gd name="T0" fmla="*/ 44 w 87"/>
                <a:gd name="T1" fmla="*/ 44 h 153"/>
                <a:gd name="T2" fmla="*/ 0 w 87"/>
                <a:gd name="T3" fmla="*/ 0 h 153"/>
                <a:gd name="T4" fmla="*/ 44 w 87"/>
                <a:gd name="T5" fmla="*/ 153 h 153"/>
                <a:gd name="T6" fmla="*/ 87 w 87"/>
                <a:gd name="T7" fmla="*/ 0 h 153"/>
                <a:gd name="T8" fmla="*/ 44 w 87"/>
                <a:gd name="T9" fmla="*/ 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53">
                  <a:moveTo>
                    <a:pt x="44" y="44"/>
                  </a:moveTo>
                  <a:lnTo>
                    <a:pt x="0" y="0"/>
                  </a:lnTo>
                  <a:lnTo>
                    <a:pt x="44" y="153"/>
                  </a:lnTo>
                  <a:lnTo>
                    <a:pt x="87" y="0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606" y="1249"/>
              <a:ext cx="1134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606" y="1206"/>
              <a:ext cx="152" cy="86"/>
            </a:xfrm>
            <a:custGeom>
              <a:avLst/>
              <a:gdLst>
                <a:gd name="T0" fmla="*/ 108 w 152"/>
                <a:gd name="T1" fmla="*/ 43 h 86"/>
                <a:gd name="T2" fmla="*/ 152 w 152"/>
                <a:gd name="T3" fmla="*/ 0 h 86"/>
                <a:gd name="T4" fmla="*/ 0 w 152"/>
                <a:gd name="T5" fmla="*/ 43 h 86"/>
                <a:gd name="T6" fmla="*/ 152 w 152"/>
                <a:gd name="T7" fmla="*/ 86 h 86"/>
                <a:gd name="T8" fmla="*/ 108 w 15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6">
                  <a:moveTo>
                    <a:pt x="108" y="43"/>
                  </a:moveTo>
                  <a:lnTo>
                    <a:pt x="152" y="0"/>
                  </a:lnTo>
                  <a:lnTo>
                    <a:pt x="0" y="43"/>
                  </a:lnTo>
                  <a:lnTo>
                    <a:pt x="152" y="86"/>
                  </a:lnTo>
                  <a:lnTo>
                    <a:pt x="108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588" y="1206"/>
              <a:ext cx="152" cy="86"/>
            </a:xfrm>
            <a:custGeom>
              <a:avLst/>
              <a:gdLst>
                <a:gd name="T0" fmla="*/ 44 w 152"/>
                <a:gd name="T1" fmla="*/ 43 h 86"/>
                <a:gd name="T2" fmla="*/ 0 w 152"/>
                <a:gd name="T3" fmla="*/ 86 h 86"/>
                <a:gd name="T4" fmla="*/ 152 w 152"/>
                <a:gd name="T5" fmla="*/ 43 h 86"/>
                <a:gd name="T6" fmla="*/ 0 w 152"/>
                <a:gd name="T7" fmla="*/ 0 h 86"/>
                <a:gd name="T8" fmla="*/ 44 w 15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6">
                  <a:moveTo>
                    <a:pt x="44" y="43"/>
                  </a:moveTo>
                  <a:lnTo>
                    <a:pt x="0" y="86"/>
                  </a:lnTo>
                  <a:lnTo>
                    <a:pt x="152" y="43"/>
                  </a:lnTo>
                  <a:lnTo>
                    <a:pt x="0" y="0"/>
                  </a:lnTo>
                  <a:lnTo>
                    <a:pt x="44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69976" y="63500"/>
            <a:ext cx="7416800" cy="781050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altLang="en-US" sz="3600" b="1" dirty="0">
                <a:solidFill>
                  <a:srgbClr val="000099"/>
                </a:solidFill>
              </a:rPr>
              <a:t>Let us </a:t>
            </a:r>
            <a:r>
              <a:rPr lang="fr-FR" altLang="en-US" sz="3600" b="1" dirty="0" err="1">
                <a:solidFill>
                  <a:srgbClr val="000099"/>
                </a:solidFill>
              </a:rPr>
              <a:t>make</a:t>
            </a:r>
            <a:r>
              <a:rPr lang="fr-FR" altLang="en-US" sz="3600" b="1" dirty="0">
                <a:solidFill>
                  <a:srgbClr val="000099"/>
                </a:solidFill>
              </a:rPr>
              <a:t> </a:t>
            </a:r>
            <a:r>
              <a:rPr lang="fr-FR" altLang="en-US" sz="3600" b="1" dirty="0" err="1">
                <a:solidFill>
                  <a:srgbClr val="000099"/>
                </a:solidFill>
              </a:rPr>
              <a:t>it</a:t>
            </a:r>
            <a:r>
              <a:rPr lang="fr-FR" altLang="en-US" sz="3600" b="1" dirty="0">
                <a:solidFill>
                  <a:srgbClr val="000099"/>
                </a:solidFill>
              </a:rPr>
              <a:t> a full system ...</a:t>
            </a:r>
          </a:p>
        </p:txBody>
      </p:sp>
      <p:grpSp>
        <p:nvGrpSpPr>
          <p:cNvPr id="4169" name="Group 105"/>
          <p:cNvGrpSpPr>
            <a:grpSpLocks noChangeAspect="1"/>
          </p:cNvGrpSpPr>
          <p:nvPr/>
        </p:nvGrpSpPr>
        <p:grpSpPr bwMode="auto">
          <a:xfrm>
            <a:off x="1654176" y="1594115"/>
            <a:ext cx="5661025" cy="3492501"/>
            <a:chOff x="1330" y="1104"/>
            <a:chExt cx="3566" cy="2640"/>
          </a:xfrm>
        </p:grpSpPr>
        <p:sp>
          <p:nvSpPr>
            <p:cNvPr id="4170" name="AutoShape 104"/>
            <p:cNvSpPr>
              <a:spLocks noChangeAspect="1" noChangeArrowheads="1" noTextEdit="1"/>
            </p:cNvSpPr>
            <p:nvPr/>
          </p:nvSpPr>
          <p:spPr bwMode="auto">
            <a:xfrm>
              <a:off x="1330" y="1104"/>
              <a:ext cx="3566" cy="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1" name="Rectangle 106"/>
            <p:cNvSpPr>
              <a:spLocks noChangeArrowheads="1"/>
            </p:cNvSpPr>
            <p:nvPr/>
          </p:nvSpPr>
          <p:spPr bwMode="auto">
            <a:xfrm>
              <a:off x="3475" y="1256"/>
              <a:ext cx="1312" cy="384"/>
            </a:xfrm>
            <a:prstGeom prst="rect">
              <a:avLst/>
            </a:pr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2" name="Rectangle 107"/>
            <p:cNvSpPr>
              <a:spLocks noChangeArrowheads="1"/>
            </p:cNvSpPr>
            <p:nvPr/>
          </p:nvSpPr>
          <p:spPr bwMode="auto">
            <a:xfrm>
              <a:off x="2232" y="1929"/>
              <a:ext cx="1397" cy="54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3" name="Rectangle 108"/>
            <p:cNvSpPr>
              <a:spLocks noChangeArrowheads="1"/>
            </p:cNvSpPr>
            <p:nvPr/>
          </p:nvSpPr>
          <p:spPr bwMode="auto">
            <a:xfrm>
              <a:off x="1456" y="1242"/>
              <a:ext cx="1202" cy="456"/>
            </a:xfrm>
            <a:prstGeom prst="rect">
              <a:avLst/>
            </a:prstGeom>
            <a:solidFill>
              <a:srgbClr val="D5F6FF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4" name="Rectangle 109"/>
            <p:cNvSpPr>
              <a:spLocks noChangeArrowheads="1"/>
            </p:cNvSpPr>
            <p:nvPr/>
          </p:nvSpPr>
          <p:spPr bwMode="auto">
            <a:xfrm>
              <a:off x="2650" y="2049"/>
              <a:ext cx="56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CPU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75" name="Rectangle 110"/>
            <p:cNvSpPr>
              <a:spLocks noChangeArrowheads="1"/>
            </p:cNvSpPr>
            <p:nvPr/>
          </p:nvSpPr>
          <p:spPr bwMode="auto">
            <a:xfrm>
              <a:off x="1561" y="1339"/>
              <a:ext cx="96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Memory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76" name="Rectangle 111"/>
            <p:cNvSpPr>
              <a:spLocks noChangeArrowheads="1"/>
            </p:cNvSpPr>
            <p:nvPr/>
          </p:nvSpPr>
          <p:spPr bwMode="auto">
            <a:xfrm>
              <a:off x="3503" y="1267"/>
              <a:ext cx="122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effectLst/>
                  <a:latin typeface="Sans"/>
                </a:rPr>
                <a:t>Hard disk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4177" name="Freeform 112"/>
            <p:cNvSpPr>
              <a:spLocks/>
            </p:cNvSpPr>
            <p:nvPr/>
          </p:nvSpPr>
          <p:spPr bwMode="auto">
            <a:xfrm>
              <a:off x="2657" y="1608"/>
              <a:ext cx="204" cy="315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8" name="Freeform 113"/>
            <p:cNvSpPr>
              <a:spLocks/>
            </p:cNvSpPr>
            <p:nvPr/>
          </p:nvSpPr>
          <p:spPr bwMode="auto">
            <a:xfrm>
              <a:off x="2657" y="1577"/>
              <a:ext cx="108" cy="62"/>
            </a:xfrm>
            <a:custGeom>
              <a:avLst/>
              <a:gdLst>
                <a:gd name="T0" fmla="*/ 77 w 108"/>
                <a:gd name="T1" fmla="*/ 31 h 62"/>
                <a:gd name="T2" fmla="*/ 108 w 108"/>
                <a:gd name="T3" fmla="*/ 0 h 62"/>
                <a:gd name="T4" fmla="*/ 0 w 108"/>
                <a:gd name="T5" fmla="*/ 31 h 62"/>
                <a:gd name="T6" fmla="*/ 108 w 108"/>
                <a:gd name="T7" fmla="*/ 62 h 62"/>
                <a:gd name="T8" fmla="*/ 77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77" y="31"/>
                  </a:moveTo>
                  <a:lnTo>
                    <a:pt x="108" y="0"/>
                  </a:lnTo>
                  <a:lnTo>
                    <a:pt x="0" y="31"/>
                  </a:lnTo>
                  <a:lnTo>
                    <a:pt x="108" y="62"/>
                  </a:lnTo>
                  <a:lnTo>
                    <a:pt x="77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9" name="Freeform 114"/>
            <p:cNvSpPr>
              <a:spLocks/>
            </p:cNvSpPr>
            <p:nvPr/>
          </p:nvSpPr>
          <p:spPr bwMode="auto">
            <a:xfrm>
              <a:off x="2830" y="1815"/>
              <a:ext cx="62" cy="108"/>
            </a:xfrm>
            <a:custGeom>
              <a:avLst/>
              <a:gdLst>
                <a:gd name="T0" fmla="*/ 31 w 62"/>
                <a:gd name="T1" fmla="*/ 31 h 108"/>
                <a:gd name="T2" fmla="*/ 0 w 62"/>
                <a:gd name="T3" fmla="*/ 0 h 108"/>
                <a:gd name="T4" fmla="*/ 31 w 62"/>
                <a:gd name="T5" fmla="*/ 108 h 108"/>
                <a:gd name="T6" fmla="*/ 62 w 62"/>
                <a:gd name="T7" fmla="*/ 0 h 108"/>
                <a:gd name="T8" fmla="*/ 31 w 62"/>
                <a:gd name="T9" fmla="*/ 3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8">
                  <a:moveTo>
                    <a:pt x="31" y="31"/>
                  </a:moveTo>
                  <a:lnTo>
                    <a:pt x="0" y="0"/>
                  </a:lnTo>
                  <a:lnTo>
                    <a:pt x="31" y="108"/>
                  </a:lnTo>
                  <a:lnTo>
                    <a:pt x="62" y="0"/>
                  </a:lnTo>
                  <a:lnTo>
                    <a:pt x="31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0" name="Line 115"/>
            <p:cNvSpPr>
              <a:spLocks noChangeShapeType="1"/>
            </p:cNvSpPr>
            <p:nvPr/>
          </p:nvSpPr>
          <p:spPr bwMode="auto">
            <a:xfrm>
              <a:off x="2651" y="1381"/>
              <a:ext cx="807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Freeform 116"/>
            <p:cNvSpPr>
              <a:spLocks/>
            </p:cNvSpPr>
            <p:nvPr/>
          </p:nvSpPr>
          <p:spPr bwMode="auto">
            <a:xfrm>
              <a:off x="2651" y="1351"/>
              <a:ext cx="109" cy="62"/>
            </a:xfrm>
            <a:custGeom>
              <a:avLst/>
              <a:gdLst>
                <a:gd name="T0" fmla="*/ 77 w 109"/>
                <a:gd name="T1" fmla="*/ 30 h 62"/>
                <a:gd name="T2" fmla="*/ 109 w 109"/>
                <a:gd name="T3" fmla="*/ 0 h 62"/>
                <a:gd name="T4" fmla="*/ 0 w 109"/>
                <a:gd name="T5" fmla="*/ 30 h 62"/>
                <a:gd name="T6" fmla="*/ 109 w 109"/>
                <a:gd name="T7" fmla="*/ 62 h 62"/>
                <a:gd name="T8" fmla="*/ 77 w 109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77" y="30"/>
                  </a:moveTo>
                  <a:lnTo>
                    <a:pt x="109" y="0"/>
                  </a:lnTo>
                  <a:lnTo>
                    <a:pt x="0" y="30"/>
                  </a:lnTo>
                  <a:lnTo>
                    <a:pt x="109" y="62"/>
                  </a:lnTo>
                  <a:lnTo>
                    <a:pt x="77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Freeform 117"/>
            <p:cNvSpPr>
              <a:spLocks/>
            </p:cNvSpPr>
            <p:nvPr/>
          </p:nvSpPr>
          <p:spPr bwMode="auto">
            <a:xfrm>
              <a:off x="3350" y="1351"/>
              <a:ext cx="108" cy="62"/>
            </a:xfrm>
            <a:custGeom>
              <a:avLst/>
              <a:gdLst>
                <a:gd name="T0" fmla="*/ 30 w 108"/>
                <a:gd name="T1" fmla="*/ 30 h 62"/>
                <a:gd name="T2" fmla="*/ 0 w 108"/>
                <a:gd name="T3" fmla="*/ 62 h 62"/>
                <a:gd name="T4" fmla="*/ 108 w 108"/>
                <a:gd name="T5" fmla="*/ 30 h 62"/>
                <a:gd name="T6" fmla="*/ 0 w 108"/>
                <a:gd name="T7" fmla="*/ 0 h 62"/>
                <a:gd name="T8" fmla="*/ 30 w 108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30" y="30"/>
                  </a:moveTo>
                  <a:lnTo>
                    <a:pt x="0" y="62"/>
                  </a:lnTo>
                  <a:lnTo>
                    <a:pt x="108" y="30"/>
                  </a:lnTo>
                  <a:lnTo>
                    <a:pt x="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Rectangle 118"/>
            <p:cNvSpPr>
              <a:spLocks noChangeArrowheads="1"/>
            </p:cNvSpPr>
            <p:nvPr/>
          </p:nvSpPr>
          <p:spPr bwMode="auto">
            <a:xfrm>
              <a:off x="1380" y="1133"/>
              <a:ext cx="3493" cy="1398"/>
            </a:xfrm>
            <a:prstGeom prst="rect">
              <a:avLst/>
            </a:prstGeom>
            <a:noFill/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119"/>
            <p:cNvSpPr>
              <a:spLocks/>
            </p:cNvSpPr>
            <p:nvPr/>
          </p:nvSpPr>
          <p:spPr bwMode="auto">
            <a:xfrm>
              <a:off x="1407" y="2804"/>
              <a:ext cx="1332" cy="354"/>
            </a:xfrm>
            <a:custGeom>
              <a:avLst/>
              <a:gdLst>
                <a:gd name="T0" fmla="*/ 323 w 2429"/>
                <a:gd name="T1" fmla="*/ 0 h 645"/>
                <a:gd name="T2" fmla="*/ 2107 w 2429"/>
                <a:gd name="T3" fmla="*/ 0 h 645"/>
                <a:gd name="T4" fmla="*/ 2429 w 2429"/>
                <a:gd name="T5" fmla="*/ 322 h 645"/>
                <a:gd name="T6" fmla="*/ 2107 w 2429"/>
                <a:gd name="T7" fmla="*/ 645 h 645"/>
                <a:gd name="T8" fmla="*/ 323 w 2429"/>
                <a:gd name="T9" fmla="*/ 645 h 645"/>
                <a:gd name="T10" fmla="*/ 0 w 2429"/>
                <a:gd name="T11" fmla="*/ 322 h 645"/>
                <a:gd name="T12" fmla="*/ 323 w 242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5">
                  <a:moveTo>
                    <a:pt x="323" y="0"/>
                  </a:moveTo>
                  <a:lnTo>
                    <a:pt x="2107" y="0"/>
                  </a:lnTo>
                  <a:cubicBezTo>
                    <a:pt x="2285" y="0"/>
                    <a:pt x="2429" y="143"/>
                    <a:pt x="2429" y="322"/>
                  </a:cubicBezTo>
                  <a:cubicBezTo>
                    <a:pt x="2429" y="501"/>
                    <a:pt x="2285" y="645"/>
                    <a:pt x="210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3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Rectangle 120"/>
            <p:cNvSpPr>
              <a:spLocks noChangeArrowheads="1"/>
            </p:cNvSpPr>
            <p:nvPr/>
          </p:nvSpPr>
          <p:spPr bwMode="auto">
            <a:xfrm>
              <a:off x="1537" y="2832"/>
              <a:ext cx="114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Keyboard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86" name="Freeform 121"/>
            <p:cNvSpPr>
              <a:spLocks/>
            </p:cNvSpPr>
            <p:nvPr/>
          </p:nvSpPr>
          <p:spPr bwMode="auto">
            <a:xfrm>
              <a:off x="1707" y="3321"/>
              <a:ext cx="981" cy="354"/>
            </a:xfrm>
            <a:custGeom>
              <a:avLst/>
              <a:gdLst>
                <a:gd name="T0" fmla="*/ 323 w 1789"/>
                <a:gd name="T1" fmla="*/ 0 h 645"/>
                <a:gd name="T2" fmla="*/ 1467 w 1789"/>
                <a:gd name="T3" fmla="*/ 0 h 645"/>
                <a:gd name="T4" fmla="*/ 1789 w 1789"/>
                <a:gd name="T5" fmla="*/ 323 h 645"/>
                <a:gd name="T6" fmla="*/ 1467 w 1789"/>
                <a:gd name="T7" fmla="*/ 645 h 645"/>
                <a:gd name="T8" fmla="*/ 323 w 1789"/>
                <a:gd name="T9" fmla="*/ 645 h 645"/>
                <a:gd name="T10" fmla="*/ 0 w 1789"/>
                <a:gd name="T11" fmla="*/ 323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7" y="0"/>
                  </a:lnTo>
                  <a:cubicBezTo>
                    <a:pt x="1645" y="0"/>
                    <a:pt x="1789" y="144"/>
                    <a:pt x="1789" y="323"/>
                  </a:cubicBezTo>
                  <a:cubicBezTo>
                    <a:pt x="1789" y="501"/>
                    <a:pt x="1645" y="645"/>
                    <a:pt x="146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3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Rectangle 122"/>
            <p:cNvSpPr>
              <a:spLocks noChangeArrowheads="1"/>
            </p:cNvSpPr>
            <p:nvPr/>
          </p:nvSpPr>
          <p:spPr bwMode="auto">
            <a:xfrm>
              <a:off x="1827" y="3345"/>
              <a:ext cx="80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Mouse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88" name="Freeform 123"/>
            <p:cNvSpPr>
              <a:spLocks/>
            </p:cNvSpPr>
            <p:nvPr/>
          </p:nvSpPr>
          <p:spPr bwMode="auto">
            <a:xfrm>
              <a:off x="3411" y="2825"/>
              <a:ext cx="1332" cy="354"/>
            </a:xfrm>
            <a:custGeom>
              <a:avLst/>
              <a:gdLst>
                <a:gd name="T0" fmla="*/ 322 w 2429"/>
                <a:gd name="T1" fmla="*/ 0 h 646"/>
                <a:gd name="T2" fmla="*/ 2106 w 2429"/>
                <a:gd name="T3" fmla="*/ 0 h 646"/>
                <a:gd name="T4" fmla="*/ 2429 w 2429"/>
                <a:gd name="T5" fmla="*/ 323 h 646"/>
                <a:gd name="T6" fmla="*/ 2106 w 2429"/>
                <a:gd name="T7" fmla="*/ 646 h 646"/>
                <a:gd name="T8" fmla="*/ 322 w 2429"/>
                <a:gd name="T9" fmla="*/ 646 h 646"/>
                <a:gd name="T10" fmla="*/ 0 w 2429"/>
                <a:gd name="T11" fmla="*/ 323 h 646"/>
                <a:gd name="T12" fmla="*/ 322 w 2429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6">
                  <a:moveTo>
                    <a:pt x="322" y="0"/>
                  </a:moveTo>
                  <a:lnTo>
                    <a:pt x="2106" y="0"/>
                  </a:lnTo>
                  <a:cubicBezTo>
                    <a:pt x="2285" y="0"/>
                    <a:pt x="2429" y="144"/>
                    <a:pt x="2429" y="323"/>
                  </a:cubicBezTo>
                  <a:cubicBezTo>
                    <a:pt x="2429" y="502"/>
                    <a:pt x="2285" y="646"/>
                    <a:pt x="2106" y="646"/>
                  </a:cubicBezTo>
                  <a:lnTo>
                    <a:pt x="322" y="646"/>
                  </a:lnTo>
                  <a:cubicBezTo>
                    <a:pt x="144" y="646"/>
                    <a:pt x="0" y="502"/>
                    <a:pt x="0" y="323"/>
                  </a:cubicBezTo>
                  <a:cubicBezTo>
                    <a:pt x="0" y="144"/>
                    <a:pt x="144" y="0"/>
                    <a:pt x="322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Rectangle 124"/>
            <p:cNvSpPr>
              <a:spLocks noChangeArrowheads="1"/>
            </p:cNvSpPr>
            <p:nvPr/>
          </p:nvSpPr>
          <p:spPr bwMode="auto">
            <a:xfrm>
              <a:off x="3659" y="2832"/>
              <a:ext cx="89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Monitor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0" name="Freeform 125"/>
            <p:cNvSpPr>
              <a:spLocks/>
            </p:cNvSpPr>
            <p:nvPr/>
          </p:nvSpPr>
          <p:spPr bwMode="auto">
            <a:xfrm>
              <a:off x="3433" y="3343"/>
              <a:ext cx="981" cy="353"/>
            </a:xfrm>
            <a:custGeom>
              <a:avLst/>
              <a:gdLst>
                <a:gd name="T0" fmla="*/ 323 w 1789"/>
                <a:gd name="T1" fmla="*/ 0 h 645"/>
                <a:gd name="T2" fmla="*/ 1466 w 1789"/>
                <a:gd name="T3" fmla="*/ 0 h 645"/>
                <a:gd name="T4" fmla="*/ 1789 w 1789"/>
                <a:gd name="T5" fmla="*/ 322 h 645"/>
                <a:gd name="T6" fmla="*/ 1466 w 1789"/>
                <a:gd name="T7" fmla="*/ 645 h 645"/>
                <a:gd name="T8" fmla="*/ 323 w 1789"/>
                <a:gd name="T9" fmla="*/ 645 h 645"/>
                <a:gd name="T10" fmla="*/ 0 w 1789"/>
                <a:gd name="T11" fmla="*/ 322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6" y="0"/>
                  </a:lnTo>
                  <a:cubicBezTo>
                    <a:pt x="1645" y="0"/>
                    <a:pt x="1789" y="144"/>
                    <a:pt x="1789" y="322"/>
                  </a:cubicBezTo>
                  <a:cubicBezTo>
                    <a:pt x="1789" y="501"/>
                    <a:pt x="1645" y="645"/>
                    <a:pt x="1466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Rectangle 126"/>
            <p:cNvSpPr>
              <a:spLocks noChangeArrowheads="1"/>
            </p:cNvSpPr>
            <p:nvPr/>
          </p:nvSpPr>
          <p:spPr bwMode="auto">
            <a:xfrm>
              <a:off x="3570" y="3360"/>
              <a:ext cx="78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Printer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2" name="Line 127"/>
            <p:cNvSpPr>
              <a:spLocks noChangeShapeType="1"/>
            </p:cNvSpPr>
            <p:nvPr/>
          </p:nvSpPr>
          <p:spPr bwMode="auto">
            <a:xfrm>
              <a:off x="2906" y="2533"/>
              <a:ext cx="0" cy="45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128"/>
            <p:cNvSpPr>
              <a:spLocks/>
            </p:cNvSpPr>
            <p:nvPr/>
          </p:nvSpPr>
          <p:spPr bwMode="auto">
            <a:xfrm>
              <a:off x="2868" y="2533"/>
              <a:ext cx="74" cy="130"/>
            </a:xfrm>
            <a:custGeom>
              <a:avLst/>
              <a:gdLst>
                <a:gd name="T0" fmla="*/ 38 w 74"/>
                <a:gd name="T1" fmla="*/ 93 h 130"/>
                <a:gd name="T2" fmla="*/ 74 w 74"/>
                <a:gd name="T3" fmla="*/ 130 h 130"/>
                <a:gd name="T4" fmla="*/ 38 w 74"/>
                <a:gd name="T5" fmla="*/ 0 h 130"/>
                <a:gd name="T6" fmla="*/ 0 w 74"/>
                <a:gd name="T7" fmla="*/ 130 h 130"/>
                <a:gd name="T8" fmla="*/ 38 w 74"/>
                <a:gd name="T9" fmla="*/ 9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0">
                  <a:moveTo>
                    <a:pt x="38" y="93"/>
                  </a:moveTo>
                  <a:lnTo>
                    <a:pt x="74" y="130"/>
                  </a:lnTo>
                  <a:lnTo>
                    <a:pt x="38" y="0"/>
                  </a:lnTo>
                  <a:lnTo>
                    <a:pt x="0" y="1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Freeform 129"/>
            <p:cNvSpPr>
              <a:spLocks/>
            </p:cNvSpPr>
            <p:nvPr/>
          </p:nvSpPr>
          <p:spPr bwMode="auto">
            <a:xfrm>
              <a:off x="2673" y="2986"/>
              <a:ext cx="233" cy="536"/>
            </a:xfrm>
            <a:custGeom>
              <a:avLst/>
              <a:gdLst>
                <a:gd name="T0" fmla="*/ 121 w 424"/>
                <a:gd name="T1" fmla="*/ 0 h 978"/>
                <a:gd name="T2" fmla="*/ 424 w 424"/>
                <a:gd name="T3" fmla="*/ 0 h 978"/>
                <a:gd name="T4" fmla="*/ 424 w 424"/>
                <a:gd name="T5" fmla="*/ 978 h 978"/>
                <a:gd name="T6" fmla="*/ 0 w 424"/>
                <a:gd name="T7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978">
                  <a:moveTo>
                    <a:pt x="121" y="0"/>
                  </a:moveTo>
                  <a:lnTo>
                    <a:pt x="424" y="0"/>
                  </a:lnTo>
                  <a:lnTo>
                    <a:pt x="424" y="978"/>
                  </a:lnTo>
                  <a:lnTo>
                    <a:pt x="0" y="978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5" name="Freeform 130"/>
            <p:cNvSpPr>
              <a:spLocks/>
            </p:cNvSpPr>
            <p:nvPr/>
          </p:nvSpPr>
          <p:spPr bwMode="auto">
            <a:xfrm>
              <a:off x="3220" y="2498"/>
              <a:ext cx="194" cy="1017"/>
            </a:xfrm>
            <a:custGeom>
              <a:avLst/>
              <a:gdLst>
                <a:gd name="T0" fmla="*/ 0 w 353"/>
                <a:gd name="T1" fmla="*/ 0 h 1855"/>
                <a:gd name="T2" fmla="*/ 0 w 353"/>
                <a:gd name="T3" fmla="*/ 1855 h 1855"/>
                <a:gd name="T4" fmla="*/ 353 w 353"/>
                <a:gd name="T5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1855">
                  <a:moveTo>
                    <a:pt x="0" y="0"/>
                  </a:moveTo>
                  <a:lnTo>
                    <a:pt x="0" y="1855"/>
                  </a:lnTo>
                  <a:lnTo>
                    <a:pt x="353" y="185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6" name="Freeform 131"/>
            <p:cNvSpPr>
              <a:spLocks/>
            </p:cNvSpPr>
            <p:nvPr/>
          </p:nvSpPr>
          <p:spPr bwMode="auto">
            <a:xfrm>
              <a:off x="3305" y="3484"/>
              <a:ext cx="109" cy="61"/>
            </a:xfrm>
            <a:custGeom>
              <a:avLst/>
              <a:gdLst>
                <a:gd name="T0" fmla="*/ 32 w 109"/>
                <a:gd name="T1" fmla="*/ 31 h 61"/>
                <a:gd name="T2" fmla="*/ 0 w 109"/>
                <a:gd name="T3" fmla="*/ 61 h 61"/>
                <a:gd name="T4" fmla="*/ 109 w 109"/>
                <a:gd name="T5" fmla="*/ 31 h 61"/>
                <a:gd name="T6" fmla="*/ 0 w 109"/>
                <a:gd name="T7" fmla="*/ 0 h 61"/>
                <a:gd name="T8" fmla="*/ 32 w 109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32" y="31"/>
                  </a:moveTo>
                  <a:lnTo>
                    <a:pt x="0" y="61"/>
                  </a:lnTo>
                  <a:lnTo>
                    <a:pt x="109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7" name="Line 132"/>
            <p:cNvSpPr>
              <a:spLocks noChangeShapeType="1"/>
            </p:cNvSpPr>
            <p:nvPr/>
          </p:nvSpPr>
          <p:spPr bwMode="auto">
            <a:xfrm>
              <a:off x="3215" y="2995"/>
              <a:ext cx="188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8" name="Freeform 133"/>
            <p:cNvSpPr>
              <a:spLocks/>
            </p:cNvSpPr>
            <p:nvPr/>
          </p:nvSpPr>
          <p:spPr bwMode="auto">
            <a:xfrm>
              <a:off x="3294" y="2964"/>
              <a:ext cx="109" cy="62"/>
            </a:xfrm>
            <a:custGeom>
              <a:avLst/>
              <a:gdLst>
                <a:gd name="T0" fmla="*/ 32 w 109"/>
                <a:gd name="T1" fmla="*/ 31 h 62"/>
                <a:gd name="T2" fmla="*/ 0 w 109"/>
                <a:gd name="T3" fmla="*/ 62 h 62"/>
                <a:gd name="T4" fmla="*/ 109 w 109"/>
                <a:gd name="T5" fmla="*/ 31 h 62"/>
                <a:gd name="T6" fmla="*/ 0 w 109"/>
                <a:gd name="T7" fmla="*/ 0 h 62"/>
                <a:gd name="T8" fmla="*/ 32 w 109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32" y="31"/>
                  </a:moveTo>
                  <a:lnTo>
                    <a:pt x="0" y="62"/>
                  </a:lnTo>
                  <a:lnTo>
                    <a:pt x="109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6932</TotalTime>
  <Words>362</Words>
  <Application>Microsoft Office PowerPoint</Application>
  <PresentationFormat>On-screen Show (16:10)</PresentationFormat>
  <Paragraphs>46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Sans</vt:lpstr>
      <vt:lpstr>Symbol</vt:lpstr>
      <vt:lpstr>Times New Roman</vt:lpstr>
      <vt:lpstr>Wingdings</vt:lpstr>
      <vt:lpstr>Office Theme</vt:lpstr>
      <vt:lpstr>Introduction  to  Computer Architecture  and  Organization  (UCS510)</vt:lpstr>
      <vt:lpstr>What is Computer Architecture ?</vt:lpstr>
      <vt:lpstr>What is Computer Architecture ?</vt:lpstr>
      <vt:lpstr>What is a Computer ?</vt:lpstr>
      <vt:lpstr>How does it work ?</vt:lpstr>
      <vt:lpstr>What does a computer look like ?</vt:lpstr>
      <vt:lpstr>What does a processor look like ?</vt:lpstr>
      <vt:lpstr>PowerPoint Presentation</vt:lpstr>
      <vt:lpstr>Let us make it a full system ...</vt:lpstr>
      <vt:lpstr>Books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Smruti Sarangi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Yadwinder Singh</cp:lastModifiedBy>
  <cp:revision>132</cp:revision>
  <dcterms:created xsi:type="dcterms:W3CDTF">2013-07-05T14:39:01Z</dcterms:created>
  <dcterms:modified xsi:type="dcterms:W3CDTF">2025-08-26T08:22:17Z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