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0"/>
  </p:notesMasterIdLst>
  <p:handoutMasterIdLst>
    <p:handoutMasterId r:id="rId31"/>
  </p:handoutMasterIdLst>
  <p:sldIdLst>
    <p:sldId id="256" r:id="rId2"/>
    <p:sldId id="628" r:id="rId3"/>
    <p:sldId id="656" r:id="rId4"/>
    <p:sldId id="657" r:id="rId5"/>
    <p:sldId id="658" r:id="rId6"/>
    <p:sldId id="659" r:id="rId7"/>
    <p:sldId id="660" r:id="rId8"/>
    <p:sldId id="661" r:id="rId9"/>
    <p:sldId id="662" r:id="rId10"/>
    <p:sldId id="663" r:id="rId11"/>
    <p:sldId id="664" r:id="rId12"/>
    <p:sldId id="665" r:id="rId13"/>
    <p:sldId id="666" r:id="rId14"/>
    <p:sldId id="667" r:id="rId15"/>
    <p:sldId id="668" r:id="rId16"/>
    <p:sldId id="669" r:id="rId17"/>
    <p:sldId id="670" r:id="rId18"/>
    <p:sldId id="671" r:id="rId19"/>
    <p:sldId id="672" r:id="rId20"/>
    <p:sldId id="673" r:id="rId21"/>
    <p:sldId id="674" r:id="rId22"/>
    <p:sldId id="675" r:id="rId23"/>
    <p:sldId id="676" r:id="rId24"/>
    <p:sldId id="677" r:id="rId25"/>
    <p:sldId id="678" r:id="rId26"/>
    <p:sldId id="679" r:id="rId27"/>
    <p:sldId id="680" r:id="rId28"/>
    <p:sldId id="655"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CCFF"/>
    <a:srgbClr val="432D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77" autoAdjust="0"/>
    <p:restoredTop sz="94671" autoAdjust="0"/>
  </p:normalViewPr>
  <p:slideViewPr>
    <p:cSldViewPr>
      <p:cViewPr varScale="1">
        <p:scale>
          <a:sx n="102" d="100"/>
          <a:sy n="102" d="100"/>
        </p:scale>
        <p:origin x="490" y="77"/>
      </p:cViewPr>
      <p:guideLst>
        <p:guide orient="horz" pos="1620"/>
        <p:guide pos="288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Pralay Mitra</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a:t>Autumn 2016; CSE@IITKGP</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Programming and Data Structure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84CE15-A739-4B2B-BDB1-EA975C65395D}" type="slidenum">
              <a:rPr lang="en-US" smtClean="0"/>
              <a:pPr/>
              <a:t>‹#›</a:t>
            </a:fld>
            <a:endParaRPr lang="en-US"/>
          </a:p>
        </p:txBody>
      </p:sp>
    </p:spTree>
    <p:extLst>
      <p:ext uri="{BB962C8B-B14F-4D97-AF65-F5344CB8AC3E}">
        <p14:creationId xmlns:p14="http://schemas.microsoft.com/office/powerpoint/2010/main" val="4178604813"/>
      </p:ext>
    </p:extLst>
  </p:cSld>
  <p:clrMap bg1="dk1" tx1="lt1" bg2="dk2" tx2="lt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D27F-02F7-4C35-B130-3C4BD7DE8325}" type="datetimeFigureOut">
              <a:rPr lang="en-US" smtClean="0"/>
              <a:pPr/>
              <a:t>8/31/2023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6F7BDA-C18D-4598-BC27-898F115A82CF}" type="slidenum">
              <a:rPr lang="en-US" smtClean="0"/>
              <a:pPr/>
              <a:t>‹#›</a:t>
            </a:fld>
            <a:endParaRPr lang="en-US"/>
          </a:p>
        </p:txBody>
      </p:sp>
    </p:spTree>
    <p:extLst>
      <p:ext uri="{BB962C8B-B14F-4D97-AF65-F5344CB8AC3E}">
        <p14:creationId xmlns:p14="http://schemas.microsoft.com/office/powerpoint/2010/main" val="409455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6F7BDA-C18D-4598-BC27-898F115A82CF}" type="slidenum">
              <a:rPr lang="en-US" smtClean="0"/>
              <a:pPr/>
              <a:t>1</a:t>
            </a:fld>
            <a:endParaRPr lang="en-US"/>
          </a:p>
        </p:txBody>
      </p:sp>
    </p:spTree>
    <p:extLst>
      <p:ext uri="{BB962C8B-B14F-4D97-AF65-F5344CB8AC3E}">
        <p14:creationId xmlns:p14="http://schemas.microsoft.com/office/powerpoint/2010/main" val="50351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38464E-BC90-42CA-9BD7-F880F5235D20}"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2484556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38464E-BC90-42CA-9BD7-F880F5235D20}"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39964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38464E-BC90-42CA-9BD7-F880F5235D20}"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422117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38464E-BC90-42CA-9BD7-F880F5235D20}"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5149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8464E-BC90-42CA-9BD7-F880F5235D20}" type="datetimeFigureOut">
              <a:rPr lang="en-US" smtClean="0"/>
              <a:pPr/>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397946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38464E-BC90-42CA-9BD7-F880F5235D20}"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15885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38464E-BC90-42CA-9BD7-F880F5235D20}" type="datetimeFigureOut">
              <a:rPr lang="en-US" smtClean="0"/>
              <a:pPr/>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91538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849486"/>
            <a:ext cx="2133600" cy="273844"/>
          </a:xfrm>
        </p:spPr>
        <p:txBody>
          <a:bodyPr/>
          <a:lstStyle>
            <a:lvl1pPr>
              <a:defRPr>
                <a:solidFill>
                  <a:srgbClr val="FFC000"/>
                </a:solidFill>
              </a:defRPr>
            </a:lvl1pPr>
          </a:lstStyle>
          <a:p>
            <a:r>
              <a:rPr lang="en-US"/>
              <a:t>Pralay Mitra</a:t>
            </a:r>
            <a:endParaRPr lang="en-US" dirty="0"/>
          </a:p>
        </p:txBody>
      </p:sp>
      <p:sp>
        <p:nvSpPr>
          <p:cNvPr id="4" name="Footer Placeholder 3"/>
          <p:cNvSpPr>
            <a:spLocks noGrp="1"/>
          </p:cNvSpPr>
          <p:nvPr>
            <p:ph type="ftr" sz="quarter" idx="11"/>
          </p:nvPr>
        </p:nvSpPr>
        <p:spPr>
          <a:xfrm>
            <a:off x="2819400" y="4849486"/>
            <a:ext cx="3505200" cy="273844"/>
          </a:xfrm>
        </p:spPr>
        <p:txBody>
          <a:bodyPr/>
          <a:lstStyle>
            <a:lvl1pPr>
              <a:defRPr>
                <a:solidFill>
                  <a:srgbClr val="FFFF00"/>
                </a:solidFill>
              </a:defRPr>
            </a:lvl1pPr>
          </a:lstStyle>
          <a:p>
            <a:r>
              <a:rPr lang="en-US"/>
              <a:t>Programming and Data Structure – Autumn 2016</a:t>
            </a:r>
            <a:endParaRPr lang="en-US" dirty="0"/>
          </a:p>
        </p:txBody>
      </p:sp>
      <p:sp>
        <p:nvSpPr>
          <p:cNvPr id="5" name="Slide Number Placeholder 4"/>
          <p:cNvSpPr>
            <a:spLocks noGrp="1"/>
          </p:cNvSpPr>
          <p:nvPr>
            <p:ph type="sldNum" sz="quarter" idx="12"/>
          </p:nvPr>
        </p:nvSpPr>
        <p:spPr>
          <a:xfrm>
            <a:off x="6553200" y="4849486"/>
            <a:ext cx="2133600" cy="273844"/>
          </a:xfrm>
        </p:spPr>
        <p:txBody>
          <a:bodyPr/>
          <a:lstStyle/>
          <a:p>
            <a:fld id="{CEE52CA3-FBDC-4208-A4B9-2312B7B1D4EF}" type="slidenum">
              <a:rPr lang="en-US" smtClean="0"/>
              <a:pPr/>
              <a:t>‹#›</a:t>
            </a:fld>
            <a:endParaRPr lang="en-US" dirty="0"/>
          </a:p>
        </p:txBody>
      </p:sp>
    </p:spTree>
    <p:extLst>
      <p:ext uri="{BB962C8B-B14F-4D97-AF65-F5344CB8AC3E}">
        <p14:creationId xmlns:p14="http://schemas.microsoft.com/office/powerpoint/2010/main" val="305233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8464E-BC90-42CA-9BD7-F880F5235D20}" type="datetimeFigureOut">
              <a:rPr lang="en-US" smtClean="0"/>
              <a:pPr/>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25357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8464E-BC90-42CA-9BD7-F880F5235D20}"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73159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8464E-BC90-42CA-9BD7-F880F5235D20}" type="datetimeFigureOut">
              <a:rPr lang="en-US" smtClean="0"/>
              <a:pPr/>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6186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Pralay Mitra </a:t>
            </a:r>
            <a:endParaRPr lang="en-US" dirty="0"/>
          </a:p>
        </p:txBody>
      </p:sp>
      <p:sp>
        <p:nvSpPr>
          <p:cNvPr id="5" name="Footer Placeholder 4"/>
          <p:cNvSpPr>
            <a:spLocks noGrp="1"/>
          </p:cNvSpPr>
          <p:nvPr>
            <p:ph type="ftr" sz="quarter" idx="3"/>
          </p:nvPr>
        </p:nvSpPr>
        <p:spPr>
          <a:xfrm>
            <a:off x="2895600" y="4767263"/>
            <a:ext cx="3276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Programming and Data Structure – Autumn 2016</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E52CA3-FBDC-4208-A4B9-2312B7B1D4EF}" type="slidenum">
              <a:rPr lang="en-US" smtClean="0"/>
              <a:pPr/>
              <a:t>‹#›</a:t>
            </a:fld>
            <a:endParaRPr lang="en-US"/>
          </a:p>
        </p:txBody>
      </p:sp>
    </p:spTree>
    <p:extLst>
      <p:ext uri="{BB962C8B-B14F-4D97-AF65-F5344CB8AC3E}">
        <p14:creationId xmlns:p14="http://schemas.microsoft.com/office/powerpoint/2010/main" val="38882351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4400"/>
            <a:ext cx="8915400" cy="1614488"/>
          </a:xfrm>
        </p:spPr>
        <p:txBody>
          <a:bodyPr>
            <a:normAutofit/>
          </a:bodyPr>
          <a:lstStyle/>
          <a:p>
            <a:r>
              <a:rPr lang="en-US" altLang="en-US" sz="4000" b="1" dirty="0">
                <a:solidFill>
                  <a:srgbClr val="000099"/>
                </a:solidFill>
              </a:rPr>
              <a:t>Multiplexer and </a:t>
            </a:r>
            <a:r>
              <a:rPr lang="en-US" altLang="en-US" sz="4000" b="1" dirty="0" err="1">
                <a:solidFill>
                  <a:srgbClr val="000099"/>
                </a:solidFill>
              </a:rPr>
              <a:t>Demultiplexer</a:t>
            </a:r>
            <a:endParaRPr lang="en-US" altLang="en-US" sz="4000" b="1" dirty="0">
              <a:solidFill>
                <a:srgbClr val="000099"/>
              </a:solidFill>
            </a:endParaRPr>
          </a:p>
        </p:txBody>
      </p:sp>
    </p:spTree>
    <p:extLst>
      <p:ext uri="{BB962C8B-B14F-4D97-AF65-F5344CB8AC3E}">
        <p14:creationId xmlns:p14="http://schemas.microsoft.com/office/powerpoint/2010/main" val="382247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3200" b="1" dirty="0">
                <a:solidFill>
                  <a:srgbClr val="000099"/>
                </a:solidFill>
              </a:rPr>
              <a:t>8×1 Multiplexer using 4×1 and 2×1 multiplexer</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pic>
        <p:nvPicPr>
          <p:cNvPr id="25602" name="Picture 2" descr="Multiplexer"/>
          <p:cNvPicPr>
            <a:picLocks noChangeAspect="1" noChangeArrowheads="1"/>
          </p:cNvPicPr>
          <p:nvPr/>
        </p:nvPicPr>
        <p:blipFill>
          <a:blip r:embed="rId2"/>
          <a:srcRect/>
          <a:stretch>
            <a:fillRect/>
          </a:stretch>
        </p:blipFill>
        <p:spPr bwMode="auto">
          <a:xfrm>
            <a:off x="2143108" y="1285866"/>
            <a:ext cx="4143404" cy="3634508"/>
          </a:xfrm>
          <a:prstGeom prst="rect">
            <a:avLst/>
          </a:prstGeom>
          <a:noFill/>
        </p:spPr>
      </p:pic>
    </p:spTree>
    <p:extLst>
      <p:ext uri="{BB962C8B-B14F-4D97-AF65-F5344CB8AC3E}">
        <p14:creationId xmlns:p14="http://schemas.microsoft.com/office/powerpoint/2010/main" val="124121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a:solidFill>
                  <a:srgbClr val="000099"/>
                </a:solidFill>
              </a:rPr>
              <a:t>16×1 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a:t>In the 16 to 1 multiplexer, there are total of 16 inputs, i.e., A</a:t>
            </a:r>
            <a:r>
              <a:rPr lang="en-US" baseline="-25000" dirty="0"/>
              <a:t>0</a:t>
            </a:r>
            <a:r>
              <a:rPr lang="en-US" dirty="0"/>
              <a:t>, A</a:t>
            </a:r>
            <a:r>
              <a:rPr lang="en-US" baseline="-25000" dirty="0"/>
              <a:t>1</a:t>
            </a:r>
            <a:r>
              <a:rPr lang="en-US" dirty="0"/>
              <a:t>, …, A</a:t>
            </a:r>
            <a:r>
              <a:rPr lang="en-US" baseline="-25000" dirty="0"/>
              <a:t>16</a:t>
            </a:r>
            <a:r>
              <a:rPr lang="en-US" dirty="0"/>
              <a:t>, 4 selection lines, i.e., S</a:t>
            </a:r>
            <a:r>
              <a:rPr lang="en-US" baseline="-25000" dirty="0"/>
              <a:t>0</a:t>
            </a:r>
            <a:r>
              <a:rPr lang="en-US" dirty="0"/>
              <a:t>, S</a:t>
            </a:r>
            <a:r>
              <a:rPr lang="en-US" baseline="-25000" dirty="0"/>
              <a:t>1</a:t>
            </a:r>
            <a:r>
              <a:rPr lang="en-US" dirty="0"/>
              <a:t>, S</a:t>
            </a:r>
            <a:r>
              <a:rPr lang="en-US" baseline="-25000" dirty="0"/>
              <a:t>2</a:t>
            </a:r>
            <a:r>
              <a:rPr lang="en-US" dirty="0"/>
              <a:t>, and S</a:t>
            </a:r>
            <a:r>
              <a:rPr lang="en-US" baseline="-25000" dirty="0"/>
              <a:t>3</a:t>
            </a:r>
            <a:r>
              <a:rPr lang="en-US" dirty="0"/>
              <a:t> and single output, i.e., Y. On the basis of the combination of inputs that are present at the selection lines S</a:t>
            </a:r>
            <a:r>
              <a:rPr lang="en-US" baseline="-25000" dirty="0"/>
              <a:t>0</a:t>
            </a:r>
            <a:r>
              <a:rPr lang="en-US" dirty="0"/>
              <a:t>, S</a:t>
            </a:r>
            <a:r>
              <a:rPr lang="en-US" baseline="-25000" dirty="0"/>
              <a:t>1</a:t>
            </a:r>
            <a:r>
              <a:rPr lang="en-US" dirty="0"/>
              <a:t>, and S</a:t>
            </a:r>
            <a:r>
              <a:rPr lang="en-US" baseline="-25000" dirty="0"/>
              <a:t>2</a:t>
            </a:r>
            <a:r>
              <a:rPr lang="en-US" dirty="0"/>
              <a:t>, one of these 16 inputs will be connected to the output.</a:t>
            </a:r>
          </a:p>
        </p:txBody>
      </p:sp>
    </p:spTree>
    <p:extLst>
      <p:ext uri="{BB962C8B-B14F-4D97-AF65-F5344CB8AC3E}">
        <p14:creationId xmlns:p14="http://schemas.microsoft.com/office/powerpoint/2010/main" val="124121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a:solidFill>
                  <a:srgbClr val="000099"/>
                </a:solidFill>
              </a:rPr>
              <a:t>16×1 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a:t>Truth Table:</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sp>
        <p:nvSpPr>
          <p:cNvPr id="11" name="Rectangle 10"/>
          <p:cNvSpPr/>
          <p:nvPr/>
        </p:nvSpPr>
        <p:spPr>
          <a:xfrm>
            <a:off x="5715893" y="845096"/>
            <a:ext cx="1570751" cy="369332"/>
          </a:xfrm>
          <a:prstGeom prst="rect">
            <a:avLst/>
          </a:prstGeom>
        </p:spPr>
        <p:txBody>
          <a:bodyPr wrap="none">
            <a:spAutoFit/>
          </a:bodyPr>
          <a:lstStyle/>
          <a:p>
            <a:r>
              <a:rPr lang="en-US" dirty="0"/>
              <a:t>Logical circuit:</a:t>
            </a:r>
          </a:p>
        </p:txBody>
      </p:sp>
      <p:sp>
        <p:nvSpPr>
          <p:cNvPr id="13" name="Rectangle 12"/>
          <p:cNvSpPr/>
          <p:nvPr/>
        </p:nvSpPr>
        <p:spPr>
          <a:xfrm>
            <a:off x="357158" y="4143386"/>
            <a:ext cx="8643998" cy="954107"/>
          </a:xfrm>
          <a:prstGeom prst="rect">
            <a:avLst/>
          </a:prstGeom>
        </p:spPr>
        <p:txBody>
          <a:bodyPr wrap="square">
            <a:spAutoFit/>
          </a:bodyPr>
          <a:lstStyle/>
          <a:p>
            <a:pPr algn="just"/>
            <a:r>
              <a:rPr lang="en-US" sz="1400" dirty="0"/>
              <a:t>The logical expression of the term Y is as follows:</a:t>
            </a:r>
          </a:p>
          <a:p>
            <a:pPr algn="just"/>
            <a:r>
              <a:rPr lang="en-US" sz="1400" dirty="0"/>
              <a:t>Y=A</a:t>
            </a:r>
            <a:r>
              <a:rPr lang="en-US" sz="1400" baseline="-25000" dirty="0"/>
              <a:t>0</a:t>
            </a:r>
            <a:r>
              <a:rPr lang="en-US" sz="1400" dirty="0"/>
              <a:t>.S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 A</a:t>
            </a:r>
            <a:r>
              <a:rPr lang="en-US" sz="1400" baseline="-25000" dirty="0"/>
              <a:t>1</a:t>
            </a:r>
            <a:r>
              <a:rPr lang="en-US" sz="1400" dirty="0"/>
              <a:t>.S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 '.S</a:t>
            </a:r>
            <a:r>
              <a:rPr lang="en-US" sz="1400" baseline="-25000" dirty="0"/>
              <a:t>3 </a:t>
            </a:r>
            <a:r>
              <a:rPr lang="en-US" sz="1400" dirty="0"/>
              <a:t>+ A</a:t>
            </a:r>
            <a:r>
              <a:rPr lang="en-US" sz="1400" baseline="-25000" dirty="0"/>
              <a:t>2</a:t>
            </a:r>
            <a:r>
              <a:rPr lang="en-US" sz="1400" dirty="0"/>
              <a:t>.S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 A</a:t>
            </a:r>
            <a:r>
              <a:rPr lang="en-US" sz="1400" baseline="-25000" dirty="0"/>
              <a:t>3</a:t>
            </a:r>
            <a:r>
              <a:rPr lang="en-US" sz="1400" dirty="0"/>
              <a:t>.S</a:t>
            </a:r>
            <a:r>
              <a:rPr lang="en-US" sz="1400" baseline="-25000" dirty="0"/>
              <a:t>0</a:t>
            </a:r>
            <a:r>
              <a:rPr lang="en-US" sz="1400" dirty="0"/>
              <a:t>'.S</a:t>
            </a:r>
            <a:r>
              <a:rPr lang="en-US" sz="1400" baseline="-25000" dirty="0"/>
              <a:t>1</a:t>
            </a:r>
            <a:r>
              <a:rPr lang="en-US" sz="1400" dirty="0"/>
              <a:t> '.S</a:t>
            </a:r>
            <a:r>
              <a:rPr lang="en-US" sz="1400" baseline="-25000" dirty="0"/>
              <a:t>2</a:t>
            </a:r>
            <a:r>
              <a:rPr lang="en-US" sz="1400" dirty="0"/>
              <a:t>.S</a:t>
            </a:r>
            <a:r>
              <a:rPr lang="en-US" sz="1400" baseline="-25000" dirty="0"/>
              <a:t>3 </a:t>
            </a:r>
            <a:r>
              <a:rPr lang="en-US" sz="1400" dirty="0"/>
              <a:t>+ A</a:t>
            </a:r>
            <a:r>
              <a:rPr lang="en-US" sz="1400" baseline="-25000" dirty="0"/>
              <a:t>4</a:t>
            </a:r>
            <a:r>
              <a:rPr lang="en-US" sz="1400" dirty="0"/>
              <a:t>.S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 A</a:t>
            </a:r>
            <a:r>
              <a:rPr lang="en-US" sz="1400" baseline="-25000" dirty="0"/>
              <a:t>5</a:t>
            </a:r>
            <a:r>
              <a:rPr lang="en-US" sz="1400" dirty="0"/>
              <a:t>.S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 </a:t>
            </a:r>
            <a:r>
              <a:rPr lang="en-US" sz="1400" dirty="0"/>
              <a:t>+ A</a:t>
            </a:r>
            <a:r>
              <a:rPr lang="en-US" sz="1400" baseline="-25000" dirty="0"/>
              <a:t>6</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 A</a:t>
            </a:r>
            <a:r>
              <a:rPr lang="en-US" sz="1400" baseline="-25000" dirty="0"/>
              <a:t>7</a:t>
            </a:r>
            <a:r>
              <a:rPr lang="en-US" sz="1400" dirty="0"/>
              <a:t>.S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 </a:t>
            </a:r>
            <a:r>
              <a:rPr lang="en-US" sz="1400" dirty="0"/>
              <a:t>+ A</a:t>
            </a:r>
            <a:r>
              <a:rPr lang="en-US" sz="1400" baseline="-25000" dirty="0"/>
              <a:t>8</a:t>
            </a:r>
            <a:r>
              <a:rPr lang="en-US" sz="1400" dirty="0"/>
              <a:t>.S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 A</a:t>
            </a:r>
            <a:r>
              <a:rPr lang="en-US" sz="1400" baseline="-25000" dirty="0"/>
              <a:t>9</a:t>
            </a:r>
            <a:r>
              <a:rPr lang="en-US" sz="1400" dirty="0"/>
              <a:t>.S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 </a:t>
            </a:r>
            <a:r>
              <a:rPr lang="en-US" sz="1400" dirty="0"/>
              <a:t>+ Y</a:t>
            </a:r>
            <a:r>
              <a:rPr lang="en-US" sz="1400" baseline="-25000" dirty="0"/>
              <a:t>1</a:t>
            </a:r>
            <a:r>
              <a:rPr lang="en-US" sz="1400" dirty="0"/>
              <a:t>0.S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 + A</a:t>
            </a:r>
            <a:r>
              <a:rPr lang="en-US" sz="1400" baseline="-25000" dirty="0"/>
              <a:t>1</a:t>
            </a:r>
            <a:r>
              <a:rPr lang="en-US" sz="1400" dirty="0"/>
              <a:t>1.S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 </a:t>
            </a:r>
            <a:r>
              <a:rPr lang="en-US" sz="1400" dirty="0"/>
              <a:t>+ A</a:t>
            </a:r>
            <a:r>
              <a:rPr lang="en-US" sz="1400" baseline="-25000" dirty="0"/>
              <a:t>1</a:t>
            </a:r>
            <a:r>
              <a:rPr lang="en-US" sz="1400" dirty="0"/>
              <a:t>2 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 '.S</a:t>
            </a:r>
            <a:r>
              <a:rPr lang="en-US" sz="1400" baseline="-25000" dirty="0"/>
              <a:t>3</a:t>
            </a:r>
            <a:r>
              <a:rPr lang="en-US" sz="1400" dirty="0"/>
              <a:t>‘ + A</a:t>
            </a:r>
            <a:r>
              <a:rPr lang="en-US" sz="1400" baseline="-25000" dirty="0"/>
              <a:t>1</a:t>
            </a:r>
            <a:r>
              <a:rPr lang="en-US" sz="1400" dirty="0"/>
              <a:t>3.S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 </a:t>
            </a:r>
            <a:r>
              <a:rPr lang="en-US" sz="1400" dirty="0"/>
              <a:t>+ A</a:t>
            </a:r>
            <a:r>
              <a:rPr lang="en-US" sz="1400" baseline="-25000" dirty="0"/>
              <a:t>1</a:t>
            </a:r>
            <a:r>
              <a:rPr lang="en-US" sz="1400" dirty="0"/>
              <a:t>4.S</a:t>
            </a:r>
            <a:r>
              <a:rPr lang="en-US" sz="1400" baseline="-25000" dirty="0"/>
              <a:t>0</a:t>
            </a:r>
            <a:r>
              <a:rPr lang="en-US" sz="1400" dirty="0"/>
              <a:t>.S</a:t>
            </a:r>
            <a:r>
              <a:rPr lang="en-US" sz="1400" baseline="-25000" dirty="0"/>
              <a:t>1</a:t>
            </a:r>
            <a:r>
              <a:rPr lang="en-US" sz="1400" dirty="0"/>
              <a:t> .S</a:t>
            </a:r>
            <a:r>
              <a:rPr lang="en-US" sz="1400" baseline="-25000" dirty="0"/>
              <a:t>2</a:t>
            </a:r>
            <a:r>
              <a:rPr lang="en-US" sz="1400" dirty="0"/>
              <a:t>.S</a:t>
            </a:r>
            <a:r>
              <a:rPr lang="en-US" sz="1400" baseline="-25000" dirty="0"/>
              <a:t>3</a:t>
            </a:r>
            <a:r>
              <a:rPr lang="en-US" sz="1400" dirty="0"/>
              <a:t>‘ + A</a:t>
            </a:r>
            <a:r>
              <a:rPr lang="en-US" sz="1400" baseline="-25000" dirty="0"/>
              <a:t>1</a:t>
            </a:r>
            <a:r>
              <a:rPr lang="en-US" sz="1400" dirty="0"/>
              <a:t>5.S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endParaRPr lang="en-US" sz="1400" dirty="0"/>
          </a:p>
        </p:txBody>
      </p:sp>
      <p:pic>
        <p:nvPicPr>
          <p:cNvPr id="27650" name="Picture 2" descr="Multiplexer"/>
          <p:cNvPicPr>
            <a:picLocks noChangeAspect="1" noChangeArrowheads="1"/>
          </p:cNvPicPr>
          <p:nvPr/>
        </p:nvPicPr>
        <p:blipFill>
          <a:blip r:embed="rId2"/>
          <a:srcRect/>
          <a:stretch>
            <a:fillRect/>
          </a:stretch>
        </p:blipFill>
        <p:spPr bwMode="auto">
          <a:xfrm>
            <a:off x="142844" y="1142991"/>
            <a:ext cx="2586816" cy="2643205"/>
          </a:xfrm>
          <a:prstGeom prst="rect">
            <a:avLst/>
          </a:prstGeom>
          <a:noFill/>
        </p:spPr>
      </p:pic>
      <p:pic>
        <p:nvPicPr>
          <p:cNvPr id="27652" name="Picture 4" descr="Multiplexer"/>
          <p:cNvPicPr>
            <a:picLocks noChangeAspect="1" noChangeArrowheads="1"/>
          </p:cNvPicPr>
          <p:nvPr/>
        </p:nvPicPr>
        <p:blipFill>
          <a:blip r:embed="rId3"/>
          <a:srcRect/>
          <a:stretch>
            <a:fillRect/>
          </a:stretch>
        </p:blipFill>
        <p:spPr bwMode="auto">
          <a:xfrm>
            <a:off x="3143240" y="1142990"/>
            <a:ext cx="1531143" cy="3062286"/>
          </a:xfrm>
          <a:prstGeom prst="rect">
            <a:avLst/>
          </a:prstGeom>
          <a:noFill/>
        </p:spPr>
      </p:pic>
      <p:pic>
        <p:nvPicPr>
          <p:cNvPr id="27654" name="Picture 6" descr="Multiplexer"/>
          <p:cNvPicPr>
            <a:picLocks noChangeAspect="1" noChangeArrowheads="1"/>
          </p:cNvPicPr>
          <p:nvPr/>
        </p:nvPicPr>
        <p:blipFill>
          <a:blip r:embed="rId4"/>
          <a:srcRect/>
          <a:stretch>
            <a:fillRect/>
          </a:stretch>
        </p:blipFill>
        <p:spPr bwMode="auto">
          <a:xfrm>
            <a:off x="5000628" y="1142990"/>
            <a:ext cx="3929090" cy="3143272"/>
          </a:xfrm>
          <a:prstGeom prst="rect">
            <a:avLst/>
          </a:prstGeom>
          <a:noFill/>
        </p:spPr>
      </p:pic>
    </p:spTree>
    <p:extLst>
      <p:ext uri="{BB962C8B-B14F-4D97-AF65-F5344CB8AC3E}">
        <p14:creationId xmlns:p14="http://schemas.microsoft.com/office/powerpoint/2010/main" val="124121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Autofit/>
          </a:bodyPr>
          <a:lstStyle/>
          <a:p>
            <a:r>
              <a:rPr lang="en-US" altLang="en-US" sz="3200" b="1" dirty="0">
                <a:solidFill>
                  <a:srgbClr val="000099"/>
                </a:solidFill>
              </a:rPr>
              <a:t>16×1 Multiplexer using 8×1 and 2×1 multiplexer</a:t>
            </a:r>
            <a:br>
              <a:rPr lang="en-US" sz="3200" dirty="0"/>
            </a:br>
            <a:endParaRPr lang="en-US" altLang="en-US" sz="3200" b="1" dirty="0">
              <a:solidFill>
                <a:srgbClr val="000099"/>
              </a:solidFill>
            </a:endParaRPr>
          </a:p>
        </p:txBody>
      </p:sp>
      <p:sp>
        <p:nvSpPr>
          <p:cNvPr id="131075" name="Rectangle 3"/>
          <p:cNvSpPr>
            <a:spLocks noGrp="1" noChangeArrowheads="1"/>
          </p:cNvSpPr>
          <p:nvPr>
            <p:ph idx="1"/>
          </p:nvPr>
        </p:nvSpPr>
        <p:spPr>
          <a:xfrm>
            <a:off x="457200" y="1200150"/>
            <a:ext cx="8229600" cy="3600450"/>
          </a:xfrm>
        </p:spPr>
        <p:txBody>
          <a:bodyPr rtlCol="0">
            <a:normAutofit fontScale="85000" lnSpcReduction="10000"/>
          </a:bodyPr>
          <a:lstStyle/>
          <a:p>
            <a:pPr algn="just"/>
            <a:r>
              <a:rPr lang="en-US" dirty="0"/>
              <a:t>We can implement the 16</a:t>
            </a:r>
            <a:r>
              <a:rPr lang="en-US" b="1" dirty="0"/>
              <a:t>×</a:t>
            </a:r>
            <a:r>
              <a:rPr lang="en-US" dirty="0"/>
              <a:t>1 multiplexer using a lower order multiplexer. To implement the 8</a:t>
            </a:r>
            <a:r>
              <a:rPr lang="en-US" b="1" dirty="0"/>
              <a:t>×</a:t>
            </a:r>
            <a:r>
              <a:rPr lang="en-US" dirty="0"/>
              <a:t>1 multiplexer, we need two 8</a:t>
            </a:r>
            <a:r>
              <a:rPr lang="en-US" b="1" dirty="0"/>
              <a:t>×</a:t>
            </a:r>
            <a:r>
              <a:rPr lang="en-US" dirty="0"/>
              <a:t>1 multiplexers and one 2</a:t>
            </a:r>
            <a:r>
              <a:rPr lang="en-US" b="1" dirty="0"/>
              <a:t>×</a:t>
            </a:r>
            <a:r>
              <a:rPr lang="en-US" dirty="0"/>
              <a:t>1 multiplexer. The 8</a:t>
            </a:r>
            <a:r>
              <a:rPr lang="en-US" b="1" dirty="0"/>
              <a:t>×</a:t>
            </a:r>
            <a:r>
              <a:rPr lang="en-US" dirty="0"/>
              <a:t>1 multiplexer has 3 selection lines, 4 inputs, and 1 output. The 2</a:t>
            </a:r>
            <a:r>
              <a:rPr lang="en-US" b="1" dirty="0"/>
              <a:t>×</a:t>
            </a:r>
            <a:r>
              <a:rPr lang="en-US" dirty="0"/>
              <a:t>1 multiplexer has only 1 selection line.</a:t>
            </a:r>
          </a:p>
          <a:p>
            <a:pPr algn="just"/>
            <a:r>
              <a:rPr lang="en-US" dirty="0"/>
              <a:t>For getting 16 data inputs, we need two 8 ×1 multiplexers. The 8</a:t>
            </a:r>
            <a:r>
              <a:rPr lang="en-US" b="1" dirty="0"/>
              <a:t>×</a:t>
            </a:r>
            <a:r>
              <a:rPr lang="en-US" dirty="0"/>
              <a:t>1 multiplexer produces one output. So, in order to get the final output, we need a 2</a:t>
            </a:r>
            <a:r>
              <a:rPr lang="en-US" b="1" dirty="0"/>
              <a:t>×</a:t>
            </a:r>
            <a:r>
              <a:rPr lang="en-US" dirty="0"/>
              <a:t>1 multiplexer. </a:t>
            </a:r>
          </a:p>
        </p:txBody>
      </p:sp>
    </p:spTree>
    <p:extLst>
      <p:ext uri="{BB962C8B-B14F-4D97-AF65-F5344CB8AC3E}">
        <p14:creationId xmlns:p14="http://schemas.microsoft.com/office/powerpoint/2010/main" val="1241210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3200" b="1" dirty="0">
                <a:solidFill>
                  <a:srgbClr val="000099"/>
                </a:solidFill>
              </a:rPr>
              <a:t>16×1 Multiplexer using 8×1 and 2×1 multiplexer</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pic>
        <p:nvPicPr>
          <p:cNvPr id="29698" name="Picture 2" descr="Multiplexer"/>
          <p:cNvPicPr>
            <a:picLocks noChangeAspect="1" noChangeArrowheads="1"/>
          </p:cNvPicPr>
          <p:nvPr/>
        </p:nvPicPr>
        <p:blipFill>
          <a:blip r:embed="rId2"/>
          <a:srcRect/>
          <a:stretch>
            <a:fillRect/>
          </a:stretch>
        </p:blipFill>
        <p:spPr bwMode="auto">
          <a:xfrm>
            <a:off x="2143108" y="881076"/>
            <a:ext cx="4619625" cy="3762376"/>
          </a:xfrm>
          <a:prstGeom prst="rect">
            <a:avLst/>
          </a:prstGeom>
          <a:noFill/>
        </p:spPr>
      </p:pic>
    </p:spTree>
    <p:extLst>
      <p:ext uri="{BB962C8B-B14F-4D97-AF65-F5344CB8AC3E}">
        <p14:creationId xmlns:p14="http://schemas.microsoft.com/office/powerpoint/2010/main" val="124121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a:solidFill>
                  <a:srgbClr val="000099"/>
                </a:solidFill>
              </a:rPr>
              <a:t>De-multiplexer</a:t>
            </a:r>
          </a:p>
        </p:txBody>
      </p:sp>
      <p:sp>
        <p:nvSpPr>
          <p:cNvPr id="131075" name="Rectangle 3"/>
          <p:cNvSpPr>
            <a:spLocks noGrp="1" noChangeArrowheads="1"/>
          </p:cNvSpPr>
          <p:nvPr>
            <p:ph idx="1"/>
          </p:nvPr>
        </p:nvSpPr>
        <p:spPr>
          <a:xfrm>
            <a:off x="457200" y="1200150"/>
            <a:ext cx="8229600" cy="3600450"/>
          </a:xfrm>
        </p:spPr>
        <p:txBody>
          <a:bodyPr rtlCol="0">
            <a:normAutofit fontScale="55000" lnSpcReduction="20000"/>
          </a:bodyPr>
          <a:lstStyle/>
          <a:p>
            <a:pPr algn="just"/>
            <a:r>
              <a:rPr lang="en-US" dirty="0"/>
              <a:t>A De-multiplexer is a combinational circuit that has only 1 input line and 2</a:t>
            </a:r>
            <a:r>
              <a:rPr lang="en-US" baseline="30000" dirty="0"/>
              <a:t>N</a:t>
            </a:r>
            <a:r>
              <a:rPr lang="en-US" dirty="0"/>
              <a:t> output lines. Simply, </a:t>
            </a:r>
            <a:r>
              <a:rPr lang="en-US"/>
              <a:t>the de-multiplexer </a:t>
            </a:r>
            <a:r>
              <a:rPr lang="en-US" dirty="0"/>
              <a:t>is a single-input and multi-output combinational circuit. The information is received from the single input lines and directed to the output line. On the basis of the values of the selection lines, the input will be connected to one of these outputs. De-multiplexer is opposite to the multiplexer.</a:t>
            </a:r>
          </a:p>
          <a:p>
            <a:pPr algn="just"/>
            <a:r>
              <a:rPr lang="en-US" dirty="0"/>
              <a:t>Unlike encoder and decoder, there are n selection lines and 2</a:t>
            </a:r>
            <a:r>
              <a:rPr lang="en-US" baseline="30000" dirty="0"/>
              <a:t>n</a:t>
            </a:r>
            <a:r>
              <a:rPr lang="en-US" dirty="0"/>
              <a:t> outputs. So, there is a total of 2</a:t>
            </a:r>
            <a:r>
              <a:rPr lang="en-US" baseline="30000" dirty="0"/>
              <a:t>n </a:t>
            </a:r>
            <a:r>
              <a:rPr lang="en-US" dirty="0"/>
              <a:t>possible combinations of inputs. De-multiplexer is also treated as </a:t>
            </a:r>
            <a:r>
              <a:rPr lang="en-US" b="1" dirty="0"/>
              <a:t>De-</a:t>
            </a:r>
            <a:r>
              <a:rPr lang="en-US" b="1" dirty="0" err="1"/>
              <a:t>mux</a:t>
            </a:r>
            <a:r>
              <a:rPr lang="en-US" dirty="0"/>
              <a:t>.</a:t>
            </a:r>
          </a:p>
          <a:p>
            <a:pPr algn="just"/>
            <a:r>
              <a:rPr lang="en-US" dirty="0">
                <a:latin typeface="+mj-lt"/>
              </a:rPr>
              <a:t>There are various types of the De-multiplexer which are as follows:</a:t>
            </a:r>
          </a:p>
          <a:p>
            <a:pPr algn="just"/>
            <a:r>
              <a:rPr lang="en-US" dirty="0"/>
              <a:t>1×2 De-multiplexer</a:t>
            </a:r>
          </a:p>
          <a:p>
            <a:pPr algn="just"/>
            <a:r>
              <a:rPr lang="en-US" dirty="0"/>
              <a:t>1×4 De-multiplexer</a:t>
            </a:r>
          </a:p>
          <a:p>
            <a:pPr algn="just"/>
            <a:r>
              <a:rPr lang="en-US" dirty="0"/>
              <a:t>1×8 De-multiplexer </a:t>
            </a:r>
          </a:p>
          <a:p>
            <a:pPr algn="just"/>
            <a:r>
              <a:rPr lang="en-US" dirty="0"/>
              <a:t>1×16 De-multiplexer</a:t>
            </a:r>
          </a:p>
        </p:txBody>
      </p:sp>
    </p:spTree>
    <p:extLst>
      <p:ext uri="{BB962C8B-B14F-4D97-AF65-F5344CB8AC3E}">
        <p14:creationId xmlns:p14="http://schemas.microsoft.com/office/powerpoint/2010/main" val="124121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a:solidFill>
                  <a:srgbClr val="000099"/>
                </a:solidFill>
              </a:rPr>
              <a:t>1×2 De-multiplexer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a:t>In the 1 to 2 De-multiplexer, there are only two outputs, i.e., Y</a:t>
            </a:r>
            <a:r>
              <a:rPr lang="en-US" baseline="-25000" dirty="0"/>
              <a:t>0</a:t>
            </a:r>
            <a:r>
              <a:rPr lang="en-US" dirty="0"/>
              <a:t>, and Y</a:t>
            </a:r>
            <a:r>
              <a:rPr lang="en-US" baseline="-25000" dirty="0"/>
              <a:t>1</a:t>
            </a:r>
            <a:r>
              <a:rPr lang="en-US" dirty="0"/>
              <a:t>, 1 selection lines, i.e., S</a:t>
            </a:r>
            <a:r>
              <a:rPr lang="en-US" baseline="-25000" dirty="0"/>
              <a:t>0</a:t>
            </a:r>
            <a:r>
              <a:rPr lang="en-US" dirty="0"/>
              <a:t>, and single input, i.e., A. On the basis of the selection value, the input will be connected to one of the outputs.</a:t>
            </a:r>
          </a:p>
        </p:txBody>
      </p:sp>
    </p:spTree>
    <p:extLst>
      <p:ext uri="{BB962C8B-B14F-4D97-AF65-F5344CB8AC3E}">
        <p14:creationId xmlns:p14="http://schemas.microsoft.com/office/powerpoint/2010/main" val="124121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a:solidFill>
                  <a:srgbClr val="000099"/>
                </a:solidFill>
              </a:rPr>
              <a:t>1×2 De-multiplexer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a:t>Truth Table:</a:t>
            </a:r>
          </a:p>
        </p:txBody>
      </p:sp>
      <p:sp>
        <p:nvSpPr>
          <p:cNvPr id="7" name="Rectangle 6"/>
          <p:cNvSpPr/>
          <p:nvPr/>
        </p:nvSpPr>
        <p:spPr>
          <a:xfrm>
            <a:off x="642910" y="3143254"/>
            <a:ext cx="4572000" cy="1200329"/>
          </a:xfrm>
          <a:prstGeom prst="rect">
            <a:avLst/>
          </a:prstGeom>
        </p:spPr>
        <p:txBody>
          <a:bodyPr>
            <a:spAutoFit/>
          </a:bodyPr>
          <a:lstStyle/>
          <a:p>
            <a:pPr algn="just"/>
            <a:r>
              <a:rPr lang="en-US" dirty="0"/>
              <a:t>The logical expression of the term Y is as follows:</a:t>
            </a:r>
          </a:p>
          <a:p>
            <a:r>
              <a:rPr lang="en-US" dirty="0"/>
              <a:t>Y</a:t>
            </a:r>
            <a:r>
              <a:rPr lang="en-US" baseline="-25000" dirty="0"/>
              <a:t>0</a:t>
            </a:r>
            <a:r>
              <a:rPr lang="en-US" dirty="0"/>
              <a:t>=S</a:t>
            </a:r>
            <a:r>
              <a:rPr lang="en-US" baseline="-25000" dirty="0"/>
              <a:t>0</a:t>
            </a:r>
            <a:r>
              <a:rPr lang="en-US" dirty="0"/>
              <a:t>'.A</a:t>
            </a:r>
            <a:br>
              <a:rPr lang="en-US" dirty="0"/>
            </a:br>
            <a:r>
              <a:rPr lang="en-US" dirty="0"/>
              <a:t>Y</a:t>
            </a:r>
            <a:r>
              <a:rPr lang="en-US" baseline="-25000" dirty="0"/>
              <a:t>1</a:t>
            </a:r>
            <a:r>
              <a:rPr lang="en-US" dirty="0"/>
              <a:t>=S</a:t>
            </a:r>
            <a:r>
              <a:rPr lang="en-US" baseline="-25000" dirty="0"/>
              <a:t>0</a:t>
            </a:r>
            <a:r>
              <a:rPr lang="en-US" dirty="0"/>
              <a:t>.A</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sp>
        <p:nvSpPr>
          <p:cNvPr id="11" name="Rectangle 10"/>
          <p:cNvSpPr/>
          <p:nvPr/>
        </p:nvSpPr>
        <p:spPr>
          <a:xfrm>
            <a:off x="5715893" y="845096"/>
            <a:ext cx="1570751" cy="369332"/>
          </a:xfrm>
          <a:prstGeom prst="rect">
            <a:avLst/>
          </a:prstGeom>
        </p:spPr>
        <p:txBody>
          <a:bodyPr wrap="none">
            <a:spAutoFit/>
          </a:bodyPr>
          <a:lstStyle/>
          <a:p>
            <a:r>
              <a:rPr lang="en-US" dirty="0"/>
              <a:t>Logical circuit:</a:t>
            </a:r>
          </a:p>
        </p:txBody>
      </p:sp>
      <p:pic>
        <p:nvPicPr>
          <p:cNvPr id="2" name="Picture 2" descr="De-multiplexer"/>
          <p:cNvPicPr>
            <a:picLocks noChangeAspect="1" noChangeArrowheads="1"/>
          </p:cNvPicPr>
          <p:nvPr/>
        </p:nvPicPr>
        <p:blipFill>
          <a:blip r:embed="rId2"/>
          <a:srcRect/>
          <a:stretch>
            <a:fillRect/>
          </a:stretch>
        </p:blipFill>
        <p:spPr bwMode="auto">
          <a:xfrm>
            <a:off x="49005" y="1135807"/>
            <a:ext cx="2665607" cy="2078885"/>
          </a:xfrm>
          <a:prstGeom prst="rect">
            <a:avLst/>
          </a:prstGeom>
          <a:noFill/>
        </p:spPr>
      </p:pic>
      <p:pic>
        <p:nvPicPr>
          <p:cNvPr id="3" name="Picture 4" descr="De-multiplexer"/>
          <p:cNvPicPr>
            <a:picLocks noChangeAspect="1" noChangeArrowheads="1"/>
          </p:cNvPicPr>
          <p:nvPr/>
        </p:nvPicPr>
        <p:blipFill>
          <a:blip r:embed="rId3"/>
          <a:srcRect/>
          <a:stretch>
            <a:fillRect/>
          </a:stretch>
        </p:blipFill>
        <p:spPr bwMode="auto">
          <a:xfrm>
            <a:off x="2786050" y="1214428"/>
            <a:ext cx="2409825" cy="1485900"/>
          </a:xfrm>
          <a:prstGeom prst="rect">
            <a:avLst/>
          </a:prstGeom>
          <a:noFill/>
        </p:spPr>
      </p:pic>
      <p:pic>
        <p:nvPicPr>
          <p:cNvPr id="4" name="Picture 6" descr="De-multiplexer"/>
          <p:cNvPicPr>
            <a:picLocks noChangeAspect="1" noChangeArrowheads="1"/>
          </p:cNvPicPr>
          <p:nvPr/>
        </p:nvPicPr>
        <p:blipFill>
          <a:blip r:embed="rId4"/>
          <a:srcRect/>
          <a:stretch>
            <a:fillRect/>
          </a:stretch>
        </p:blipFill>
        <p:spPr bwMode="auto">
          <a:xfrm>
            <a:off x="5214942" y="1214428"/>
            <a:ext cx="3762375" cy="2390775"/>
          </a:xfrm>
          <a:prstGeom prst="rect">
            <a:avLst/>
          </a:prstGeom>
          <a:noFill/>
        </p:spPr>
      </p:pic>
    </p:spTree>
    <p:extLst>
      <p:ext uri="{BB962C8B-B14F-4D97-AF65-F5344CB8AC3E}">
        <p14:creationId xmlns:p14="http://schemas.microsoft.com/office/powerpoint/2010/main" val="1241210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a:solidFill>
                  <a:srgbClr val="000099"/>
                </a:solidFill>
              </a:rPr>
              <a:t>1×4 De-multiplexer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a:t>In 1 to 4 De-multiplexer, there are total of four outputs, i.e., Y</a:t>
            </a:r>
            <a:r>
              <a:rPr lang="en-US" baseline="-25000" dirty="0"/>
              <a:t>0</a:t>
            </a:r>
            <a:r>
              <a:rPr lang="en-US" dirty="0"/>
              <a:t>, Y</a:t>
            </a:r>
            <a:r>
              <a:rPr lang="en-US" baseline="-25000" dirty="0"/>
              <a:t>1</a:t>
            </a:r>
            <a:r>
              <a:rPr lang="en-US" dirty="0"/>
              <a:t>, Y</a:t>
            </a:r>
            <a:r>
              <a:rPr lang="en-US" baseline="-25000" dirty="0"/>
              <a:t>2</a:t>
            </a:r>
            <a:r>
              <a:rPr lang="en-US" dirty="0"/>
              <a:t>, and Y</a:t>
            </a:r>
            <a:r>
              <a:rPr lang="en-US" baseline="-25000" dirty="0"/>
              <a:t>3</a:t>
            </a:r>
            <a:r>
              <a:rPr lang="en-US" dirty="0"/>
              <a:t>, 2 selection lines, i.e., S</a:t>
            </a:r>
            <a:r>
              <a:rPr lang="en-US" baseline="-25000" dirty="0"/>
              <a:t>0</a:t>
            </a:r>
            <a:r>
              <a:rPr lang="en-US" dirty="0"/>
              <a:t> and S</a:t>
            </a:r>
            <a:r>
              <a:rPr lang="en-US" baseline="-25000" dirty="0"/>
              <a:t>1</a:t>
            </a:r>
            <a:r>
              <a:rPr lang="en-US" dirty="0"/>
              <a:t> and single input, i.e., A. On the basis of the combination of inputs which are present at the selection lines S</a:t>
            </a:r>
            <a:r>
              <a:rPr lang="en-US" baseline="-25000" dirty="0"/>
              <a:t>0</a:t>
            </a:r>
            <a:r>
              <a:rPr lang="en-US" dirty="0"/>
              <a:t> and S</a:t>
            </a:r>
            <a:r>
              <a:rPr lang="en-US" baseline="-25000" dirty="0"/>
              <a:t>1</a:t>
            </a:r>
            <a:r>
              <a:rPr lang="en-US" dirty="0"/>
              <a:t>, the input be connected to one of the outputs.</a:t>
            </a:r>
          </a:p>
        </p:txBody>
      </p:sp>
    </p:spTree>
    <p:extLst>
      <p:ext uri="{BB962C8B-B14F-4D97-AF65-F5344CB8AC3E}">
        <p14:creationId xmlns:p14="http://schemas.microsoft.com/office/powerpoint/2010/main" val="1241210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a:solidFill>
                  <a:srgbClr val="000099"/>
                </a:solidFill>
              </a:rPr>
              <a:t>1×4 De-multiplexer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a:t>Truth Table:</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sp>
        <p:nvSpPr>
          <p:cNvPr id="11" name="Rectangle 10"/>
          <p:cNvSpPr/>
          <p:nvPr/>
        </p:nvSpPr>
        <p:spPr>
          <a:xfrm>
            <a:off x="5715893" y="845096"/>
            <a:ext cx="1570751" cy="369332"/>
          </a:xfrm>
          <a:prstGeom prst="rect">
            <a:avLst/>
          </a:prstGeom>
        </p:spPr>
        <p:txBody>
          <a:bodyPr wrap="none">
            <a:spAutoFit/>
          </a:bodyPr>
          <a:lstStyle/>
          <a:p>
            <a:r>
              <a:rPr lang="en-US" dirty="0"/>
              <a:t>Logical circuit:</a:t>
            </a:r>
          </a:p>
        </p:txBody>
      </p:sp>
      <p:sp>
        <p:nvSpPr>
          <p:cNvPr id="12" name="Rectangle 11"/>
          <p:cNvSpPr/>
          <p:nvPr/>
        </p:nvSpPr>
        <p:spPr>
          <a:xfrm>
            <a:off x="500034" y="3429006"/>
            <a:ext cx="5143536" cy="1477328"/>
          </a:xfrm>
          <a:prstGeom prst="rect">
            <a:avLst/>
          </a:prstGeom>
        </p:spPr>
        <p:txBody>
          <a:bodyPr wrap="square">
            <a:spAutoFit/>
          </a:bodyPr>
          <a:lstStyle/>
          <a:p>
            <a:pPr algn="just"/>
            <a:r>
              <a:rPr lang="en-US" dirty="0"/>
              <a:t>The logical expression of the term Y is as follows:</a:t>
            </a:r>
          </a:p>
          <a:p>
            <a:r>
              <a:rPr lang="en-US" dirty="0"/>
              <a:t>Y</a:t>
            </a:r>
            <a:r>
              <a:rPr lang="en-US" baseline="-25000" dirty="0"/>
              <a:t>0</a:t>
            </a:r>
            <a:r>
              <a:rPr lang="en-US" dirty="0"/>
              <a:t>=S</a:t>
            </a:r>
            <a:r>
              <a:rPr lang="en-US" baseline="-25000" dirty="0"/>
              <a:t>1</a:t>
            </a:r>
            <a:r>
              <a:rPr lang="en-US" dirty="0"/>
              <a:t>' S</a:t>
            </a:r>
            <a:r>
              <a:rPr lang="en-US" baseline="-25000" dirty="0"/>
              <a:t>0</a:t>
            </a:r>
            <a:r>
              <a:rPr lang="en-US" dirty="0"/>
              <a:t>' A</a:t>
            </a:r>
            <a:br>
              <a:rPr lang="en-US" dirty="0"/>
            </a:br>
            <a:r>
              <a:rPr lang="en-US" dirty="0"/>
              <a:t>y</a:t>
            </a:r>
            <a:r>
              <a:rPr lang="en-US" baseline="-25000" dirty="0"/>
              <a:t>1</a:t>
            </a:r>
            <a:r>
              <a:rPr lang="en-US" dirty="0"/>
              <a:t>=S</a:t>
            </a:r>
            <a:r>
              <a:rPr lang="en-US" baseline="-25000" dirty="0"/>
              <a:t>1</a:t>
            </a:r>
            <a:r>
              <a:rPr lang="en-US" dirty="0"/>
              <a:t>' S</a:t>
            </a:r>
            <a:r>
              <a:rPr lang="en-US" baseline="-25000" dirty="0"/>
              <a:t>0</a:t>
            </a:r>
            <a:r>
              <a:rPr lang="en-US" dirty="0"/>
              <a:t> A</a:t>
            </a:r>
            <a:br>
              <a:rPr lang="en-US" dirty="0"/>
            </a:br>
            <a:r>
              <a:rPr lang="en-US" dirty="0"/>
              <a:t>y</a:t>
            </a:r>
            <a:r>
              <a:rPr lang="en-US" baseline="-25000" dirty="0"/>
              <a:t>2</a:t>
            </a:r>
            <a:r>
              <a:rPr lang="en-US" dirty="0"/>
              <a:t>=S</a:t>
            </a:r>
            <a:r>
              <a:rPr lang="en-US" baseline="-25000" dirty="0"/>
              <a:t>1</a:t>
            </a:r>
            <a:r>
              <a:rPr lang="en-US" dirty="0"/>
              <a:t> S</a:t>
            </a:r>
            <a:r>
              <a:rPr lang="en-US" baseline="-25000" dirty="0"/>
              <a:t>0</a:t>
            </a:r>
            <a:r>
              <a:rPr lang="en-US" dirty="0"/>
              <a:t>' A</a:t>
            </a:r>
            <a:br>
              <a:rPr lang="en-US" dirty="0"/>
            </a:br>
            <a:r>
              <a:rPr lang="en-US" dirty="0"/>
              <a:t>y</a:t>
            </a:r>
            <a:r>
              <a:rPr lang="en-US" baseline="-25000" dirty="0"/>
              <a:t>3</a:t>
            </a:r>
            <a:r>
              <a:rPr lang="en-US" dirty="0"/>
              <a:t>=S</a:t>
            </a:r>
            <a:r>
              <a:rPr lang="en-US" baseline="-25000" dirty="0"/>
              <a:t>1</a:t>
            </a:r>
            <a:r>
              <a:rPr lang="en-US" dirty="0"/>
              <a:t> S</a:t>
            </a:r>
            <a:r>
              <a:rPr lang="en-US" baseline="-25000" dirty="0"/>
              <a:t>0</a:t>
            </a:r>
            <a:r>
              <a:rPr lang="en-US" dirty="0"/>
              <a:t> A</a:t>
            </a:r>
          </a:p>
        </p:txBody>
      </p:sp>
      <p:pic>
        <p:nvPicPr>
          <p:cNvPr id="43010" name="Picture 2" descr="De-multiplexer"/>
          <p:cNvPicPr>
            <a:picLocks noChangeAspect="1" noChangeArrowheads="1"/>
          </p:cNvPicPr>
          <p:nvPr/>
        </p:nvPicPr>
        <p:blipFill>
          <a:blip r:embed="rId2"/>
          <a:srcRect/>
          <a:stretch>
            <a:fillRect/>
          </a:stretch>
        </p:blipFill>
        <p:spPr bwMode="auto">
          <a:xfrm>
            <a:off x="142844" y="1214429"/>
            <a:ext cx="2651196" cy="2071701"/>
          </a:xfrm>
          <a:prstGeom prst="rect">
            <a:avLst/>
          </a:prstGeom>
          <a:noFill/>
        </p:spPr>
      </p:pic>
      <p:pic>
        <p:nvPicPr>
          <p:cNvPr id="43012" name="Picture 4" descr="De-multiplexer"/>
          <p:cNvPicPr>
            <a:picLocks noChangeAspect="1" noChangeArrowheads="1"/>
          </p:cNvPicPr>
          <p:nvPr/>
        </p:nvPicPr>
        <p:blipFill>
          <a:blip r:embed="rId3"/>
          <a:srcRect/>
          <a:stretch>
            <a:fillRect/>
          </a:stretch>
        </p:blipFill>
        <p:spPr bwMode="auto">
          <a:xfrm>
            <a:off x="2857488" y="1500180"/>
            <a:ext cx="2344373" cy="1357322"/>
          </a:xfrm>
          <a:prstGeom prst="rect">
            <a:avLst/>
          </a:prstGeom>
          <a:noFill/>
        </p:spPr>
      </p:pic>
      <p:pic>
        <p:nvPicPr>
          <p:cNvPr id="43014" name="Picture 6" descr="De-multiplexer"/>
          <p:cNvPicPr>
            <a:picLocks noChangeAspect="1" noChangeArrowheads="1"/>
          </p:cNvPicPr>
          <p:nvPr/>
        </p:nvPicPr>
        <p:blipFill>
          <a:blip r:embed="rId4"/>
          <a:srcRect/>
          <a:stretch>
            <a:fillRect/>
          </a:stretch>
        </p:blipFill>
        <p:spPr bwMode="auto">
          <a:xfrm>
            <a:off x="5338793" y="1214428"/>
            <a:ext cx="3590925" cy="3686176"/>
          </a:xfrm>
          <a:prstGeom prst="rect">
            <a:avLst/>
          </a:prstGeom>
          <a:noFill/>
        </p:spPr>
      </p:pic>
    </p:spTree>
    <p:extLst>
      <p:ext uri="{BB962C8B-B14F-4D97-AF65-F5344CB8AC3E}">
        <p14:creationId xmlns:p14="http://schemas.microsoft.com/office/powerpoint/2010/main" val="124121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a:solidFill>
                  <a:srgbClr val="000099"/>
                </a:solidFill>
              </a:rPr>
              <a:t>Multiplexer</a:t>
            </a:r>
          </a:p>
        </p:txBody>
      </p:sp>
      <p:sp>
        <p:nvSpPr>
          <p:cNvPr id="131075" name="Rectangle 3"/>
          <p:cNvSpPr>
            <a:spLocks noGrp="1" noChangeArrowheads="1"/>
          </p:cNvSpPr>
          <p:nvPr>
            <p:ph idx="1"/>
          </p:nvPr>
        </p:nvSpPr>
        <p:spPr>
          <a:xfrm>
            <a:off x="457200" y="1200150"/>
            <a:ext cx="8229600" cy="3600450"/>
          </a:xfrm>
        </p:spPr>
        <p:txBody>
          <a:bodyPr rtlCol="0">
            <a:normAutofit fontScale="55000" lnSpcReduction="20000"/>
          </a:bodyPr>
          <a:lstStyle/>
          <a:p>
            <a:pPr algn="just"/>
            <a:r>
              <a:rPr lang="en-US" dirty="0">
                <a:latin typeface="+mj-lt"/>
              </a:rPr>
              <a:t>A multiplexer is a combinational circuit that has 2</a:t>
            </a:r>
            <a:r>
              <a:rPr lang="en-US" baseline="30000" dirty="0">
                <a:latin typeface="+mj-lt"/>
              </a:rPr>
              <a:t>n</a:t>
            </a:r>
            <a:r>
              <a:rPr lang="en-US" dirty="0">
                <a:latin typeface="+mj-lt"/>
              </a:rPr>
              <a:t> input lines and a single output line. Simply, the multiplexer is a multi-input and single-output combinational circuit. The binary information is received from the input lines and directed to the output line. On the basis of the values of the selection lines, one of these data inputs will be connected to the output.</a:t>
            </a:r>
          </a:p>
          <a:p>
            <a:pPr algn="just"/>
            <a:r>
              <a:rPr lang="en-US" dirty="0">
                <a:latin typeface="+mj-lt"/>
              </a:rPr>
              <a:t>Unlike encoder and decoder, there are n selection lines and 2</a:t>
            </a:r>
            <a:r>
              <a:rPr lang="en-US" baseline="30000" dirty="0">
                <a:latin typeface="+mj-lt"/>
              </a:rPr>
              <a:t>n</a:t>
            </a:r>
            <a:r>
              <a:rPr lang="en-US" dirty="0">
                <a:latin typeface="+mj-lt"/>
              </a:rPr>
              <a:t> input lines. So, there is a total of 2</a:t>
            </a:r>
            <a:r>
              <a:rPr lang="en-US" baseline="30000" dirty="0">
                <a:latin typeface="+mj-lt"/>
              </a:rPr>
              <a:t>N </a:t>
            </a:r>
            <a:r>
              <a:rPr lang="en-US" dirty="0">
                <a:latin typeface="+mj-lt"/>
              </a:rPr>
              <a:t>possible combinations of inputs. A multiplexer is also treated as </a:t>
            </a:r>
            <a:r>
              <a:rPr lang="en-US" b="1" dirty="0" err="1">
                <a:latin typeface="+mj-lt"/>
              </a:rPr>
              <a:t>Mux</a:t>
            </a:r>
            <a:r>
              <a:rPr lang="en-US" dirty="0">
                <a:latin typeface="+mj-lt"/>
              </a:rPr>
              <a:t>.</a:t>
            </a:r>
          </a:p>
          <a:p>
            <a:pPr algn="just"/>
            <a:r>
              <a:rPr lang="en-US" dirty="0">
                <a:latin typeface="+mj-lt"/>
              </a:rPr>
              <a:t>There are various types of the multiplexer which are as follows:</a:t>
            </a:r>
          </a:p>
          <a:p>
            <a:pPr algn="just"/>
            <a:r>
              <a:rPr lang="en-US" dirty="0"/>
              <a:t>2×1 Multiplexer</a:t>
            </a:r>
          </a:p>
          <a:p>
            <a:pPr algn="just"/>
            <a:r>
              <a:rPr lang="en-US" dirty="0"/>
              <a:t>4×1 Multiplexer</a:t>
            </a:r>
          </a:p>
          <a:p>
            <a:pPr algn="just"/>
            <a:r>
              <a:rPr lang="en-US" dirty="0"/>
              <a:t>8 to 1 Multiplexer</a:t>
            </a:r>
          </a:p>
          <a:p>
            <a:pPr algn="just"/>
            <a:r>
              <a:rPr lang="en-US" dirty="0"/>
              <a:t>16 to 1 Multiplexer</a:t>
            </a:r>
          </a:p>
        </p:txBody>
      </p:sp>
    </p:spTree>
    <p:extLst>
      <p:ext uri="{BB962C8B-B14F-4D97-AF65-F5344CB8AC3E}">
        <p14:creationId xmlns:p14="http://schemas.microsoft.com/office/powerpoint/2010/main" val="124121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a:solidFill>
                  <a:srgbClr val="000099"/>
                </a:solidFill>
              </a:rPr>
              <a:t>1×8 De-multiplexer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a:t>In 1 to 8 De-multiplexer, there are total of eight outputs, i.e., Y</a:t>
            </a:r>
            <a:r>
              <a:rPr lang="en-US" baseline="-25000" dirty="0"/>
              <a:t>0</a:t>
            </a:r>
            <a:r>
              <a:rPr lang="en-US" dirty="0"/>
              <a:t>, Y</a:t>
            </a:r>
            <a:r>
              <a:rPr lang="en-US" baseline="-25000" dirty="0"/>
              <a:t>1</a:t>
            </a:r>
            <a:r>
              <a:rPr lang="en-US" dirty="0"/>
              <a:t>, Y</a:t>
            </a:r>
            <a:r>
              <a:rPr lang="en-US" baseline="-25000" dirty="0"/>
              <a:t>2</a:t>
            </a:r>
            <a:r>
              <a:rPr lang="en-US" dirty="0"/>
              <a:t>, Y</a:t>
            </a:r>
            <a:r>
              <a:rPr lang="en-US" baseline="-25000" dirty="0"/>
              <a:t>3</a:t>
            </a:r>
            <a:r>
              <a:rPr lang="en-US" dirty="0"/>
              <a:t>, Y</a:t>
            </a:r>
            <a:r>
              <a:rPr lang="en-US" baseline="-25000" dirty="0"/>
              <a:t>4</a:t>
            </a:r>
            <a:r>
              <a:rPr lang="en-US" dirty="0"/>
              <a:t>, Y</a:t>
            </a:r>
            <a:r>
              <a:rPr lang="en-US" baseline="-25000" dirty="0"/>
              <a:t>5</a:t>
            </a:r>
            <a:r>
              <a:rPr lang="en-US" dirty="0"/>
              <a:t>, Y</a:t>
            </a:r>
            <a:r>
              <a:rPr lang="en-US" baseline="-25000" dirty="0"/>
              <a:t>6</a:t>
            </a:r>
            <a:r>
              <a:rPr lang="en-US" dirty="0"/>
              <a:t>, and Y</a:t>
            </a:r>
            <a:r>
              <a:rPr lang="en-US" baseline="-25000" dirty="0"/>
              <a:t>7</a:t>
            </a:r>
            <a:r>
              <a:rPr lang="en-US" dirty="0"/>
              <a:t>, 3 selection lines, i.e., S</a:t>
            </a:r>
            <a:r>
              <a:rPr lang="en-US" baseline="-25000" dirty="0"/>
              <a:t>0</a:t>
            </a:r>
            <a:r>
              <a:rPr lang="en-US" dirty="0"/>
              <a:t>, S</a:t>
            </a:r>
            <a:r>
              <a:rPr lang="en-US" baseline="-25000" dirty="0"/>
              <a:t>1</a:t>
            </a:r>
            <a:r>
              <a:rPr lang="en-US" dirty="0"/>
              <a:t>and S</a:t>
            </a:r>
            <a:r>
              <a:rPr lang="en-US" baseline="-25000" dirty="0"/>
              <a:t>2</a:t>
            </a:r>
            <a:r>
              <a:rPr lang="en-US" dirty="0"/>
              <a:t> and single input, i.e., A. On the basis of the combination of inputs which are present at the selection lines S</a:t>
            </a:r>
            <a:r>
              <a:rPr lang="en-US" baseline="-25000" dirty="0"/>
              <a:t>0</a:t>
            </a:r>
            <a:r>
              <a:rPr lang="en-US" dirty="0"/>
              <a:t>, S</a:t>
            </a:r>
            <a:r>
              <a:rPr lang="en-US" baseline="-25000" dirty="0"/>
              <a:t>1 </a:t>
            </a:r>
            <a:r>
              <a:rPr lang="en-US" dirty="0"/>
              <a:t>and S</a:t>
            </a:r>
            <a:r>
              <a:rPr lang="en-US" baseline="-25000" dirty="0"/>
              <a:t>2</a:t>
            </a:r>
            <a:r>
              <a:rPr lang="en-US" dirty="0"/>
              <a:t>, the input will be connected to one of these outputs.</a:t>
            </a:r>
          </a:p>
        </p:txBody>
      </p:sp>
    </p:spTree>
    <p:extLst>
      <p:ext uri="{BB962C8B-B14F-4D97-AF65-F5344CB8AC3E}">
        <p14:creationId xmlns:p14="http://schemas.microsoft.com/office/powerpoint/2010/main" val="124121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a:solidFill>
                  <a:srgbClr val="000099"/>
                </a:solidFill>
              </a:rPr>
              <a:t>1×8 De-multiplexer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a:t>Truth Table:</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sp>
        <p:nvSpPr>
          <p:cNvPr id="11" name="Rectangle 10"/>
          <p:cNvSpPr/>
          <p:nvPr/>
        </p:nvSpPr>
        <p:spPr>
          <a:xfrm>
            <a:off x="5715893" y="845096"/>
            <a:ext cx="1570751" cy="369332"/>
          </a:xfrm>
          <a:prstGeom prst="rect">
            <a:avLst/>
          </a:prstGeom>
        </p:spPr>
        <p:txBody>
          <a:bodyPr wrap="none">
            <a:spAutoFit/>
          </a:bodyPr>
          <a:lstStyle/>
          <a:p>
            <a:r>
              <a:rPr lang="en-US" dirty="0"/>
              <a:t>Logical circuit:</a:t>
            </a:r>
          </a:p>
        </p:txBody>
      </p:sp>
      <p:sp>
        <p:nvSpPr>
          <p:cNvPr id="13" name="Rectangle 12"/>
          <p:cNvSpPr/>
          <p:nvPr/>
        </p:nvSpPr>
        <p:spPr>
          <a:xfrm>
            <a:off x="357158" y="3714758"/>
            <a:ext cx="8643998" cy="923330"/>
          </a:xfrm>
          <a:prstGeom prst="rect">
            <a:avLst/>
          </a:prstGeom>
        </p:spPr>
        <p:txBody>
          <a:bodyPr wrap="square">
            <a:spAutoFit/>
          </a:bodyPr>
          <a:lstStyle/>
          <a:p>
            <a:pPr algn="just"/>
            <a:r>
              <a:rPr lang="en-US" dirty="0"/>
              <a:t>The logical expression of the term Y is as follows:</a:t>
            </a:r>
          </a:p>
          <a:p>
            <a:r>
              <a:rPr lang="en-US" dirty="0"/>
              <a:t>Y</a:t>
            </a:r>
            <a:r>
              <a:rPr lang="en-US" baseline="-25000" dirty="0"/>
              <a:t>0</a:t>
            </a:r>
            <a:r>
              <a:rPr lang="en-US" dirty="0"/>
              <a:t>=S</a:t>
            </a:r>
            <a:r>
              <a:rPr lang="en-US" baseline="-25000" dirty="0"/>
              <a:t>0</a:t>
            </a:r>
            <a:r>
              <a:rPr lang="en-US" dirty="0"/>
              <a:t>'.S</a:t>
            </a:r>
            <a:r>
              <a:rPr lang="en-US" baseline="-25000" dirty="0"/>
              <a:t>1</a:t>
            </a:r>
            <a:r>
              <a:rPr lang="en-US" dirty="0"/>
              <a:t>'.S</a:t>
            </a:r>
            <a:r>
              <a:rPr lang="en-US" baseline="-25000" dirty="0"/>
              <a:t>2</a:t>
            </a:r>
            <a:r>
              <a:rPr lang="en-US" dirty="0"/>
              <a:t>'.A      Y</a:t>
            </a:r>
            <a:r>
              <a:rPr lang="en-US" baseline="-25000" dirty="0"/>
              <a:t>1</a:t>
            </a:r>
            <a:r>
              <a:rPr lang="en-US" dirty="0"/>
              <a:t>=S</a:t>
            </a:r>
            <a:r>
              <a:rPr lang="en-US" baseline="-25000" dirty="0"/>
              <a:t>0</a:t>
            </a:r>
            <a:r>
              <a:rPr lang="en-US" dirty="0"/>
              <a:t>.S</a:t>
            </a:r>
            <a:r>
              <a:rPr lang="en-US" baseline="-25000" dirty="0"/>
              <a:t>1</a:t>
            </a:r>
            <a:r>
              <a:rPr lang="en-US" dirty="0"/>
              <a:t>'.S</a:t>
            </a:r>
            <a:r>
              <a:rPr lang="en-US" baseline="-25000" dirty="0"/>
              <a:t>2</a:t>
            </a:r>
            <a:r>
              <a:rPr lang="en-US" dirty="0"/>
              <a:t>'.A     Y</a:t>
            </a:r>
            <a:r>
              <a:rPr lang="en-US" baseline="-25000" dirty="0"/>
              <a:t>2</a:t>
            </a:r>
            <a:r>
              <a:rPr lang="en-US" dirty="0"/>
              <a:t>=S</a:t>
            </a:r>
            <a:r>
              <a:rPr lang="en-US" baseline="-25000" dirty="0"/>
              <a:t>0</a:t>
            </a:r>
            <a:r>
              <a:rPr lang="en-US" dirty="0"/>
              <a:t>'.S</a:t>
            </a:r>
            <a:r>
              <a:rPr lang="en-US" baseline="-25000" dirty="0"/>
              <a:t>1</a:t>
            </a:r>
            <a:r>
              <a:rPr lang="en-US" dirty="0"/>
              <a:t>.S</a:t>
            </a:r>
            <a:r>
              <a:rPr lang="en-US" baseline="-25000" dirty="0"/>
              <a:t>2</a:t>
            </a:r>
            <a:r>
              <a:rPr lang="en-US" dirty="0"/>
              <a:t>'.A      Y</a:t>
            </a:r>
            <a:r>
              <a:rPr lang="en-US" baseline="-25000" dirty="0"/>
              <a:t>3</a:t>
            </a:r>
            <a:r>
              <a:rPr lang="en-US" dirty="0"/>
              <a:t>=S</a:t>
            </a:r>
            <a:r>
              <a:rPr lang="en-US" baseline="-25000" dirty="0"/>
              <a:t>0</a:t>
            </a:r>
            <a:r>
              <a:rPr lang="en-US" dirty="0"/>
              <a:t>.S</a:t>
            </a:r>
            <a:r>
              <a:rPr lang="en-US" baseline="-25000" dirty="0"/>
              <a:t>1</a:t>
            </a:r>
            <a:r>
              <a:rPr lang="en-US" dirty="0"/>
              <a:t>.S</a:t>
            </a:r>
            <a:r>
              <a:rPr lang="en-US" baseline="-25000" dirty="0"/>
              <a:t>2</a:t>
            </a:r>
            <a:r>
              <a:rPr lang="en-US" dirty="0"/>
              <a:t>'.A</a:t>
            </a:r>
            <a:br>
              <a:rPr lang="en-US" dirty="0"/>
            </a:br>
            <a:r>
              <a:rPr lang="en-US" dirty="0"/>
              <a:t>Y</a:t>
            </a:r>
            <a:r>
              <a:rPr lang="en-US" baseline="-25000" dirty="0"/>
              <a:t>4</a:t>
            </a:r>
            <a:r>
              <a:rPr lang="en-US" dirty="0"/>
              <a:t>=S</a:t>
            </a:r>
            <a:r>
              <a:rPr lang="en-US" baseline="-25000" dirty="0"/>
              <a:t>0</a:t>
            </a:r>
            <a:r>
              <a:rPr lang="en-US" dirty="0"/>
              <a:t>'.S</a:t>
            </a:r>
            <a:r>
              <a:rPr lang="en-US" baseline="-25000" dirty="0"/>
              <a:t>1</a:t>
            </a:r>
            <a:r>
              <a:rPr lang="en-US" dirty="0"/>
              <a:t>'.S</a:t>
            </a:r>
            <a:r>
              <a:rPr lang="en-US" baseline="-25000" dirty="0"/>
              <a:t>2</a:t>
            </a:r>
            <a:r>
              <a:rPr lang="en-US" dirty="0"/>
              <a:t> A       Y</a:t>
            </a:r>
            <a:r>
              <a:rPr lang="en-US" baseline="-25000" dirty="0"/>
              <a:t>5</a:t>
            </a:r>
            <a:r>
              <a:rPr lang="en-US" dirty="0"/>
              <a:t>=S</a:t>
            </a:r>
            <a:r>
              <a:rPr lang="en-US" baseline="-25000" dirty="0"/>
              <a:t>0</a:t>
            </a:r>
            <a:r>
              <a:rPr lang="en-US" dirty="0"/>
              <a:t>.S</a:t>
            </a:r>
            <a:r>
              <a:rPr lang="en-US" baseline="-25000" dirty="0"/>
              <a:t>1</a:t>
            </a:r>
            <a:r>
              <a:rPr lang="en-US" dirty="0"/>
              <a:t>'.S</a:t>
            </a:r>
            <a:r>
              <a:rPr lang="en-US" baseline="-25000" dirty="0"/>
              <a:t>2</a:t>
            </a:r>
            <a:r>
              <a:rPr lang="en-US" dirty="0"/>
              <a:t> A      Y</a:t>
            </a:r>
            <a:r>
              <a:rPr lang="en-US" baseline="-25000" dirty="0"/>
              <a:t>6</a:t>
            </a:r>
            <a:r>
              <a:rPr lang="en-US" dirty="0"/>
              <a:t>=S</a:t>
            </a:r>
            <a:r>
              <a:rPr lang="en-US" baseline="-25000" dirty="0"/>
              <a:t>0</a:t>
            </a:r>
            <a:r>
              <a:rPr lang="en-US" dirty="0"/>
              <a:t>'.S</a:t>
            </a:r>
            <a:r>
              <a:rPr lang="en-US" baseline="-25000" dirty="0"/>
              <a:t>1</a:t>
            </a:r>
            <a:r>
              <a:rPr lang="en-US" dirty="0"/>
              <a:t>.S</a:t>
            </a:r>
            <a:r>
              <a:rPr lang="en-US" baseline="-25000" dirty="0"/>
              <a:t>2</a:t>
            </a:r>
            <a:r>
              <a:rPr lang="en-US" dirty="0"/>
              <a:t> A        Y</a:t>
            </a:r>
            <a:r>
              <a:rPr lang="en-US" baseline="-25000" dirty="0"/>
              <a:t>7</a:t>
            </a:r>
            <a:r>
              <a:rPr lang="en-US" dirty="0"/>
              <a:t>=S</a:t>
            </a:r>
            <a:r>
              <a:rPr lang="en-US" baseline="-25000" dirty="0"/>
              <a:t>0</a:t>
            </a:r>
            <a:r>
              <a:rPr lang="en-US" dirty="0"/>
              <a:t>.S</a:t>
            </a:r>
            <a:r>
              <a:rPr lang="en-US" baseline="-25000" dirty="0"/>
              <a:t>1</a:t>
            </a:r>
            <a:r>
              <a:rPr lang="en-US" dirty="0"/>
              <a:t>.S</a:t>
            </a:r>
            <a:r>
              <a:rPr lang="en-US" baseline="-25000" dirty="0"/>
              <a:t>3</a:t>
            </a:r>
            <a:r>
              <a:rPr lang="en-US" dirty="0"/>
              <a:t>.A</a:t>
            </a:r>
          </a:p>
        </p:txBody>
      </p:sp>
      <p:pic>
        <p:nvPicPr>
          <p:cNvPr id="40962" name="Picture 2" descr="De-multiplexer"/>
          <p:cNvPicPr>
            <a:picLocks noChangeAspect="1" noChangeArrowheads="1"/>
          </p:cNvPicPr>
          <p:nvPr/>
        </p:nvPicPr>
        <p:blipFill>
          <a:blip r:embed="rId2"/>
          <a:srcRect/>
          <a:stretch>
            <a:fillRect/>
          </a:stretch>
        </p:blipFill>
        <p:spPr bwMode="auto">
          <a:xfrm>
            <a:off x="71406" y="1142991"/>
            <a:ext cx="2595969" cy="2500329"/>
          </a:xfrm>
          <a:prstGeom prst="rect">
            <a:avLst/>
          </a:prstGeom>
          <a:noFill/>
        </p:spPr>
      </p:pic>
      <p:pic>
        <p:nvPicPr>
          <p:cNvPr id="40964" name="Picture 4" descr="De-multiplexer"/>
          <p:cNvPicPr>
            <a:picLocks noChangeAspect="1" noChangeArrowheads="1"/>
          </p:cNvPicPr>
          <p:nvPr/>
        </p:nvPicPr>
        <p:blipFill>
          <a:blip r:embed="rId3"/>
          <a:srcRect/>
          <a:stretch>
            <a:fillRect/>
          </a:stretch>
        </p:blipFill>
        <p:spPr bwMode="auto">
          <a:xfrm>
            <a:off x="2714612" y="1285866"/>
            <a:ext cx="2701203" cy="1356640"/>
          </a:xfrm>
          <a:prstGeom prst="rect">
            <a:avLst/>
          </a:prstGeom>
          <a:noFill/>
        </p:spPr>
      </p:pic>
      <p:pic>
        <p:nvPicPr>
          <p:cNvPr id="40966" name="Picture 6" descr="De-multiplexer"/>
          <p:cNvPicPr>
            <a:picLocks noChangeAspect="1" noChangeArrowheads="1"/>
          </p:cNvPicPr>
          <p:nvPr/>
        </p:nvPicPr>
        <p:blipFill>
          <a:blip r:embed="rId4"/>
          <a:srcRect/>
          <a:stretch>
            <a:fillRect/>
          </a:stretch>
        </p:blipFill>
        <p:spPr bwMode="auto">
          <a:xfrm>
            <a:off x="6500826" y="1200158"/>
            <a:ext cx="2500330" cy="3045806"/>
          </a:xfrm>
          <a:prstGeom prst="rect">
            <a:avLst/>
          </a:prstGeom>
          <a:noFill/>
        </p:spPr>
      </p:pic>
    </p:spTree>
    <p:extLst>
      <p:ext uri="{BB962C8B-B14F-4D97-AF65-F5344CB8AC3E}">
        <p14:creationId xmlns:p14="http://schemas.microsoft.com/office/powerpoint/2010/main" val="1241210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57158" y="205979"/>
            <a:ext cx="8501122" cy="857250"/>
          </a:xfrm>
        </p:spPr>
        <p:txBody>
          <a:bodyPr>
            <a:normAutofit fontScale="90000"/>
          </a:bodyPr>
          <a:lstStyle/>
          <a:p>
            <a:r>
              <a:rPr lang="en-US" altLang="en-US" sz="3200" b="1" dirty="0">
                <a:solidFill>
                  <a:srgbClr val="000099"/>
                </a:solidFill>
              </a:rPr>
              <a:t>1×8 De-multiplexer using 1×4 and 1×2 De-multiplexer</a:t>
            </a:r>
          </a:p>
        </p:txBody>
      </p:sp>
      <p:sp>
        <p:nvSpPr>
          <p:cNvPr id="131075" name="Rectangle 3"/>
          <p:cNvSpPr>
            <a:spLocks noGrp="1" noChangeArrowheads="1"/>
          </p:cNvSpPr>
          <p:nvPr>
            <p:ph idx="1"/>
          </p:nvPr>
        </p:nvSpPr>
        <p:spPr>
          <a:xfrm>
            <a:off x="457200" y="1200150"/>
            <a:ext cx="8229600" cy="3600450"/>
          </a:xfrm>
        </p:spPr>
        <p:txBody>
          <a:bodyPr rtlCol="0">
            <a:normAutofit fontScale="77500" lnSpcReduction="20000"/>
          </a:bodyPr>
          <a:lstStyle/>
          <a:p>
            <a:pPr algn="just"/>
            <a:r>
              <a:rPr lang="en-US" dirty="0"/>
              <a:t>We can implement the 1</a:t>
            </a:r>
            <a:r>
              <a:rPr lang="en-US" b="1" dirty="0"/>
              <a:t>×</a:t>
            </a:r>
            <a:r>
              <a:rPr lang="en-US" dirty="0"/>
              <a:t>8 de-multiplexer using a lower order de-multiplexer. To implement the 1</a:t>
            </a:r>
            <a:r>
              <a:rPr lang="en-US" b="1" dirty="0"/>
              <a:t>×</a:t>
            </a:r>
            <a:r>
              <a:rPr lang="en-US" dirty="0"/>
              <a:t>8 de-multiplexer, we need two 1</a:t>
            </a:r>
            <a:r>
              <a:rPr lang="en-US" b="1" dirty="0"/>
              <a:t>×</a:t>
            </a:r>
            <a:r>
              <a:rPr lang="en-US" dirty="0"/>
              <a:t>4 de-multiplexer and one 1</a:t>
            </a:r>
            <a:r>
              <a:rPr lang="en-US" b="1" dirty="0"/>
              <a:t>×</a:t>
            </a:r>
            <a:r>
              <a:rPr lang="en-US" dirty="0"/>
              <a:t>2 de-multiplexer. The 1</a:t>
            </a:r>
            <a:r>
              <a:rPr lang="en-US" b="1" dirty="0"/>
              <a:t>×</a:t>
            </a:r>
            <a:r>
              <a:rPr lang="en-US" dirty="0"/>
              <a:t>4 multiplexer has 2 selection lines, 4 outputs, and 1 input. The 1</a:t>
            </a:r>
            <a:r>
              <a:rPr lang="en-US" b="1" dirty="0"/>
              <a:t>×</a:t>
            </a:r>
            <a:r>
              <a:rPr lang="en-US" dirty="0"/>
              <a:t>2 de-multiplexer has only 1 selection line.</a:t>
            </a:r>
          </a:p>
          <a:p>
            <a:pPr algn="just"/>
            <a:r>
              <a:rPr lang="en-US" dirty="0"/>
              <a:t>For getting 8 data outputs, we need two 1</a:t>
            </a:r>
            <a:r>
              <a:rPr lang="en-US" b="1" dirty="0"/>
              <a:t>×</a:t>
            </a:r>
            <a:r>
              <a:rPr lang="en-US" dirty="0"/>
              <a:t>4 de-multiplexer. The 1×2 de-multiplexer produces two outputs. So, in order to get the final output, we have to pass the outputs of 1×2 de-multiplexer as an input of both the 1</a:t>
            </a:r>
            <a:r>
              <a:rPr lang="en-US" b="1" dirty="0"/>
              <a:t>×</a:t>
            </a:r>
            <a:r>
              <a:rPr lang="en-US" dirty="0"/>
              <a:t>4 de-multiplexer.</a:t>
            </a:r>
          </a:p>
        </p:txBody>
      </p:sp>
    </p:spTree>
    <p:extLst>
      <p:ext uri="{BB962C8B-B14F-4D97-AF65-F5344CB8AC3E}">
        <p14:creationId xmlns:p14="http://schemas.microsoft.com/office/powerpoint/2010/main" val="124121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501122" cy="857250"/>
          </a:xfrm>
        </p:spPr>
        <p:txBody>
          <a:bodyPr>
            <a:normAutofit fontScale="90000"/>
          </a:bodyPr>
          <a:lstStyle/>
          <a:p>
            <a:r>
              <a:rPr lang="en-US" altLang="en-US" sz="3200" b="1" dirty="0">
                <a:solidFill>
                  <a:srgbClr val="000099"/>
                </a:solidFill>
              </a:rPr>
              <a:t>1×8 De-multiplexer using 1×4 and 1×2 De-multiplexer</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pic>
        <p:nvPicPr>
          <p:cNvPr id="38914" name="Picture 2" descr="De-multiplexer"/>
          <p:cNvPicPr>
            <a:picLocks noChangeAspect="1" noChangeArrowheads="1"/>
          </p:cNvPicPr>
          <p:nvPr/>
        </p:nvPicPr>
        <p:blipFill>
          <a:blip r:embed="rId2"/>
          <a:srcRect/>
          <a:stretch>
            <a:fillRect/>
          </a:stretch>
        </p:blipFill>
        <p:spPr bwMode="auto">
          <a:xfrm>
            <a:off x="1643042" y="857237"/>
            <a:ext cx="4357718" cy="3658839"/>
          </a:xfrm>
          <a:prstGeom prst="rect">
            <a:avLst/>
          </a:prstGeom>
          <a:noFill/>
        </p:spPr>
      </p:pic>
    </p:spTree>
    <p:extLst>
      <p:ext uri="{BB962C8B-B14F-4D97-AF65-F5344CB8AC3E}">
        <p14:creationId xmlns:p14="http://schemas.microsoft.com/office/powerpoint/2010/main" val="1241210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a:solidFill>
                  <a:srgbClr val="000099"/>
                </a:solidFill>
              </a:rPr>
              <a:t>1×16 De-multiplexer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a:t>In 1×16 de-multiplexer, there are total of 16 outputs, i.e., Y</a:t>
            </a:r>
            <a:r>
              <a:rPr lang="en-US" baseline="-25000" dirty="0"/>
              <a:t>0</a:t>
            </a:r>
            <a:r>
              <a:rPr lang="en-US" dirty="0"/>
              <a:t>, Y</a:t>
            </a:r>
            <a:r>
              <a:rPr lang="en-US" baseline="-25000" dirty="0"/>
              <a:t>1</a:t>
            </a:r>
            <a:r>
              <a:rPr lang="en-US" dirty="0"/>
              <a:t>, …, Y</a:t>
            </a:r>
            <a:r>
              <a:rPr lang="en-US" baseline="-25000" dirty="0"/>
              <a:t>16</a:t>
            </a:r>
            <a:r>
              <a:rPr lang="en-US" dirty="0"/>
              <a:t>, 4 selection lines, i.e., S</a:t>
            </a:r>
            <a:r>
              <a:rPr lang="en-US" baseline="-25000" dirty="0"/>
              <a:t>0</a:t>
            </a:r>
            <a:r>
              <a:rPr lang="en-US" dirty="0"/>
              <a:t>, S</a:t>
            </a:r>
            <a:r>
              <a:rPr lang="en-US" baseline="-25000" dirty="0"/>
              <a:t>1</a:t>
            </a:r>
            <a:r>
              <a:rPr lang="en-US" dirty="0"/>
              <a:t>, S</a:t>
            </a:r>
            <a:r>
              <a:rPr lang="en-US" baseline="-25000" dirty="0"/>
              <a:t>2</a:t>
            </a:r>
            <a:r>
              <a:rPr lang="en-US" dirty="0"/>
              <a:t>, and S</a:t>
            </a:r>
            <a:r>
              <a:rPr lang="en-US" baseline="-25000" dirty="0"/>
              <a:t>3</a:t>
            </a:r>
            <a:r>
              <a:rPr lang="en-US" dirty="0"/>
              <a:t> and single input, i.e., A. On the basis of the combination of inputs which are present at the selection lines S</a:t>
            </a:r>
            <a:r>
              <a:rPr lang="en-US" baseline="-25000" dirty="0"/>
              <a:t>0</a:t>
            </a:r>
            <a:r>
              <a:rPr lang="en-US" dirty="0"/>
              <a:t>, S</a:t>
            </a:r>
            <a:r>
              <a:rPr lang="en-US" baseline="-25000" dirty="0"/>
              <a:t>1</a:t>
            </a:r>
            <a:r>
              <a:rPr lang="en-US" dirty="0"/>
              <a:t>, and S</a:t>
            </a:r>
            <a:r>
              <a:rPr lang="en-US" baseline="-25000" dirty="0"/>
              <a:t>2</a:t>
            </a:r>
            <a:r>
              <a:rPr lang="en-US" dirty="0"/>
              <a:t>, the input will be connected to one of these outputs.</a:t>
            </a:r>
          </a:p>
        </p:txBody>
      </p:sp>
    </p:spTree>
    <p:extLst>
      <p:ext uri="{BB962C8B-B14F-4D97-AF65-F5344CB8AC3E}">
        <p14:creationId xmlns:p14="http://schemas.microsoft.com/office/powerpoint/2010/main" val="1241210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a:solidFill>
                  <a:srgbClr val="000099"/>
                </a:solidFill>
              </a:rPr>
              <a:t>1×16 De-multiplexer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a:t>Truth Table:</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sp>
        <p:nvSpPr>
          <p:cNvPr id="11" name="Rectangle 10"/>
          <p:cNvSpPr/>
          <p:nvPr/>
        </p:nvSpPr>
        <p:spPr>
          <a:xfrm>
            <a:off x="6786578" y="500048"/>
            <a:ext cx="1570751" cy="369332"/>
          </a:xfrm>
          <a:prstGeom prst="rect">
            <a:avLst/>
          </a:prstGeom>
        </p:spPr>
        <p:txBody>
          <a:bodyPr wrap="none">
            <a:spAutoFit/>
          </a:bodyPr>
          <a:lstStyle/>
          <a:p>
            <a:r>
              <a:rPr lang="en-US" dirty="0"/>
              <a:t>Logical circuit:</a:t>
            </a:r>
          </a:p>
        </p:txBody>
      </p:sp>
      <p:sp>
        <p:nvSpPr>
          <p:cNvPr id="13" name="Rectangle 12"/>
          <p:cNvSpPr/>
          <p:nvPr/>
        </p:nvSpPr>
        <p:spPr>
          <a:xfrm>
            <a:off x="357158" y="4143386"/>
            <a:ext cx="8643998" cy="954107"/>
          </a:xfrm>
          <a:prstGeom prst="rect">
            <a:avLst/>
          </a:prstGeom>
        </p:spPr>
        <p:txBody>
          <a:bodyPr wrap="square">
            <a:spAutoFit/>
          </a:bodyPr>
          <a:lstStyle/>
          <a:p>
            <a:pPr algn="just"/>
            <a:r>
              <a:rPr lang="en-US" sz="1400" dirty="0"/>
              <a:t>The logical expression of the term Y is as follows:</a:t>
            </a:r>
          </a:p>
          <a:p>
            <a:pPr algn="just"/>
            <a:r>
              <a:rPr lang="en-US" sz="1400" dirty="0"/>
              <a:t>Y</a:t>
            </a:r>
            <a:r>
              <a:rPr lang="en-US" sz="1400" baseline="-25000" dirty="0"/>
              <a:t>0</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1</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2</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3</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4</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5</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br>
              <a:rPr lang="en-US" sz="1400" dirty="0"/>
            </a:br>
            <a:r>
              <a:rPr lang="en-US" sz="1400" dirty="0"/>
              <a:t>Y</a:t>
            </a:r>
            <a:r>
              <a:rPr lang="en-US" sz="1400" baseline="-25000" dirty="0"/>
              <a:t>6</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7</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8</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9</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10</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11</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12</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13</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        </a:t>
            </a:r>
            <a:r>
              <a:rPr lang="en-US" sz="1400" dirty="0"/>
              <a:t> Y</a:t>
            </a:r>
            <a:r>
              <a:rPr lang="en-US" sz="1400" baseline="-25000" dirty="0"/>
              <a:t>14</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r>
              <a:rPr lang="en-US" sz="1400" dirty="0"/>
              <a:t>‘       Y</a:t>
            </a:r>
            <a:r>
              <a:rPr lang="en-US" sz="1400" baseline="-25000" dirty="0"/>
              <a:t>15</a:t>
            </a:r>
            <a:r>
              <a:rPr lang="en-US" sz="1400" dirty="0"/>
              <a:t>=A.S</a:t>
            </a:r>
            <a:r>
              <a:rPr lang="en-US" sz="1400" baseline="-25000" dirty="0"/>
              <a:t>0</a:t>
            </a:r>
            <a:r>
              <a:rPr lang="en-US" sz="1400" dirty="0"/>
              <a:t>.S</a:t>
            </a:r>
            <a:r>
              <a:rPr lang="en-US" sz="1400" baseline="-25000" dirty="0"/>
              <a:t>1</a:t>
            </a:r>
            <a:r>
              <a:rPr lang="en-US" sz="1400" dirty="0"/>
              <a:t>.S</a:t>
            </a:r>
            <a:r>
              <a:rPr lang="en-US" sz="1400" baseline="-25000" dirty="0"/>
              <a:t>2</a:t>
            </a:r>
            <a:r>
              <a:rPr lang="en-US" sz="1400" dirty="0"/>
              <a:t>'.S</a:t>
            </a:r>
            <a:r>
              <a:rPr lang="en-US" sz="1400" baseline="-25000" dirty="0"/>
              <a:t>3</a:t>
            </a:r>
            <a:endParaRPr lang="en-US" sz="1400" dirty="0"/>
          </a:p>
        </p:txBody>
      </p:sp>
      <p:pic>
        <p:nvPicPr>
          <p:cNvPr id="36866" name="Picture 2" descr="De-multiplexer"/>
          <p:cNvPicPr>
            <a:picLocks noChangeAspect="1" noChangeArrowheads="1"/>
          </p:cNvPicPr>
          <p:nvPr/>
        </p:nvPicPr>
        <p:blipFill>
          <a:blip r:embed="rId2"/>
          <a:srcRect/>
          <a:stretch>
            <a:fillRect/>
          </a:stretch>
        </p:blipFill>
        <p:spPr bwMode="auto">
          <a:xfrm>
            <a:off x="285720" y="1142990"/>
            <a:ext cx="2214578" cy="2928958"/>
          </a:xfrm>
          <a:prstGeom prst="rect">
            <a:avLst/>
          </a:prstGeom>
          <a:noFill/>
        </p:spPr>
      </p:pic>
      <p:pic>
        <p:nvPicPr>
          <p:cNvPr id="36868" name="Picture 4" descr="De-multiplexer"/>
          <p:cNvPicPr>
            <a:picLocks noChangeAspect="1" noChangeArrowheads="1"/>
          </p:cNvPicPr>
          <p:nvPr/>
        </p:nvPicPr>
        <p:blipFill>
          <a:blip r:embed="rId3"/>
          <a:srcRect/>
          <a:stretch>
            <a:fillRect/>
          </a:stretch>
        </p:blipFill>
        <p:spPr bwMode="auto">
          <a:xfrm>
            <a:off x="2786050" y="1285866"/>
            <a:ext cx="2204190" cy="1982765"/>
          </a:xfrm>
          <a:prstGeom prst="rect">
            <a:avLst/>
          </a:prstGeom>
          <a:noFill/>
        </p:spPr>
      </p:pic>
      <p:pic>
        <p:nvPicPr>
          <p:cNvPr id="36870" name="Picture 6" descr="De-multiplexer"/>
          <p:cNvPicPr>
            <a:picLocks noChangeAspect="1" noChangeArrowheads="1"/>
          </p:cNvPicPr>
          <p:nvPr/>
        </p:nvPicPr>
        <p:blipFill>
          <a:blip r:embed="rId4"/>
          <a:srcRect/>
          <a:stretch>
            <a:fillRect/>
          </a:stretch>
        </p:blipFill>
        <p:spPr bwMode="auto">
          <a:xfrm>
            <a:off x="5601898" y="785800"/>
            <a:ext cx="3256382" cy="3571899"/>
          </a:xfrm>
          <a:prstGeom prst="rect">
            <a:avLst/>
          </a:prstGeom>
          <a:noFill/>
        </p:spPr>
      </p:pic>
    </p:spTree>
    <p:extLst>
      <p:ext uri="{BB962C8B-B14F-4D97-AF65-F5344CB8AC3E}">
        <p14:creationId xmlns:p14="http://schemas.microsoft.com/office/powerpoint/2010/main" val="1241210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05979"/>
            <a:ext cx="9144000" cy="857250"/>
          </a:xfrm>
        </p:spPr>
        <p:txBody>
          <a:bodyPr>
            <a:noAutofit/>
          </a:bodyPr>
          <a:lstStyle/>
          <a:p>
            <a:r>
              <a:rPr lang="en-US" altLang="en-US" sz="2800" b="1" dirty="0">
                <a:solidFill>
                  <a:srgbClr val="000099"/>
                </a:solidFill>
              </a:rPr>
              <a:t>1×16 De-multiplexer using 1×8 and 1×2 De-multiplexer</a:t>
            </a:r>
          </a:p>
        </p:txBody>
      </p:sp>
      <p:sp>
        <p:nvSpPr>
          <p:cNvPr id="131075" name="Rectangle 3"/>
          <p:cNvSpPr>
            <a:spLocks noGrp="1" noChangeArrowheads="1"/>
          </p:cNvSpPr>
          <p:nvPr>
            <p:ph idx="1"/>
          </p:nvPr>
        </p:nvSpPr>
        <p:spPr>
          <a:xfrm>
            <a:off x="457200" y="1200150"/>
            <a:ext cx="8229600" cy="3600450"/>
          </a:xfrm>
        </p:spPr>
        <p:txBody>
          <a:bodyPr rtlCol="0">
            <a:normAutofit fontScale="70000" lnSpcReduction="20000"/>
          </a:bodyPr>
          <a:lstStyle/>
          <a:p>
            <a:pPr algn="just"/>
            <a:r>
              <a:rPr lang="en-US" dirty="0"/>
              <a:t>We can implement the 1</a:t>
            </a:r>
            <a:r>
              <a:rPr lang="en-US" b="1" dirty="0"/>
              <a:t>×</a:t>
            </a:r>
            <a:r>
              <a:rPr lang="en-US" dirty="0"/>
              <a:t>16 de-multiplexer using a lower order de-multiplexer. To implement the 1</a:t>
            </a:r>
            <a:r>
              <a:rPr lang="en-US" b="1" dirty="0"/>
              <a:t>×</a:t>
            </a:r>
            <a:r>
              <a:rPr lang="en-US" dirty="0"/>
              <a:t>16 de-multiplexer, we need two 1</a:t>
            </a:r>
            <a:r>
              <a:rPr lang="en-US" b="1" dirty="0"/>
              <a:t>×</a:t>
            </a:r>
            <a:r>
              <a:rPr lang="en-US" dirty="0"/>
              <a:t>8 de-multiplexer and one 1</a:t>
            </a:r>
            <a:r>
              <a:rPr lang="en-US" b="1" dirty="0"/>
              <a:t>×</a:t>
            </a:r>
            <a:r>
              <a:rPr lang="en-US" dirty="0"/>
              <a:t>2 de-multiplexer. The 1</a:t>
            </a:r>
            <a:r>
              <a:rPr lang="en-US" b="1" dirty="0"/>
              <a:t>×</a:t>
            </a:r>
            <a:r>
              <a:rPr lang="en-US" dirty="0"/>
              <a:t>8 multiplexer has 3 selection lines, 1 input, and 8 outputs. The 1</a:t>
            </a:r>
            <a:r>
              <a:rPr lang="en-US" b="1" dirty="0"/>
              <a:t>×</a:t>
            </a:r>
            <a:r>
              <a:rPr lang="en-US" dirty="0"/>
              <a:t>2 de-multiplexer has only 1 selection line.</a:t>
            </a:r>
          </a:p>
          <a:p>
            <a:pPr algn="just"/>
            <a:r>
              <a:rPr lang="en-US" dirty="0"/>
              <a:t>For getting 16 data outputs, we need two 1×8 de-multiplexer. The 1</a:t>
            </a:r>
            <a:r>
              <a:rPr lang="en-US" b="1" dirty="0"/>
              <a:t>×</a:t>
            </a:r>
            <a:r>
              <a:rPr lang="en-US" dirty="0"/>
              <a:t>8 de-multiplexer produces eight outputs. So, in order to get the final output, we need a 1</a:t>
            </a:r>
            <a:r>
              <a:rPr lang="en-US" b="1" dirty="0"/>
              <a:t>×</a:t>
            </a:r>
            <a:r>
              <a:rPr lang="en-US" dirty="0"/>
              <a:t>2 de-multiplexer to produce two outputs from a single input. Then we pass these outputs into both the de-multiplexer as an input.</a:t>
            </a:r>
          </a:p>
        </p:txBody>
      </p:sp>
    </p:spTree>
    <p:extLst>
      <p:ext uri="{BB962C8B-B14F-4D97-AF65-F5344CB8AC3E}">
        <p14:creationId xmlns:p14="http://schemas.microsoft.com/office/powerpoint/2010/main" val="1241210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2800" b="1" dirty="0">
                <a:solidFill>
                  <a:srgbClr val="000099"/>
                </a:solidFill>
              </a:rPr>
              <a:t>1×16 De-multiplexer using 1×8 and 1×2 De-multiplexer</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pic>
        <p:nvPicPr>
          <p:cNvPr id="34818" name="Picture 2" descr="De-multiplexer"/>
          <p:cNvPicPr>
            <a:picLocks noChangeAspect="1" noChangeArrowheads="1"/>
          </p:cNvPicPr>
          <p:nvPr/>
        </p:nvPicPr>
        <p:blipFill>
          <a:blip r:embed="rId2"/>
          <a:srcRect/>
          <a:stretch>
            <a:fillRect/>
          </a:stretch>
        </p:blipFill>
        <p:spPr bwMode="auto">
          <a:xfrm>
            <a:off x="1857356" y="690578"/>
            <a:ext cx="4086225" cy="4095750"/>
          </a:xfrm>
          <a:prstGeom prst="rect">
            <a:avLst/>
          </a:prstGeom>
          <a:noFill/>
        </p:spPr>
      </p:pic>
    </p:spTree>
    <p:extLst>
      <p:ext uri="{BB962C8B-B14F-4D97-AF65-F5344CB8AC3E}">
        <p14:creationId xmlns:p14="http://schemas.microsoft.com/office/powerpoint/2010/main" val="12412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a:solidFill>
                  <a:srgbClr val="000099"/>
                </a:solidFill>
              </a:rPr>
              <a:t>2×1 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a:t>In 2×1 multiplexer, there are only two inputs, i.e., A</a:t>
            </a:r>
            <a:r>
              <a:rPr lang="en-US" baseline="-25000" dirty="0"/>
              <a:t>0</a:t>
            </a:r>
            <a:r>
              <a:rPr lang="en-US" dirty="0"/>
              <a:t> and A</a:t>
            </a:r>
            <a:r>
              <a:rPr lang="en-US" baseline="-25000" dirty="0"/>
              <a:t>1</a:t>
            </a:r>
            <a:r>
              <a:rPr lang="en-US" dirty="0"/>
              <a:t>, 1 selection line, i.e., S</a:t>
            </a:r>
            <a:r>
              <a:rPr lang="en-US" baseline="-25000" dirty="0"/>
              <a:t>0</a:t>
            </a:r>
            <a:r>
              <a:rPr lang="en-US" dirty="0"/>
              <a:t> and single outputs, i.e., Y. On the basis of the combination of inputs which are present at the selection line S</a:t>
            </a:r>
            <a:r>
              <a:rPr lang="en-US" baseline="-25000" dirty="0"/>
              <a:t>0</a:t>
            </a:r>
            <a:r>
              <a:rPr lang="en-US" dirty="0"/>
              <a:t>, one of these 2 inputs will be connected to the output. </a:t>
            </a:r>
          </a:p>
        </p:txBody>
      </p:sp>
    </p:spTree>
    <p:extLst>
      <p:ext uri="{BB962C8B-B14F-4D97-AF65-F5344CB8AC3E}">
        <p14:creationId xmlns:p14="http://schemas.microsoft.com/office/powerpoint/2010/main" val="124121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a:solidFill>
                  <a:srgbClr val="000099"/>
                </a:solidFill>
              </a:rPr>
              <a:t>2×1 Multiplexer</a:t>
            </a:r>
          </a:p>
        </p:txBody>
      </p:sp>
      <p:pic>
        <p:nvPicPr>
          <p:cNvPr id="1026" name="Picture 2" descr="Multiplexer"/>
          <p:cNvPicPr>
            <a:picLocks noChangeAspect="1" noChangeArrowheads="1"/>
          </p:cNvPicPr>
          <p:nvPr/>
        </p:nvPicPr>
        <p:blipFill>
          <a:blip r:embed="rId2"/>
          <a:srcRect/>
          <a:stretch>
            <a:fillRect/>
          </a:stretch>
        </p:blipFill>
        <p:spPr bwMode="auto">
          <a:xfrm>
            <a:off x="142844" y="1071552"/>
            <a:ext cx="2857520" cy="1928826"/>
          </a:xfrm>
          <a:prstGeom prst="rect">
            <a:avLst/>
          </a:prstGeom>
          <a:noFill/>
        </p:spPr>
      </p:pic>
      <p:sp>
        <p:nvSpPr>
          <p:cNvPr id="5" name="Rectangle 4"/>
          <p:cNvSpPr/>
          <p:nvPr/>
        </p:nvSpPr>
        <p:spPr>
          <a:xfrm>
            <a:off x="3214678" y="785800"/>
            <a:ext cx="1293687" cy="369332"/>
          </a:xfrm>
          <a:prstGeom prst="rect">
            <a:avLst/>
          </a:prstGeom>
        </p:spPr>
        <p:txBody>
          <a:bodyPr wrap="none">
            <a:spAutoFit/>
          </a:bodyPr>
          <a:lstStyle/>
          <a:p>
            <a:r>
              <a:rPr lang="en-US" dirty="0"/>
              <a:t>Truth Table:</a:t>
            </a:r>
          </a:p>
        </p:txBody>
      </p:sp>
      <p:pic>
        <p:nvPicPr>
          <p:cNvPr id="1028" name="Picture 4" descr="Multiplexer"/>
          <p:cNvPicPr>
            <a:picLocks noChangeAspect="1" noChangeArrowheads="1"/>
          </p:cNvPicPr>
          <p:nvPr/>
        </p:nvPicPr>
        <p:blipFill>
          <a:blip r:embed="rId3"/>
          <a:srcRect/>
          <a:stretch>
            <a:fillRect/>
          </a:stretch>
        </p:blipFill>
        <p:spPr bwMode="auto">
          <a:xfrm>
            <a:off x="3071802" y="1247775"/>
            <a:ext cx="2143140" cy="1466851"/>
          </a:xfrm>
          <a:prstGeom prst="rect">
            <a:avLst/>
          </a:prstGeom>
          <a:noFill/>
        </p:spPr>
      </p:pic>
      <p:sp>
        <p:nvSpPr>
          <p:cNvPr id="7" name="Rectangle 6"/>
          <p:cNvSpPr/>
          <p:nvPr/>
        </p:nvSpPr>
        <p:spPr>
          <a:xfrm>
            <a:off x="642910" y="3143254"/>
            <a:ext cx="4572000" cy="923330"/>
          </a:xfrm>
          <a:prstGeom prst="rect">
            <a:avLst/>
          </a:prstGeom>
        </p:spPr>
        <p:txBody>
          <a:bodyPr>
            <a:spAutoFit/>
          </a:bodyPr>
          <a:lstStyle/>
          <a:p>
            <a:pPr algn="just"/>
            <a:r>
              <a:rPr lang="en-US" dirty="0"/>
              <a:t>The logical expression of the term Y is as follows:</a:t>
            </a:r>
          </a:p>
          <a:p>
            <a:r>
              <a:rPr lang="en-US" dirty="0"/>
              <a:t>Y=S</a:t>
            </a:r>
            <a:r>
              <a:rPr lang="en-US" baseline="-25000" dirty="0"/>
              <a:t>0</a:t>
            </a:r>
            <a:r>
              <a:rPr lang="en-US" dirty="0"/>
              <a:t>'.A</a:t>
            </a:r>
            <a:r>
              <a:rPr lang="en-US" baseline="-25000" dirty="0"/>
              <a:t>0 </a:t>
            </a:r>
            <a:r>
              <a:rPr lang="en-US" dirty="0"/>
              <a:t>+ S</a:t>
            </a:r>
            <a:r>
              <a:rPr lang="en-US" baseline="-25000" dirty="0"/>
              <a:t>0</a:t>
            </a:r>
            <a:r>
              <a:rPr lang="en-US" dirty="0"/>
              <a:t>.A</a:t>
            </a:r>
            <a:r>
              <a:rPr lang="en-US" baseline="-25000" dirty="0"/>
              <a:t>1</a:t>
            </a:r>
            <a:endParaRPr lang="en-US" dirty="0"/>
          </a:p>
        </p:txBody>
      </p:sp>
      <p:pic>
        <p:nvPicPr>
          <p:cNvPr id="1030" name="Picture 6" descr="Multiplexer"/>
          <p:cNvPicPr>
            <a:picLocks noChangeAspect="1" noChangeArrowheads="1"/>
          </p:cNvPicPr>
          <p:nvPr/>
        </p:nvPicPr>
        <p:blipFill>
          <a:blip r:embed="rId4"/>
          <a:srcRect/>
          <a:stretch>
            <a:fillRect/>
          </a:stretch>
        </p:blipFill>
        <p:spPr bwMode="auto">
          <a:xfrm>
            <a:off x="5429256" y="1381133"/>
            <a:ext cx="3571900" cy="2476501"/>
          </a:xfrm>
          <a:prstGeom prst="rect">
            <a:avLst/>
          </a:prstGeom>
          <a:noFill/>
        </p:spPr>
      </p:pic>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sp>
        <p:nvSpPr>
          <p:cNvPr id="11" name="Rectangle 10"/>
          <p:cNvSpPr/>
          <p:nvPr/>
        </p:nvSpPr>
        <p:spPr>
          <a:xfrm>
            <a:off x="5715893" y="845096"/>
            <a:ext cx="1570751" cy="369332"/>
          </a:xfrm>
          <a:prstGeom prst="rect">
            <a:avLst/>
          </a:prstGeom>
        </p:spPr>
        <p:txBody>
          <a:bodyPr wrap="none">
            <a:spAutoFit/>
          </a:bodyPr>
          <a:lstStyle/>
          <a:p>
            <a:r>
              <a:rPr lang="en-US" dirty="0"/>
              <a:t>Logical circuit:</a:t>
            </a:r>
          </a:p>
        </p:txBody>
      </p:sp>
    </p:spTree>
    <p:extLst>
      <p:ext uri="{BB962C8B-B14F-4D97-AF65-F5344CB8AC3E}">
        <p14:creationId xmlns:p14="http://schemas.microsoft.com/office/powerpoint/2010/main" val="124121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a:solidFill>
                  <a:srgbClr val="000099"/>
                </a:solidFill>
              </a:rPr>
              <a:t>4×1 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a:t>In the 4×1 multiplexer, there is a total of four inputs, i.e., A</a:t>
            </a:r>
            <a:r>
              <a:rPr lang="en-US" baseline="-25000" dirty="0"/>
              <a:t>0</a:t>
            </a:r>
            <a:r>
              <a:rPr lang="en-US" dirty="0"/>
              <a:t>, A</a:t>
            </a:r>
            <a:r>
              <a:rPr lang="en-US" baseline="-25000" dirty="0"/>
              <a:t>1</a:t>
            </a:r>
            <a:r>
              <a:rPr lang="en-US" dirty="0"/>
              <a:t>, A</a:t>
            </a:r>
            <a:r>
              <a:rPr lang="en-US" baseline="-25000" dirty="0"/>
              <a:t>2</a:t>
            </a:r>
            <a:r>
              <a:rPr lang="en-US" dirty="0"/>
              <a:t>, and A</a:t>
            </a:r>
            <a:r>
              <a:rPr lang="en-US" baseline="-25000" dirty="0"/>
              <a:t>3</a:t>
            </a:r>
            <a:r>
              <a:rPr lang="en-US" dirty="0"/>
              <a:t>, 2 selection lines, i.e., S</a:t>
            </a:r>
            <a:r>
              <a:rPr lang="en-US" baseline="-25000" dirty="0"/>
              <a:t>0</a:t>
            </a:r>
            <a:r>
              <a:rPr lang="en-US" dirty="0"/>
              <a:t> and S</a:t>
            </a:r>
            <a:r>
              <a:rPr lang="en-US" baseline="-25000" dirty="0"/>
              <a:t>1</a:t>
            </a:r>
            <a:r>
              <a:rPr lang="en-US" dirty="0"/>
              <a:t> and single output, i.e., Y. On the basis of the combination of inputs that are present at the selection lines S</a:t>
            </a:r>
            <a:r>
              <a:rPr lang="en-US" baseline="-25000" dirty="0"/>
              <a:t>0</a:t>
            </a:r>
            <a:r>
              <a:rPr lang="en-US" dirty="0"/>
              <a:t> and S</a:t>
            </a:r>
            <a:r>
              <a:rPr lang="en-US" baseline="-25000" dirty="0"/>
              <a:t>1</a:t>
            </a:r>
            <a:r>
              <a:rPr lang="en-US" dirty="0"/>
              <a:t>, one of these 4 inputs are connected to the output. </a:t>
            </a:r>
          </a:p>
        </p:txBody>
      </p:sp>
    </p:spTree>
    <p:extLst>
      <p:ext uri="{BB962C8B-B14F-4D97-AF65-F5344CB8AC3E}">
        <p14:creationId xmlns:p14="http://schemas.microsoft.com/office/powerpoint/2010/main" val="124121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a:solidFill>
                  <a:srgbClr val="000099"/>
                </a:solidFill>
              </a:rPr>
              <a:t>4×1 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a:t>Truth Table:</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sp>
        <p:nvSpPr>
          <p:cNvPr id="11" name="Rectangle 10"/>
          <p:cNvSpPr/>
          <p:nvPr/>
        </p:nvSpPr>
        <p:spPr>
          <a:xfrm>
            <a:off x="5715893" y="845096"/>
            <a:ext cx="1570751" cy="369332"/>
          </a:xfrm>
          <a:prstGeom prst="rect">
            <a:avLst/>
          </a:prstGeom>
        </p:spPr>
        <p:txBody>
          <a:bodyPr wrap="none">
            <a:spAutoFit/>
          </a:bodyPr>
          <a:lstStyle/>
          <a:p>
            <a:r>
              <a:rPr lang="en-US" dirty="0"/>
              <a:t>Logical circuit:</a:t>
            </a:r>
          </a:p>
        </p:txBody>
      </p:sp>
      <p:pic>
        <p:nvPicPr>
          <p:cNvPr id="21506" name="Picture 2" descr="Multiplexer"/>
          <p:cNvPicPr>
            <a:picLocks noChangeAspect="1" noChangeArrowheads="1"/>
          </p:cNvPicPr>
          <p:nvPr/>
        </p:nvPicPr>
        <p:blipFill>
          <a:blip r:embed="rId2"/>
          <a:srcRect/>
          <a:stretch>
            <a:fillRect/>
          </a:stretch>
        </p:blipFill>
        <p:spPr bwMode="auto">
          <a:xfrm>
            <a:off x="104767" y="1142991"/>
            <a:ext cx="2609845" cy="2677148"/>
          </a:xfrm>
          <a:prstGeom prst="rect">
            <a:avLst/>
          </a:prstGeom>
          <a:noFill/>
        </p:spPr>
      </p:pic>
      <p:pic>
        <p:nvPicPr>
          <p:cNvPr id="21508" name="Picture 4" descr="Multiplexer"/>
          <p:cNvPicPr>
            <a:picLocks noChangeAspect="1" noChangeArrowheads="1"/>
          </p:cNvPicPr>
          <p:nvPr/>
        </p:nvPicPr>
        <p:blipFill>
          <a:blip r:embed="rId3"/>
          <a:srcRect/>
          <a:stretch>
            <a:fillRect/>
          </a:stretch>
        </p:blipFill>
        <p:spPr bwMode="auto">
          <a:xfrm>
            <a:off x="2857488" y="1214428"/>
            <a:ext cx="2257425" cy="2009776"/>
          </a:xfrm>
          <a:prstGeom prst="rect">
            <a:avLst/>
          </a:prstGeom>
          <a:noFill/>
        </p:spPr>
      </p:pic>
      <p:sp>
        <p:nvSpPr>
          <p:cNvPr id="12" name="Rectangle 11"/>
          <p:cNvSpPr/>
          <p:nvPr/>
        </p:nvSpPr>
        <p:spPr>
          <a:xfrm>
            <a:off x="1142976" y="3929072"/>
            <a:ext cx="4572000" cy="923330"/>
          </a:xfrm>
          <a:prstGeom prst="rect">
            <a:avLst/>
          </a:prstGeom>
        </p:spPr>
        <p:txBody>
          <a:bodyPr>
            <a:spAutoFit/>
          </a:bodyPr>
          <a:lstStyle/>
          <a:p>
            <a:pPr algn="just"/>
            <a:r>
              <a:rPr lang="en-US" dirty="0"/>
              <a:t>The logical expression of the term Y is as follows:</a:t>
            </a:r>
          </a:p>
          <a:p>
            <a:r>
              <a:rPr lang="en-US" dirty="0"/>
              <a:t>Y=S</a:t>
            </a:r>
            <a:r>
              <a:rPr lang="en-US" baseline="-25000" dirty="0"/>
              <a:t>1</a:t>
            </a:r>
            <a:r>
              <a:rPr lang="en-US" dirty="0"/>
              <a:t>' S</a:t>
            </a:r>
            <a:r>
              <a:rPr lang="en-US" baseline="-25000" dirty="0"/>
              <a:t>0</a:t>
            </a:r>
            <a:r>
              <a:rPr lang="en-US" dirty="0"/>
              <a:t>' A</a:t>
            </a:r>
            <a:r>
              <a:rPr lang="en-US" baseline="-25000" dirty="0"/>
              <a:t>0 </a:t>
            </a:r>
            <a:r>
              <a:rPr lang="en-US" dirty="0"/>
              <a:t>+ S</a:t>
            </a:r>
            <a:r>
              <a:rPr lang="en-US" baseline="-25000" dirty="0"/>
              <a:t>1</a:t>
            </a:r>
            <a:r>
              <a:rPr lang="en-US" dirty="0"/>
              <a:t>' S</a:t>
            </a:r>
            <a:r>
              <a:rPr lang="en-US" baseline="-25000" dirty="0"/>
              <a:t>0</a:t>
            </a:r>
            <a:r>
              <a:rPr lang="en-US" dirty="0"/>
              <a:t> A</a:t>
            </a:r>
            <a:r>
              <a:rPr lang="en-US" baseline="-25000" dirty="0"/>
              <a:t>1 </a:t>
            </a:r>
            <a:r>
              <a:rPr lang="en-US" dirty="0"/>
              <a:t>+ S</a:t>
            </a:r>
            <a:r>
              <a:rPr lang="en-US" baseline="-25000" dirty="0"/>
              <a:t>1</a:t>
            </a:r>
            <a:r>
              <a:rPr lang="en-US" dirty="0"/>
              <a:t> S</a:t>
            </a:r>
            <a:r>
              <a:rPr lang="en-US" baseline="-25000" dirty="0"/>
              <a:t>0</a:t>
            </a:r>
            <a:r>
              <a:rPr lang="en-US" dirty="0"/>
              <a:t>' A</a:t>
            </a:r>
            <a:r>
              <a:rPr lang="en-US" baseline="-25000" dirty="0"/>
              <a:t>2 </a:t>
            </a:r>
            <a:r>
              <a:rPr lang="en-US" dirty="0"/>
              <a:t>+ S</a:t>
            </a:r>
            <a:r>
              <a:rPr lang="en-US" baseline="-25000" dirty="0"/>
              <a:t>1</a:t>
            </a:r>
            <a:r>
              <a:rPr lang="en-US" dirty="0"/>
              <a:t> S</a:t>
            </a:r>
            <a:r>
              <a:rPr lang="en-US" baseline="-25000" dirty="0"/>
              <a:t>0</a:t>
            </a:r>
            <a:r>
              <a:rPr lang="en-US" dirty="0"/>
              <a:t> A</a:t>
            </a:r>
            <a:r>
              <a:rPr lang="en-US" baseline="-25000" dirty="0"/>
              <a:t>3</a:t>
            </a:r>
            <a:endParaRPr lang="en-US" dirty="0"/>
          </a:p>
        </p:txBody>
      </p:sp>
      <p:pic>
        <p:nvPicPr>
          <p:cNvPr id="21510" name="Picture 6" descr="Multiplexer"/>
          <p:cNvPicPr>
            <a:picLocks noChangeAspect="1" noChangeArrowheads="1"/>
          </p:cNvPicPr>
          <p:nvPr/>
        </p:nvPicPr>
        <p:blipFill>
          <a:blip r:embed="rId4"/>
          <a:srcRect/>
          <a:stretch>
            <a:fillRect/>
          </a:stretch>
        </p:blipFill>
        <p:spPr bwMode="auto">
          <a:xfrm>
            <a:off x="5214942" y="1357304"/>
            <a:ext cx="3804389" cy="2143140"/>
          </a:xfrm>
          <a:prstGeom prst="rect">
            <a:avLst/>
          </a:prstGeom>
          <a:noFill/>
        </p:spPr>
      </p:pic>
    </p:spTree>
    <p:extLst>
      <p:ext uri="{BB962C8B-B14F-4D97-AF65-F5344CB8AC3E}">
        <p14:creationId xmlns:p14="http://schemas.microsoft.com/office/powerpoint/2010/main" val="124121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en-US" sz="4000" b="1" dirty="0">
                <a:solidFill>
                  <a:srgbClr val="000099"/>
                </a:solidFill>
              </a:rPr>
              <a:t>8×1 Multiplexer</a:t>
            </a:r>
          </a:p>
        </p:txBody>
      </p:sp>
      <p:sp>
        <p:nvSpPr>
          <p:cNvPr id="131075" name="Rectangle 3"/>
          <p:cNvSpPr>
            <a:spLocks noGrp="1" noChangeArrowheads="1"/>
          </p:cNvSpPr>
          <p:nvPr>
            <p:ph idx="1"/>
          </p:nvPr>
        </p:nvSpPr>
        <p:spPr>
          <a:xfrm>
            <a:off x="457200" y="1200150"/>
            <a:ext cx="8229600" cy="3600450"/>
          </a:xfrm>
        </p:spPr>
        <p:txBody>
          <a:bodyPr rtlCol="0">
            <a:normAutofit/>
          </a:bodyPr>
          <a:lstStyle/>
          <a:p>
            <a:pPr algn="just"/>
            <a:r>
              <a:rPr lang="en-US" dirty="0"/>
              <a:t>In the 8 to 1 multiplexer, there are total eight inputs, i.e., A</a:t>
            </a:r>
            <a:r>
              <a:rPr lang="en-US" baseline="-25000" dirty="0"/>
              <a:t>0</a:t>
            </a:r>
            <a:r>
              <a:rPr lang="en-US" dirty="0"/>
              <a:t>, A</a:t>
            </a:r>
            <a:r>
              <a:rPr lang="en-US" baseline="-25000" dirty="0"/>
              <a:t>1</a:t>
            </a:r>
            <a:r>
              <a:rPr lang="en-US" dirty="0"/>
              <a:t>, A</a:t>
            </a:r>
            <a:r>
              <a:rPr lang="en-US" baseline="-25000" dirty="0"/>
              <a:t>2</a:t>
            </a:r>
            <a:r>
              <a:rPr lang="en-US" dirty="0"/>
              <a:t>, A</a:t>
            </a:r>
            <a:r>
              <a:rPr lang="en-US" baseline="-25000" dirty="0"/>
              <a:t>3</a:t>
            </a:r>
            <a:r>
              <a:rPr lang="en-US" dirty="0"/>
              <a:t>, A</a:t>
            </a:r>
            <a:r>
              <a:rPr lang="en-US" baseline="-25000" dirty="0"/>
              <a:t>4</a:t>
            </a:r>
            <a:r>
              <a:rPr lang="en-US" dirty="0"/>
              <a:t>, A</a:t>
            </a:r>
            <a:r>
              <a:rPr lang="en-US" baseline="-25000" dirty="0"/>
              <a:t>5</a:t>
            </a:r>
            <a:r>
              <a:rPr lang="en-US" dirty="0"/>
              <a:t>, A</a:t>
            </a:r>
            <a:r>
              <a:rPr lang="en-US" baseline="-25000" dirty="0"/>
              <a:t>6</a:t>
            </a:r>
            <a:r>
              <a:rPr lang="en-US" dirty="0"/>
              <a:t>, and A</a:t>
            </a:r>
            <a:r>
              <a:rPr lang="en-US" baseline="-25000" dirty="0"/>
              <a:t>7</a:t>
            </a:r>
            <a:r>
              <a:rPr lang="en-US" dirty="0"/>
              <a:t>, 3 selection lines, i.e., S</a:t>
            </a:r>
            <a:r>
              <a:rPr lang="en-US" baseline="-25000" dirty="0"/>
              <a:t>0</a:t>
            </a:r>
            <a:r>
              <a:rPr lang="en-US" dirty="0"/>
              <a:t>, S</a:t>
            </a:r>
            <a:r>
              <a:rPr lang="en-US" baseline="-25000" dirty="0"/>
              <a:t>1</a:t>
            </a:r>
            <a:r>
              <a:rPr lang="en-US" dirty="0"/>
              <a:t>and S</a:t>
            </a:r>
            <a:r>
              <a:rPr lang="en-US" baseline="-25000" dirty="0"/>
              <a:t>2</a:t>
            </a:r>
            <a:r>
              <a:rPr lang="en-US" dirty="0"/>
              <a:t> and single output, i.e., Y. On the basis of the combination of inputs that are present at the selection lines S</a:t>
            </a:r>
            <a:r>
              <a:rPr lang="en-US" baseline="-25000" dirty="0"/>
              <a:t>0</a:t>
            </a:r>
            <a:r>
              <a:rPr lang="en-US" dirty="0"/>
              <a:t>, S</a:t>
            </a:r>
            <a:r>
              <a:rPr lang="en-US" baseline="-25000" dirty="0"/>
              <a:t>1</a:t>
            </a:r>
            <a:r>
              <a:rPr lang="en-US" baseline="30000" dirty="0"/>
              <a:t>, </a:t>
            </a:r>
            <a:r>
              <a:rPr lang="en-US" dirty="0"/>
              <a:t>and S</a:t>
            </a:r>
            <a:r>
              <a:rPr lang="en-US" baseline="-25000" dirty="0"/>
              <a:t>2</a:t>
            </a:r>
            <a:r>
              <a:rPr lang="en-US" dirty="0"/>
              <a:t>, one of these 8 inputs are connected to the output. </a:t>
            </a:r>
          </a:p>
        </p:txBody>
      </p:sp>
    </p:spTree>
    <p:extLst>
      <p:ext uri="{BB962C8B-B14F-4D97-AF65-F5344CB8AC3E}">
        <p14:creationId xmlns:p14="http://schemas.microsoft.com/office/powerpoint/2010/main" val="124121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0"/>
            <a:ext cx="8229600" cy="857250"/>
          </a:xfrm>
        </p:spPr>
        <p:txBody>
          <a:bodyPr>
            <a:normAutofit/>
          </a:bodyPr>
          <a:lstStyle/>
          <a:p>
            <a:r>
              <a:rPr lang="en-US" altLang="en-US" sz="4000" b="1" dirty="0">
                <a:solidFill>
                  <a:srgbClr val="000099"/>
                </a:solidFill>
              </a:rPr>
              <a:t>8×1 Multiplexer</a:t>
            </a:r>
          </a:p>
        </p:txBody>
      </p:sp>
      <p:sp>
        <p:nvSpPr>
          <p:cNvPr id="5" name="Rectangle 4"/>
          <p:cNvSpPr/>
          <p:nvPr/>
        </p:nvSpPr>
        <p:spPr>
          <a:xfrm>
            <a:off x="3214678" y="785800"/>
            <a:ext cx="1293687" cy="369332"/>
          </a:xfrm>
          <a:prstGeom prst="rect">
            <a:avLst/>
          </a:prstGeom>
        </p:spPr>
        <p:txBody>
          <a:bodyPr wrap="none">
            <a:spAutoFit/>
          </a:bodyPr>
          <a:lstStyle/>
          <a:p>
            <a:r>
              <a:rPr lang="en-US" dirty="0"/>
              <a:t>Truth Table:</a:t>
            </a:r>
          </a:p>
        </p:txBody>
      </p:sp>
      <p:sp>
        <p:nvSpPr>
          <p:cNvPr id="10" name="Rectangle 9"/>
          <p:cNvSpPr/>
          <p:nvPr/>
        </p:nvSpPr>
        <p:spPr>
          <a:xfrm>
            <a:off x="142844" y="714362"/>
            <a:ext cx="1587358" cy="369332"/>
          </a:xfrm>
          <a:prstGeom prst="rect">
            <a:avLst/>
          </a:prstGeom>
        </p:spPr>
        <p:txBody>
          <a:bodyPr wrap="none">
            <a:spAutoFit/>
          </a:bodyPr>
          <a:lstStyle/>
          <a:p>
            <a:r>
              <a:rPr lang="en-US" dirty="0"/>
              <a:t>Block Diagram:</a:t>
            </a:r>
          </a:p>
        </p:txBody>
      </p:sp>
      <p:sp>
        <p:nvSpPr>
          <p:cNvPr id="11" name="Rectangle 10"/>
          <p:cNvSpPr/>
          <p:nvPr/>
        </p:nvSpPr>
        <p:spPr>
          <a:xfrm>
            <a:off x="5715893" y="845096"/>
            <a:ext cx="1570751" cy="369332"/>
          </a:xfrm>
          <a:prstGeom prst="rect">
            <a:avLst/>
          </a:prstGeom>
        </p:spPr>
        <p:txBody>
          <a:bodyPr wrap="none">
            <a:spAutoFit/>
          </a:bodyPr>
          <a:lstStyle/>
          <a:p>
            <a:r>
              <a:rPr lang="en-US" dirty="0"/>
              <a:t>Logical circuit:</a:t>
            </a:r>
          </a:p>
        </p:txBody>
      </p:sp>
      <p:pic>
        <p:nvPicPr>
          <p:cNvPr id="23554" name="Picture 2" descr="Multiplexer"/>
          <p:cNvPicPr>
            <a:picLocks noChangeAspect="1" noChangeArrowheads="1"/>
          </p:cNvPicPr>
          <p:nvPr/>
        </p:nvPicPr>
        <p:blipFill>
          <a:blip r:embed="rId2"/>
          <a:srcRect/>
          <a:stretch>
            <a:fillRect/>
          </a:stretch>
        </p:blipFill>
        <p:spPr bwMode="auto">
          <a:xfrm>
            <a:off x="142844" y="1122966"/>
            <a:ext cx="2675809" cy="3020420"/>
          </a:xfrm>
          <a:prstGeom prst="rect">
            <a:avLst/>
          </a:prstGeom>
          <a:noFill/>
        </p:spPr>
      </p:pic>
      <p:pic>
        <p:nvPicPr>
          <p:cNvPr id="23556" name="Picture 4" descr="Multiplexer"/>
          <p:cNvPicPr>
            <a:picLocks noChangeAspect="1" noChangeArrowheads="1"/>
          </p:cNvPicPr>
          <p:nvPr/>
        </p:nvPicPr>
        <p:blipFill>
          <a:blip r:embed="rId3"/>
          <a:srcRect/>
          <a:stretch>
            <a:fillRect/>
          </a:stretch>
        </p:blipFill>
        <p:spPr bwMode="auto">
          <a:xfrm>
            <a:off x="2701086" y="1214429"/>
            <a:ext cx="2442418" cy="2571768"/>
          </a:xfrm>
          <a:prstGeom prst="rect">
            <a:avLst/>
          </a:prstGeom>
          <a:noFill/>
        </p:spPr>
      </p:pic>
      <p:pic>
        <p:nvPicPr>
          <p:cNvPr id="23558" name="Picture 6" descr="Multiplexer"/>
          <p:cNvPicPr>
            <a:picLocks noChangeAspect="1" noChangeArrowheads="1"/>
          </p:cNvPicPr>
          <p:nvPr/>
        </p:nvPicPr>
        <p:blipFill>
          <a:blip r:embed="rId4"/>
          <a:srcRect/>
          <a:stretch>
            <a:fillRect/>
          </a:stretch>
        </p:blipFill>
        <p:spPr bwMode="auto">
          <a:xfrm>
            <a:off x="5214942" y="1285866"/>
            <a:ext cx="3869538" cy="2976568"/>
          </a:xfrm>
          <a:prstGeom prst="rect">
            <a:avLst/>
          </a:prstGeom>
          <a:noFill/>
        </p:spPr>
      </p:pic>
      <p:sp>
        <p:nvSpPr>
          <p:cNvPr id="13" name="Rectangle 12"/>
          <p:cNvSpPr/>
          <p:nvPr/>
        </p:nvSpPr>
        <p:spPr>
          <a:xfrm>
            <a:off x="357158" y="4143386"/>
            <a:ext cx="8643998" cy="923330"/>
          </a:xfrm>
          <a:prstGeom prst="rect">
            <a:avLst/>
          </a:prstGeom>
        </p:spPr>
        <p:txBody>
          <a:bodyPr wrap="square">
            <a:spAutoFit/>
          </a:bodyPr>
          <a:lstStyle/>
          <a:p>
            <a:pPr algn="just"/>
            <a:r>
              <a:rPr lang="en-US" dirty="0"/>
              <a:t>The logical expression of the term Y is as follows:</a:t>
            </a:r>
          </a:p>
          <a:p>
            <a:r>
              <a:rPr lang="en-US" dirty="0"/>
              <a:t>Y=S</a:t>
            </a:r>
            <a:r>
              <a:rPr lang="en-US" baseline="-25000" dirty="0"/>
              <a:t>0</a:t>
            </a:r>
            <a:r>
              <a:rPr lang="en-US" dirty="0"/>
              <a:t>'.S</a:t>
            </a:r>
            <a:r>
              <a:rPr lang="en-US" baseline="-25000" dirty="0"/>
              <a:t>1</a:t>
            </a:r>
            <a:r>
              <a:rPr lang="en-US" dirty="0"/>
              <a:t>'.S</a:t>
            </a:r>
            <a:r>
              <a:rPr lang="en-US" baseline="-25000" dirty="0"/>
              <a:t>2</a:t>
            </a:r>
            <a:r>
              <a:rPr lang="en-US" dirty="0"/>
              <a:t>'.A</a:t>
            </a:r>
            <a:r>
              <a:rPr lang="en-US" baseline="-25000" dirty="0"/>
              <a:t>0 </a:t>
            </a:r>
            <a:r>
              <a:rPr lang="en-US" dirty="0"/>
              <a:t>+ S</a:t>
            </a:r>
            <a:r>
              <a:rPr lang="en-US" baseline="-25000" dirty="0"/>
              <a:t>0</a:t>
            </a:r>
            <a:r>
              <a:rPr lang="en-US" dirty="0"/>
              <a:t>.S</a:t>
            </a:r>
            <a:r>
              <a:rPr lang="en-US" baseline="-25000" dirty="0"/>
              <a:t>1</a:t>
            </a:r>
            <a:r>
              <a:rPr lang="en-US" dirty="0"/>
              <a:t>'.S</a:t>
            </a:r>
            <a:r>
              <a:rPr lang="en-US" baseline="-25000" dirty="0"/>
              <a:t>2</a:t>
            </a:r>
            <a:r>
              <a:rPr lang="en-US" dirty="0"/>
              <a:t>'.A</a:t>
            </a:r>
            <a:r>
              <a:rPr lang="en-US" baseline="-25000" dirty="0"/>
              <a:t>1 </a:t>
            </a:r>
            <a:r>
              <a:rPr lang="en-US" dirty="0"/>
              <a:t>+ S</a:t>
            </a:r>
            <a:r>
              <a:rPr lang="en-US" baseline="-25000" dirty="0"/>
              <a:t>0</a:t>
            </a:r>
            <a:r>
              <a:rPr lang="en-US" dirty="0"/>
              <a:t>'.S</a:t>
            </a:r>
            <a:r>
              <a:rPr lang="en-US" baseline="-25000" dirty="0"/>
              <a:t>1</a:t>
            </a:r>
            <a:r>
              <a:rPr lang="en-US" dirty="0"/>
              <a:t>.S</a:t>
            </a:r>
            <a:r>
              <a:rPr lang="en-US" baseline="-25000" dirty="0"/>
              <a:t>2</a:t>
            </a:r>
            <a:r>
              <a:rPr lang="en-US" dirty="0"/>
              <a:t>'.A</a:t>
            </a:r>
            <a:r>
              <a:rPr lang="en-US" baseline="-25000" dirty="0"/>
              <a:t>2 </a:t>
            </a:r>
            <a:r>
              <a:rPr lang="en-US" dirty="0"/>
              <a:t>+ S</a:t>
            </a:r>
            <a:r>
              <a:rPr lang="en-US" baseline="-25000" dirty="0"/>
              <a:t>0</a:t>
            </a:r>
            <a:r>
              <a:rPr lang="en-US" dirty="0"/>
              <a:t>.S</a:t>
            </a:r>
            <a:r>
              <a:rPr lang="en-US" baseline="-25000" dirty="0"/>
              <a:t>1</a:t>
            </a:r>
            <a:r>
              <a:rPr lang="en-US" dirty="0"/>
              <a:t>.S</a:t>
            </a:r>
            <a:r>
              <a:rPr lang="en-US" baseline="-25000" dirty="0"/>
              <a:t>2</a:t>
            </a:r>
            <a:r>
              <a:rPr lang="en-US" dirty="0"/>
              <a:t>'.A</a:t>
            </a:r>
            <a:r>
              <a:rPr lang="en-US" baseline="-25000" dirty="0"/>
              <a:t>3 </a:t>
            </a:r>
            <a:r>
              <a:rPr lang="en-US" dirty="0"/>
              <a:t>+ S</a:t>
            </a:r>
            <a:r>
              <a:rPr lang="en-US" baseline="-25000" dirty="0"/>
              <a:t>0</a:t>
            </a:r>
            <a:r>
              <a:rPr lang="en-US" dirty="0"/>
              <a:t>'.S</a:t>
            </a:r>
            <a:r>
              <a:rPr lang="en-US" baseline="-25000" dirty="0"/>
              <a:t>1</a:t>
            </a:r>
            <a:r>
              <a:rPr lang="en-US" dirty="0"/>
              <a:t>'.S</a:t>
            </a:r>
            <a:r>
              <a:rPr lang="en-US" baseline="-25000" dirty="0"/>
              <a:t>2</a:t>
            </a:r>
            <a:r>
              <a:rPr lang="en-US" dirty="0"/>
              <a:t> A</a:t>
            </a:r>
            <a:r>
              <a:rPr lang="en-US" baseline="-25000" dirty="0"/>
              <a:t>4 </a:t>
            </a:r>
            <a:r>
              <a:rPr lang="en-US" dirty="0"/>
              <a:t>+ S</a:t>
            </a:r>
            <a:r>
              <a:rPr lang="en-US" baseline="-25000" dirty="0"/>
              <a:t>0</a:t>
            </a:r>
            <a:r>
              <a:rPr lang="en-US" dirty="0"/>
              <a:t>.S</a:t>
            </a:r>
            <a:r>
              <a:rPr lang="en-US" baseline="-25000" dirty="0"/>
              <a:t>1</a:t>
            </a:r>
            <a:r>
              <a:rPr lang="en-US" dirty="0"/>
              <a:t>'.S</a:t>
            </a:r>
            <a:r>
              <a:rPr lang="en-US" baseline="-25000" dirty="0"/>
              <a:t>2</a:t>
            </a:r>
            <a:r>
              <a:rPr lang="en-US" dirty="0"/>
              <a:t> A</a:t>
            </a:r>
            <a:r>
              <a:rPr lang="en-US" baseline="-25000" dirty="0"/>
              <a:t>5 </a:t>
            </a:r>
            <a:r>
              <a:rPr lang="en-US" dirty="0"/>
              <a:t>+ S</a:t>
            </a:r>
            <a:r>
              <a:rPr lang="en-US" baseline="-25000" dirty="0"/>
              <a:t>0</a:t>
            </a:r>
            <a:r>
              <a:rPr lang="en-US" dirty="0"/>
              <a:t>'.S</a:t>
            </a:r>
            <a:r>
              <a:rPr lang="en-US" baseline="-25000" dirty="0"/>
              <a:t>1</a:t>
            </a:r>
            <a:r>
              <a:rPr lang="en-US" dirty="0"/>
              <a:t>.S</a:t>
            </a:r>
            <a:r>
              <a:rPr lang="en-US" baseline="-25000" dirty="0"/>
              <a:t>2</a:t>
            </a:r>
            <a:r>
              <a:rPr lang="en-US" dirty="0"/>
              <a:t> .A</a:t>
            </a:r>
            <a:r>
              <a:rPr lang="en-US" baseline="-25000" dirty="0"/>
              <a:t>6 </a:t>
            </a:r>
            <a:r>
              <a:rPr lang="en-US" dirty="0"/>
              <a:t>+ S</a:t>
            </a:r>
            <a:r>
              <a:rPr lang="en-US" baseline="-25000" dirty="0"/>
              <a:t>0</a:t>
            </a:r>
            <a:r>
              <a:rPr lang="en-US" dirty="0"/>
              <a:t>.S</a:t>
            </a:r>
            <a:r>
              <a:rPr lang="en-US" baseline="-25000" dirty="0"/>
              <a:t>1</a:t>
            </a:r>
            <a:r>
              <a:rPr lang="en-US" dirty="0"/>
              <a:t>.S</a:t>
            </a:r>
            <a:r>
              <a:rPr lang="en-US" baseline="-25000" dirty="0"/>
              <a:t>3</a:t>
            </a:r>
            <a:r>
              <a:rPr lang="en-US" dirty="0"/>
              <a:t>.A</a:t>
            </a:r>
            <a:r>
              <a:rPr lang="en-US" baseline="-25000" dirty="0"/>
              <a:t>7</a:t>
            </a:r>
            <a:endParaRPr lang="en-US" dirty="0"/>
          </a:p>
        </p:txBody>
      </p:sp>
    </p:spTree>
    <p:extLst>
      <p:ext uri="{BB962C8B-B14F-4D97-AF65-F5344CB8AC3E}">
        <p14:creationId xmlns:p14="http://schemas.microsoft.com/office/powerpoint/2010/main" val="124121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57158" y="205979"/>
            <a:ext cx="8501122" cy="857250"/>
          </a:xfrm>
        </p:spPr>
        <p:txBody>
          <a:bodyPr>
            <a:normAutofit/>
          </a:bodyPr>
          <a:lstStyle/>
          <a:p>
            <a:r>
              <a:rPr lang="en-US" altLang="en-US" sz="3200" b="1" dirty="0">
                <a:solidFill>
                  <a:srgbClr val="000099"/>
                </a:solidFill>
              </a:rPr>
              <a:t>8×1 Multiplexer using 4×1 and 2×1 multiplexer</a:t>
            </a:r>
          </a:p>
        </p:txBody>
      </p:sp>
      <p:sp>
        <p:nvSpPr>
          <p:cNvPr id="131075" name="Rectangle 3"/>
          <p:cNvSpPr>
            <a:spLocks noGrp="1" noChangeArrowheads="1"/>
          </p:cNvSpPr>
          <p:nvPr>
            <p:ph idx="1"/>
          </p:nvPr>
        </p:nvSpPr>
        <p:spPr>
          <a:xfrm>
            <a:off x="457200" y="1200150"/>
            <a:ext cx="8229600" cy="3600450"/>
          </a:xfrm>
        </p:spPr>
        <p:txBody>
          <a:bodyPr rtlCol="0">
            <a:normAutofit fontScale="85000" lnSpcReduction="10000"/>
          </a:bodyPr>
          <a:lstStyle/>
          <a:p>
            <a:pPr algn="just"/>
            <a:r>
              <a:rPr lang="en-US" dirty="0"/>
              <a:t>We can implement the 8</a:t>
            </a:r>
            <a:r>
              <a:rPr lang="en-US" b="1" dirty="0"/>
              <a:t>×</a:t>
            </a:r>
            <a:r>
              <a:rPr lang="en-US" dirty="0"/>
              <a:t>1 multiplexer using a lower order multiplexer. To implement the 8</a:t>
            </a:r>
            <a:r>
              <a:rPr lang="en-US" b="1" dirty="0"/>
              <a:t>×</a:t>
            </a:r>
            <a:r>
              <a:rPr lang="en-US" dirty="0"/>
              <a:t>1 multiplexer, we need two 4</a:t>
            </a:r>
            <a:r>
              <a:rPr lang="en-US" b="1" dirty="0"/>
              <a:t>×</a:t>
            </a:r>
            <a:r>
              <a:rPr lang="en-US" dirty="0"/>
              <a:t>1 multiplexers and one 2</a:t>
            </a:r>
            <a:r>
              <a:rPr lang="en-US" b="1" dirty="0"/>
              <a:t>×</a:t>
            </a:r>
            <a:r>
              <a:rPr lang="en-US" dirty="0"/>
              <a:t>1 multiplexer. The 4</a:t>
            </a:r>
            <a:r>
              <a:rPr lang="en-US" b="1" dirty="0"/>
              <a:t>×</a:t>
            </a:r>
            <a:r>
              <a:rPr lang="en-US" dirty="0"/>
              <a:t>1 multiplexer has 2 selection lines, 4 inputs, and 1 output. The 2</a:t>
            </a:r>
            <a:r>
              <a:rPr lang="en-US" b="1" dirty="0"/>
              <a:t>×</a:t>
            </a:r>
            <a:r>
              <a:rPr lang="en-US" dirty="0"/>
              <a:t>1 multiplexer has only 1 selection line.</a:t>
            </a:r>
          </a:p>
          <a:p>
            <a:pPr algn="just"/>
            <a:r>
              <a:rPr lang="en-US" dirty="0"/>
              <a:t>For getting 8 data inputs, we need two 4</a:t>
            </a:r>
            <a:r>
              <a:rPr lang="en-US" b="1" dirty="0"/>
              <a:t>×</a:t>
            </a:r>
            <a:r>
              <a:rPr lang="en-US" dirty="0"/>
              <a:t>1 multiplexers. The 4</a:t>
            </a:r>
            <a:r>
              <a:rPr lang="en-US" b="1" dirty="0"/>
              <a:t>×</a:t>
            </a:r>
            <a:r>
              <a:rPr lang="en-US" dirty="0"/>
              <a:t>1 multiplexer produces one output. So, in order to get the final output, we need a 2</a:t>
            </a:r>
            <a:r>
              <a:rPr lang="en-US" b="1" dirty="0"/>
              <a:t>×</a:t>
            </a:r>
            <a:r>
              <a:rPr lang="en-US" dirty="0"/>
              <a:t>1 multiplexer.</a:t>
            </a:r>
          </a:p>
        </p:txBody>
      </p:sp>
    </p:spTree>
    <p:extLst>
      <p:ext uri="{BB962C8B-B14F-4D97-AF65-F5344CB8AC3E}">
        <p14:creationId xmlns:p14="http://schemas.microsoft.com/office/powerpoint/2010/main" val="1241210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1635</TotalTime>
  <Words>2081</Words>
  <Application>Microsoft Office PowerPoint</Application>
  <PresentationFormat>On-screen Show (16:9)</PresentationFormat>
  <Paragraphs>102</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Multiplexer and Demultiplexer</vt:lpstr>
      <vt:lpstr>Multiplexer</vt:lpstr>
      <vt:lpstr>2×1 Multiplexer</vt:lpstr>
      <vt:lpstr>2×1 Multiplexer</vt:lpstr>
      <vt:lpstr>4×1 Multiplexer</vt:lpstr>
      <vt:lpstr>4×1 Multiplexer</vt:lpstr>
      <vt:lpstr>8×1 Multiplexer</vt:lpstr>
      <vt:lpstr>8×1 Multiplexer</vt:lpstr>
      <vt:lpstr>8×1 Multiplexer using 4×1 and 2×1 multiplexer</vt:lpstr>
      <vt:lpstr>8×1 Multiplexer using 4×1 and 2×1 multiplexer</vt:lpstr>
      <vt:lpstr>16×1 Multiplexer</vt:lpstr>
      <vt:lpstr>16×1 Multiplexer</vt:lpstr>
      <vt:lpstr>16×1 Multiplexer using 8×1 and 2×1 multiplexer </vt:lpstr>
      <vt:lpstr>16×1 Multiplexer using 8×1 and 2×1 multiplexer</vt:lpstr>
      <vt:lpstr>De-multiplexer</vt:lpstr>
      <vt:lpstr>1×2 De-multiplexer</vt:lpstr>
      <vt:lpstr>1×2 De-multiplexer</vt:lpstr>
      <vt:lpstr>1×4 De-multiplexer</vt:lpstr>
      <vt:lpstr>1×4 De-multiplexer</vt:lpstr>
      <vt:lpstr>1×8 De-multiplexer</vt:lpstr>
      <vt:lpstr>1×8 De-multiplexer</vt:lpstr>
      <vt:lpstr>1×8 De-multiplexer using 1×4 and 1×2 De-multiplexer</vt:lpstr>
      <vt:lpstr>1×8 De-multiplexer using 1×4 and 1×2 De-multiplexer</vt:lpstr>
      <vt:lpstr>1×16 De-multiplexer</vt:lpstr>
      <vt:lpstr>1×16 De-multiplexer</vt:lpstr>
      <vt:lpstr>1×16 De-multiplexer using 1×8 and 1×2 De-multiplexer</vt:lpstr>
      <vt:lpstr>1×16 De-multiplexer using 1×8 and 1×2 De-multiplexer</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pralay</dc:creator>
  <cp:lastModifiedBy>ANCHIT LAKHANPAL</cp:lastModifiedBy>
  <cp:revision>175</cp:revision>
  <dcterms:created xsi:type="dcterms:W3CDTF">2016-07-23T06:00:03Z</dcterms:created>
  <dcterms:modified xsi:type="dcterms:W3CDTF">2023-08-31T06:22:18Z</dcterms:modified>
</cp:coreProperties>
</file>