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7" r:id="rId1"/>
  </p:sldMasterIdLst>
  <p:notesMasterIdLst>
    <p:notesMasterId r:id="rId15"/>
  </p:notesMasterIdLst>
  <p:handoutMasterIdLst>
    <p:handoutMasterId r:id="rId16"/>
  </p:handoutMasterIdLst>
  <p:sldIdLst>
    <p:sldId id="256" r:id="rId2"/>
    <p:sldId id="628" r:id="rId3"/>
    <p:sldId id="656" r:id="rId4"/>
    <p:sldId id="657" r:id="rId5"/>
    <p:sldId id="658" r:id="rId6"/>
    <p:sldId id="659" r:id="rId7"/>
    <p:sldId id="660" r:id="rId8"/>
    <p:sldId id="661" r:id="rId9"/>
    <p:sldId id="668" r:id="rId10"/>
    <p:sldId id="669" r:id="rId11"/>
    <p:sldId id="670" r:id="rId12"/>
    <p:sldId id="671" r:id="rId13"/>
    <p:sldId id="672" r:id="rId14"/>
  </p:sldIdLst>
  <p:sldSz cx="9144000" cy="5143500" type="screen16x9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99"/>
    <a:srgbClr val="00CCFF"/>
    <a:srgbClr val="432D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877" autoAdjust="0"/>
    <p:restoredTop sz="94671" autoAdjust="0"/>
  </p:normalViewPr>
  <p:slideViewPr>
    <p:cSldViewPr>
      <p:cViewPr varScale="1">
        <p:scale>
          <a:sx n="102" d="100"/>
          <a:sy n="102" d="100"/>
        </p:scale>
        <p:origin x="490" y="77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0" d="100"/>
        <a:sy n="70" d="100"/>
      </p:scale>
      <p:origin x="0" y="0"/>
    </p:cViewPr>
  </p:sorterViewPr>
  <p:notesViewPr>
    <p:cSldViewPr>
      <p:cViewPr varScale="1">
        <p:scale>
          <a:sx n="53" d="100"/>
          <a:sy n="53" d="100"/>
        </p:scale>
        <p:origin x="-2868" y="-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 dirty="0"/>
              <a:t>Pralay Mitra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r>
              <a:rPr lang="en-US" dirty="0"/>
              <a:t>Autumn 2016; CSE@IITKGP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dirty="0"/>
              <a:t>Programming and Data Structure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84CE15-A739-4B2B-BDB1-EA975C65395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604813"/>
      </p:ext>
    </p:extLst>
  </p:cSld>
  <p:clrMap bg1="dk1" tx1="lt1" bg2="dk2" tx2="lt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52DD27F-02F7-4C35-B130-3C4BD7DE8325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36F7BDA-C18D-4598-BC27-898F115A82C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55621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F7BDA-C18D-4598-BC27-898F115A82CF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351541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B36F7BDA-C18D-4598-BC27-898F115A82CF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64E-BC90-42CA-9BD7-F880F5235D20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2CA3-FBDC-4208-A4B9-2312B7B1D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5563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64E-BC90-42CA-9BD7-F880F5235D20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2CA3-FBDC-4208-A4B9-2312B7B1D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964348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64E-BC90-42CA-9BD7-F880F5235D20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2CA3-FBDC-4208-A4B9-2312B7B1D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117251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64E-BC90-42CA-9BD7-F880F5235D20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2CA3-FBDC-4208-A4B9-2312B7B1D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4982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64E-BC90-42CA-9BD7-F880F5235D20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2CA3-FBDC-4208-A4B9-2312B7B1D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9460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64E-BC90-42CA-9BD7-F880F5235D20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2CA3-FBDC-4208-A4B9-2312B7B1D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8587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64E-BC90-42CA-9BD7-F880F5235D20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2CA3-FBDC-4208-A4B9-2312B7B1D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53815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849486"/>
            <a:ext cx="2133600" cy="273844"/>
          </a:xfrm>
        </p:spPr>
        <p:txBody>
          <a:bodyPr/>
          <a:lstStyle>
            <a:lvl1pPr>
              <a:defRPr>
                <a:solidFill>
                  <a:srgbClr val="FFC000"/>
                </a:solidFill>
              </a:defRPr>
            </a:lvl1pPr>
          </a:lstStyle>
          <a:p>
            <a:r>
              <a:rPr lang="en-US"/>
              <a:t>Pralay Mitra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2819400" y="4849486"/>
            <a:ext cx="3505200" cy="273844"/>
          </a:xfrm>
        </p:spPr>
        <p:txBody>
          <a:bodyPr/>
          <a:lstStyle>
            <a:lvl1pPr>
              <a:defRPr>
                <a:solidFill>
                  <a:srgbClr val="FFFF00"/>
                </a:solidFill>
              </a:defRPr>
            </a:lvl1pPr>
          </a:lstStyle>
          <a:p>
            <a:r>
              <a:rPr lang="en-US"/>
              <a:t>Programming and Data Structure – Autumn 2016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849486"/>
            <a:ext cx="2133600" cy="273844"/>
          </a:xfrm>
        </p:spPr>
        <p:txBody>
          <a:bodyPr/>
          <a:lstStyle/>
          <a:p>
            <a:fld id="{CEE52CA3-FBDC-4208-A4B9-2312B7B1D4E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23365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64E-BC90-42CA-9BD7-F880F5235D20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2CA3-FBDC-4208-A4B9-2312B7B1D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57936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64E-BC90-42CA-9BD7-F880F5235D20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2CA3-FBDC-4208-A4B9-2312B7B1D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15914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38464E-BC90-42CA-9BD7-F880F5235D20}" type="datetimeFigureOut">
              <a:rPr lang="en-US" smtClean="0"/>
              <a:pPr/>
              <a:t>8/19/2025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E52CA3-FBDC-4208-A4B9-2312B7B1D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86386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Pralay Mitra 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5600" y="4767263"/>
            <a:ext cx="3276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Programming and Data Structure – Autumn 2016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E52CA3-FBDC-4208-A4B9-2312B7B1D4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82351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8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gi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28600" y="914400"/>
            <a:ext cx="8915400" cy="1614488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0099"/>
                </a:solidFill>
              </a:rPr>
              <a:t>Decoder and Encoder</a:t>
            </a:r>
          </a:p>
        </p:txBody>
      </p:sp>
    </p:spTree>
    <p:extLst>
      <p:ext uri="{BB962C8B-B14F-4D97-AF65-F5344CB8AC3E}">
        <p14:creationId xmlns:p14="http://schemas.microsoft.com/office/powerpoint/2010/main" val="38224705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0099"/>
                </a:solidFill>
              </a:rPr>
              <a:t>4 to 2 line Encoder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600450"/>
          </a:xfrm>
        </p:spPr>
        <p:txBody>
          <a:bodyPr rtlCol="0">
            <a:norm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In 4 to 2 line encoder, there are total of four inputs, i.e.,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and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and two outputs, i.e., A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and A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. In 4-input lines, one input-line is set to true at a time to get the respective binary code in the output side. Below are the block diagram and the truth table of the 4 to 2 line encoder.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1017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0099"/>
                </a:solidFill>
              </a:rPr>
              <a:t>4 to 2 line Encoder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4678" y="785800"/>
            <a:ext cx="129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Truth Table:</a:t>
            </a:r>
          </a:p>
        </p:txBody>
      </p:sp>
      <p:sp>
        <p:nvSpPr>
          <p:cNvPr id="7" name="Rectangle 6"/>
          <p:cNvSpPr/>
          <p:nvPr/>
        </p:nvSpPr>
        <p:spPr>
          <a:xfrm>
            <a:off x="142844" y="2714626"/>
            <a:ext cx="507206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The logical expression of the term A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and A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is as follows: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A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=Y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+Y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         A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=Y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+Y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1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2844" y="714362"/>
            <a:ext cx="158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Block Diagram: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893" y="845096"/>
            <a:ext cx="15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Logical circuit:</a:t>
            </a:r>
          </a:p>
        </p:txBody>
      </p:sp>
      <p:pic>
        <p:nvPicPr>
          <p:cNvPr id="13314" name="Picture 2" descr="Encod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214428"/>
            <a:ext cx="2857520" cy="1285884"/>
          </a:xfrm>
          <a:prstGeom prst="rect">
            <a:avLst/>
          </a:prstGeom>
          <a:noFill/>
        </p:spPr>
      </p:pic>
      <p:pic>
        <p:nvPicPr>
          <p:cNvPr id="13318" name="Picture 6" descr="Encoder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5715008" y="1285866"/>
            <a:ext cx="3037607" cy="2071702"/>
          </a:xfrm>
          <a:prstGeom prst="rect">
            <a:avLst/>
          </a:prstGeom>
          <a:noFill/>
        </p:spPr>
      </p:pic>
      <p:pic>
        <p:nvPicPr>
          <p:cNvPr id="12" name="Picture 2"/>
          <p:cNvPicPr>
            <a:picLocks noChangeAspect="1" noChangeArrowheads="1"/>
          </p:cNvPicPr>
          <p:nvPr/>
        </p:nvPicPr>
        <p:blipFill>
          <a:blip r:embed="rId4"/>
          <a:srcRect l="22511" t="23695" r="50036" b="27884"/>
          <a:stretch>
            <a:fillRect/>
          </a:stretch>
        </p:blipFill>
        <p:spPr bwMode="auto">
          <a:xfrm>
            <a:off x="3214678" y="1215568"/>
            <a:ext cx="1823949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val="12412101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0099"/>
                </a:solidFill>
              </a:rPr>
              <a:t>8 to 3 line Encoder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600450"/>
          </a:xfrm>
        </p:spPr>
        <p:txBody>
          <a:bodyPr rtlCol="0">
            <a:normAutofit fontScale="92500" lnSpcReduction="10000"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The 8 to 3 line Encoder is also known as </a:t>
            </a:r>
            <a:r>
              <a:rPr lang="en-US" b="1" dirty="0">
                <a:solidFill>
                  <a:srgbClr val="333333"/>
                </a:solidFill>
                <a:latin typeface="inter-bold"/>
              </a:rPr>
              <a:t>Octal to Binary Encoder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. In 8 to 3 line encoder, there is a total of eight inputs, i.e.,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4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5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6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and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7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and three outputs, i.e., A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A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and A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. In 8-input lines, one input-line is set to true at a time to get the respective binary code in the output side. Below are the block diagram and the truth table of the 8 to 3 line encoder.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1017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0099"/>
                </a:solidFill>
              </a:rPr>
              <a:t>8 to 3 line Encoder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4678" y="785800"/>
            <a:ext cx="129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Truth Table: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2844" y="714362"/>
            <a:ext cx="158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Block Diagram: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893" y="845096"/>
            <a:ext cx="15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Logical circuit: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00034" y="3429006"/>
            <a:ext cx="51435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The logical expression of the term A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A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and A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 are as follows:</a:t>
            </a:r>
          </a:p>
          <a:p>
            <a:pPr algn="ctr"/>
            <a:r>
              <a:rPr lang="en-US" dirty="0">
                <a:solidFill>
                  <a:srgbClr val="333333"/>
                </a:solidFill>
                <a:latin typeface="inter-regular"/>
              </a:rPr>
              <a:t>A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=Y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4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+Y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5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+Y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6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+Y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7</a:t>
            </a:r>
            <a:br>
              <a:rPr lang="en-US" dirty="0">
                <a:solidFill>
                  <a:srgbClr val="333333"/>
                </a:solidFill>
                <a:latin typeface="inter-regular"/>
              </a:rPr>
            </a:br>
            <a:r>
              <a:rPr lang="en-US" dirty="0">
                <a:solidFill>
                  <a:srgbClr val="333333"/>
                </a:solidFill>
                <a:latin typeface="inter-regular"/>
              </a:rPr>
              <a:t>A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=Y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+Y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+Y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6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+Y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7</a:t>
            </a:r>
            <a:br>
              <a:rPr lang="en-US" dirty="0">
                <a:solidFill>
                  <a:srgbClr val="333333"/>
                </a:solidFill>
                <a:latin typeface="inter-regular"/>
              </a:rPr>
            </a:br>
            <a:r>
              <a:rPr lang="en-US" dirty="0">
                <a:solidFill>
                  <a:srgbClr val="333333"/>
                </a:solidFill>
                <a:latin typeface="inter-regular"/>
              </a:rPr>
              <a:t>A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=Y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7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+Y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5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+Y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+Y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1</a:t>
            </a:r>
            <a:endParaRPr lang="en-US" b="0" i="0" dirty="0">
              <a:solidFill>
                <a:srgbClr val="333333"/>
              </a:solidFill>
              <a:latin typeface="inter-regular"/>
            </a:endParaRPr>
          </a:p>
        </p:txBody>
      </p:sp>
      <p:pic>
        <p:nvPicPr>
          <p:cNvPr id="11266" name="Picture 2" descr="Encod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357305"/>
            <a:ext cx="2750360" cy="1357321"/>
          </a:xfrm>
          <a:prstGeom prst="rect">
            <a:avLst/>
          </a:prstGeom>
          <a:noFill/>
        </p:spPr>
      </p:pic>
      <p:pic>
        <p:nvPicPr>
          <p:cNvPr id="11268" name="Picture 4" descr="Encoders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857488" y="1428742"/>
            <a:ext cx="2676351" cy="1428760"/>
          </a:xfrm>
          <a:prstGeom prst="rect">
            <a:avLst/>
          </a:prstGeom>
          <a:noFill/>
        </p:spPr>
      </p:pic>
      <p:pic>
        <p:nvPicPr>
          <p:cNvPr id="11270" name="Picture 6" descr="Encoders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57884" y="1214428"/>
            <a:ext cx="2743219" cy="214314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121017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0099"/>
                </a:solidFill>
              </a:rPr>
              <a:t>Decoder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600450"/>
          </a:xfrm>
        </p:spPr>
        <p:txBody>
          <a:bodyPr rtlCol="0">
            <a:normAutofit/>
          </a:bodyPr>
          <a:lstStyle/>
          <a:p>
            <a:pPr algn="just"/>
            <a:r>
              <a:rPr lang="en-US" sz="1800" dirty="0">
                <a:solidFill>
                  <a:srgbClr val="333333"/>
                </a:solidFill>
                <a:latin typeface="inter-regular"/>
              </a:rPr>
              <a:t>The combinational circuit that change the binary information into 2</a:t>
            </a:r>
            <a:r>
              <a:rPr lang="en-US" sz="1800" baseline="30000" dirty="0">
                <a:solidFill>
                  <a:srgbClr val="333333"/>
                </a:solidFill>
                <a:latin typeface="inter-regular"/>
              </a:rPr>
              <a:t>N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 output lines is known as </a:t>
            </a:r>
            <a:r>
              <a:rPr lang="en-US" sz="1800" b="1" dirty="0">
                <a:solidFill>
                  <a:srgbClr val="333333"/>
                </a:solidFill>
                <a:latin typeface="inter-bold"/>
              </a:rPr>
              <a:t>Decoders.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 The binary information is passed in the form of N input lines. The output lines define the 2</a:t>
            </a:r>
            <a:r>
              <a:rPr lang="en-US" sz="1800" baseline="30000" dirty="0">
                <a:solidFill>
                  <a:srgbClr val="333333"/>
                </a:solidFill>
                <a:latin typeface="inter-regular"/>
              </a:rPr>
              <a:t>N 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N-bit code for the binary information. In simple words, the </a:t>
            </a:r>
            <a:r>
              <a:rPr lang="en-US" sz="1800" b="1" dirty="0">
                <a:solidFill>
                  <a:srgbClr val="333333"/>
                </a:solidFill>
                <a:latin typeface="inter-bold"/>
              </a:rPr>
              <a:t>Decoder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 performs the reverse operation of the </a:t>
            </a:r>
            <a:r>
              <a:rPr lang="en-US" sz="1800" b="1" dirty="0">
                <a:solidFill>
                  <a:srgbClr val="333333"/>
                </a:solidFill>
                <a:latin typeface="inter-bold"/>
              </a:rPr>
              <a:t>Encoder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. At a time, only one output line is activated for simplicity. The produced 2</a:t>
            </a:r>
            <a:r>
              <a:rPr lang="en-US" sz="1800" baseline="30000" dirty="0">
                <a:solidFill>
                  <a:srgbClr val="333333"/>
                </a:solidFill>
                <a:latin typeface="inter-regular"/>
              </a:rPr>
              <a:t>N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-bit output code is equivalent to the binary information. </a:t>
            </a:r>
            <a:r>
              <a:rPr lang="en-US" sz="1800" dirty="0"/>
              <a:t>There are various types of decoders which are as follows:</a:t>
            </a:r>
          </a:p>
          <a:p>
            <a:pPr algn="just">
              <a:buNone/>
            </a:pPr>
            <a:endParaRPr lang="en-US" sz="1800" dirty="0"/>
          </a:p>
        </p:txBody>
      </p:sp>
      <p:sp>
        <p:nvSpPr>
          <p:cNvPr id="28674" name="AutoShape 2" descr="Decoder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28676" name="Picture 4" descr="Deco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3286130"/>
            <a:ext cx="4162425" cy="1676400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12101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0099"/>
                </a:solidFill>
              </a:rPr>
              <a:t>2 to 4 line Decoder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043002"/>
            <a:ext cx="8229600" cy="3600450"/>
          </a:xfrm>
        </p:spPr>
        <p:txBody>
          <a:bodyPr rtlCol="0">
            <a:normAutofit/>
          </a:bodyPr>
          <a:lstStyle/>
          <a:p>
            <a:pPr algn="just"/>
            <a:r>
              <a:rPr lang="en-US" sz="2000" dirty="0">
                <a:solidFill>
                  <a:srgbClr val="333333"/>
                </a:solidFill>
                <a:latin typeface="inter-regular"/>
              </a:rPr>
              <a:t>In the 2 to 4 line decoder, there is a total of three inputs, i.e., A</a:t>
            </a:r>
            <a:r>
              <a:rPr lang="en-US" sz="2000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2000" dirty="0">
                <a:solidFill>
                  <a:srgbClr val="333333"/>
                </a:solidFill>
                <a:latin typeface="inter-regular"/>
              </a:rPr>
              <a:t>, and A</a:t>
            </a:r>
            <a:r>
              <a:rPr lang="en-US" sz="2000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2000" dirty="0">
                <a:solidFill>
                  <a:srgbClr val="333333"/>
                </a:solidFill>
                <a:latin typeface="inter-regular"/>
              </a:rPr>
              <a:t> and E and four outputs, i.e., Y</a:t>
            </a:r>
            <a:r>
              <a:rPr lang="en-US" sz="2000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2000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sz="2000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2000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sz="2000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2000" dirty="0">
                <a:solidFill>
                  <a:srgbClr val="333333"/>
                </a:solidFill>
                <a:latin typeface="inter-regular"/>
              </a:rPr>
              <a:t>, and Y</a:t>
            </a:r>
            <a:r>
              <a:rPr lang="en-US" sz="2000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2000" dirty="0">
                <a:solidFill>
                  <a:srgbClr val="333333"/>
                </a:solidFill>
                <a:latin typeface="inter-regular"/>
              </a:rPr>
              <a:t>. For each combination of inputs, when the enable 'E' is set to 1, one of these four outputs will be 1. The block diagram and the truth table of the 2 to 4 line decoder are given below.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241210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0099"/>
                </a:solidFill>
              </a:rPr>
              <a:t>2 to 4 line Decoder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4678" y="785800"/>
            <a:ext cx="129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Truth Table:</a:t>
            </a:r>
          </a:p>
        </p:txBody>
      </p:sp>
      <p:sp>
        <p:nvSpPr>
          <p:cNvPr id="7" name="Rectangle 6"/>
          <p:cNvSpPr/>
          <p:nvPr/>
        </p:nvSpPr>
        <p:spPr>
          <a:xfrm>
            <a:off x="285720" y="3143254"/>
            <a:ext cx="5286412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/>
              <a:t>The logical expression of the term Y</a:t>
            </a:r>
            <a:r>
              <a:rPr lang="en-US" baseline="-25000" dirty="0"/>
              <a:t>0</a:t>
            </a:r>
            <a:r>
              <a:rPr lang="en-US" dirty="0"/>
              <a:t>, Y</a:t>
            </a:r>
            <a:r>
              <a:rPr lang="en-US" baseline="-25000" dirty="0"/>
              <a:t>1</a:t>
            </a:r>
            <a:r>
              <a:rPr lang="en-US" dirty="0"/>
              <a:t>, Y</a:t>
            </a:r>
            <a:r>
              <a:rPr lang="en-US" baseline="-25000" dirty="0"/>
              <a:t>2</a:t>
            </a:r>
            <a:r>
              <a:rPr lang="en-US" dirty="0"/>
              <a:t>, and Y</a:t>
            </a:r>
            <a:r>
              <a:rPr lang="en-US" baseline="-25000" dirty="0"/>
              <a:t>3</a:t>
            </a:r>
            <a:r>
              <a:rPr lang="en-US" dirty="0"/>
              <a:t> is as follows: </a:t>
            </a:r>
          </a:p>
          <a:p>
            <a:pPr algn="just"/>
            <a:r>
              <a:rPr lang="es-ES" dirty="0">
                <a:solidFill>
                  <a:srgbClr val="333333"/>
                </a:solidFill>
                <a:latin typeface="inter-regular"/>
              </a:rPr>
              <a:t>Y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=E.A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    Y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=E.A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'</a:t>
            </a:r>
          </a:p>
          <a:p>
            <a:pPr algn="just"/>
            <a:r>
              <a:rPr lang="es-ES" dirty="0">
                <a:solidFill>
                  <a:srgbClr val="333333"/>
                </a:solidFill>
                <a:latin typeface="inter-regular"/>
              </a:rPr>
              <a:t>Y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=E.A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   Y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=E.A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'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142844" y="714362"/>
            <a:ext cx="158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Block Diagram: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893" y="845096"/>
            <a:ext cx="15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Logical circuit:</a:t>
            </a:r>
          </a:p>
        </p:txBody>
      </p:sp>
      <p:pic>
        <p:nvPicPr>
          <p:cNvPr id="26626" name="Picture 2" descr="Deco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43174" y="1214428"/>
            <a:ext cx="2938449" cy="1431848"/>
          </a:xfrm>
          <a:prstGeom prst="rect">
            <a:avLst/>
          </a:prstGeom>
          <a:noFill/>
        </p:spPr>
      </p:pic>
      <p:pic>
        <p:nvPicPr>
          <p:cNvPr id="12" name="Picture 2" descr="Decod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06" y="1142991"/>
            <a:ext cx="2557264" cy="1643073"/>
          </a:xfrm>
          <a:prstGeom prst="rect">
            <a:avLst/>
          </a:prstGeom>
          <a:noFill/>
        </p:spPr>
      </p:pic>
      <p:pic>
        <p:nvPicPr>
          <p:cNvPr id="26628" name="Picture 4" descr="Decod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24558" y="1285866"/>
            <a:ext cx="2990846" cy="2428892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12101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0099"/>
                </a:solidFill>
              </a:rPr>
              <a:t>3 to 8 line decoder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600450"/>
          </a:xfrm>
        </p:spPr>
        <p:txBody>
          <a:bodyPr rtlCol="0">
            <a:normAutofit fontScale="92500" lnSpcReduction="20000"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The 3 to 8 line decoder is also known as </a:t>
            </a:r>
            <a:r>
              <a:rPr lang="en-US" b="1" dirty="0">
                <a:solidFill>
                  <a:srgbClr val="FF0000"/>
                </a:solidFill>
                <a:latin typeface="inter-bold"/>
              </a:rPr>
              <a:t>Binary to Octal Decoder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. In a 3 to 8 line decoder, there is a total of eight outputs, i.e.,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4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5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6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and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7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and three inputs, i.e., A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A1, and A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. This circuit has an enable input 'E'. Just like 2 to 4 line decoder, when enable 'E' is set to 1, one of these four outputs will be 1. The block diagram and the truth table of the 3 to 8 line encoder are given below.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1017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0099"/>
                </a:solidFill>
              </a:rPr>
              <a:t>3 to 8 line decoder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4678" y="785800"/>
            <a:ext cx="129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Truth Table: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2844" y="714362"/>
            <a:ext cx="158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Block Diagram: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893" y="845096"/>
            <a:ext cx="15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Logical circuit:</a:t>
            </a:r>
          </a:p>
        </p:txBody>
      </p:sp>
      <p:sp>
        <p:nvSpPr>
          <p:cNvPr id="12" name="Rectangle 11"/>
          <p:cNvSpPr/>
          <p:nvPr/>
        </p:nvSpPr>
        <p:spPr>
          <a:xfrm>
            <a:off x="428596" y="3214692"/>
            <a:ext cx="514353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dirty="0" err="1">
                <a:solidFill>
                  <a:srgbClr val="333333"/>
                </a:solidFill>
                <a:latin typeface="inter-regular"/>
              </a:rPr>
              <a:t>The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s-ES" dirty="0" err="1">
                <a:solidFill>
                  <a:srgbClr val="333333"/>
                </a:solidFill>
                <a:latin typeface="inter-regular"/>
              </a:rPr>
              <a:t>logical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s-ES" dirty="0" err="1">
                <a:solidFill>
                  <a:srgbClr val="333333"/>
                </a:solidFill>
                <a:latin typeface="inter-regular"/>
              </a:rPr>
              <a:t>expression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 of </a:t>
            </a:r>
            <a:r>
              <a:rPr lang="es-ES" dirty="0" err="1">
                <a:solidFill>
                  <a:srgbClr val="333333"/>
                </a:solidFill>
                <a:latin typeface="inter-regular"/>
              </a:rPr>
              <a:t>the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 </a:t>
            </a:r>
            <a:r>
              <a:rPr lang="es-ES" dirty="0" err="1">
                <a:solidFill>
                  <a:srgbClr val="333333"/>
                </a:solidFill>
                <a:latin typeface="inter-regular"/>
              </a:rPr>
              <a:t>term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 Y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4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5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6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, and Y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7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 </a:t>
            </a:r>
            <a:r>
              <a:rPr lang="es-ES" dirty="0" err="1">
                <a:solidFill>
                  <a:srgbClr val="333333"/>
                </a:solidFill>
                <a:latin typeface="inter-regular"/>
              </a:rPr>
              <a:t>is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 as </a:t>
            </a:r>
            <a:r>
              <a:rPr lang="es-ES" dirty="0" err="1">
                <a:solidFill>
                  <a:srgbClr val="333333"/>
                </a:solidFill>
                <a:latin typeface="inter-regular"/>
              </a:rPr>
              <a:t>follows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:</a:t>
            </a:r>
          </a:p>
          <a:p>
            <a:pPr algn="just"/>
            <a:r>
              <a:rPr lang="es-ES" dirty="0">
                <a:solidFill>
                  <a:srgbClr val="333333"/>
                </a:solidFill>
                <a:latin typeface="inter-regular"/>
              </a:rPr>
              <a:t>Y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’ Y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’ Y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’ Y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’ Y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4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2 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Y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5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2</a:t>
            </a:r>
            <a:br>
              <a:rPr lang="es-ES" dirty="0">
                <a:solidFill>
                  <a:srgbClr val="333333"/>
                </a:solidFill>
                <a:latin typeface="inter-regular"/>
              </a:rPr>
            </a:br>
            <a:r>
              <a:rPr lang="es-ES" dirty="0">
                <a:solidFill>
                  <a:srgbClr val="333333"/>
                </a:solidFill>
                <a:latin typeface="inter-regular"/>
              </a:rPr>
              <a:t>Y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6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2               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Y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7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s-ES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s-ES" baseline="-25000" dirty="0">
                <a:solidFill>
                  <a:srgbClr val="333333"/>
                </a:solidFill>
                <a:latin typeface="inter-regular"/>
              </a:rPr>
              <a:t>2</a:t>
            </a:r>
            <a:endParaRPr lang="es-ES" b="0" i="0" dirty="0">
              <a:solidFill>
                <a:srgbClr val="333333"/>
              </a:solidFill>
              <a:latin typeface="inter-regular"/>
            </a:endParaRPr>
          </a:p>
        </p:txBody>
      </p:sp>
      <p:pic>
        <p:nvPicPr>
          <p:cNvPr id="24578" name="Picture 2" descr="Deco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142990"/>
            <a:ext cx="2499172" cy="1643074"/>
          </a:xfrm>
          <a:prstGeom prst="rect">
            <a:avLst/>
          </a:prstGeom>
          <a:noFill/>
        </p:spPr>
      </p:pic>
      <p:pic>
        <p:nvPicPr>
          <p:cNvPr id="24580" name="Picture 4" descr="Decod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571736" y="1214428"/>
            <a:ext cx="2653411" cy="1857388"/>
          </a:xfrm>
          <a:prstGeom prst="rect">
            <a:avLst/>
          </a:prstGeom>
          <a:noFill/>
        </p:spPr>
      </p:pic>
      <p:pic>
        <p:nvPicPr>
          <p:cNvPr id="24582" name="Picture 6" descr="Decod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845023" y="1285866"/>
            <a:ext cx="2584629" cy="3190900"/>
          </a:xfrm>
          <a:prstGeom prst="rect">
            <a:avLst/>
          </a:prstGeom>
          <a:noFill/>
        </p:spPr>
      </p:pic>
      <p:cxnSp>
        <p:nvCxnSpPr>
          <p:cNvPr id="14" name="Straight Arrow Connector 13"/>
          <p:cNvCxnSpPr/>
          <p:nvPr/>
        </p:nvCxnSpPr>
        <p:spPr>
          <a:xfrm rot="5400000" flipH="1" flipV="1">
            <a:off x="1035819" y="2893221"/>
            <a:ext cx="357190" cy="158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1071538" y="3000378"/>
            <a:ext cx="2857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rgbClr val="FF0000"/>
                </a:solidFill>
              </a:rPr>
              <a:t>E</a:t>
            </a:r>
            <a:endParaRPr 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4121017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0099"/>
                </a:solidFill>
              </a:rPr>
              <a:t>4 to 16 line decoder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00150"/>
            <a:ext cx="8229600" cy="3600450"/>
          </a:xfrm>
        </p:spPr>
        <p:txBody>
          <a:bodyPr rtlCol="0">
            <a:normAutofit fontScale="77500" lnSpcReduction="20000"/>
          </a:bodyPr>
          <a:lstStyle/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In the 4 to 16 line decoder, there is a total of 16 outputs, i.e.,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,……, Y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15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 and four inputs, i.e., A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A1, A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, and A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. The 4 to 16 line decoder can be constructed using either 2 to 4 decoder or 3 to 8 decoder. There is the following formula used to find the required number of lower-order decoders.</a:t>
            </a:r>
          </a:p>
          <a:p>
            <a:pPr algn="just"/>
            <a:r>
              <a:rPr lang="en-US" dirty="0">
                <a:solidFill>
                  <a:srgbClr val="333333"/>
                </a:solidFill>
                <a:latin typeface="inter-regular"/>
              </a:rPr>
              <a:t>Required number of lower order decoders=m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dirty="0">
                <a:solidFill>
                  <a:srgbClr val="333333"/>
                </a:solidFill>
                <a:latin typeface="inter-regular"/>
              </a:rPr>
              <a:t>/m</a:t>
            </a:r>
            <a:r>
              <a:rPr lang="en-US" baseline="-25000" dirty="0">
                <a:solidFill>
                  <a:srgbClr val="333333"/>
                </a:solidFill>
                <a:latin typeface="inter-regular"/>
              </a:rPr>
              <a:t>1</a:t>
            </a:r>
          </a:p>
          <a:p>
            <a:r>
              <a:rPr lang="en-US" dirty="0"/>
              <a:t>m</a:t>
            </a:r>
            <a:r>
              <a:rPr lang="en-US" baseline="-25000" dirty="0"/>
              <a:t>1</a:t>
            </a:r>
            <a:r>
              <a:rPr lang="en-US" dirty="0"/>
              <a:t> = 8</a:t>
            </a:r>
            <a:br>
              <a:rPr lang="en-US" dirty="0"/>
            </a:br>
            <a:r>
              <a:rPr lang="en-US" dirty="0"/>
              <a:t>m</a:t>
            </a:r>
            <a:r>
              <a:rPr lang="en-US" baseline="-25000" dirty="0"/>
              <a:t>2</a:t>
            </a:r>
            <a:r>
              <a:rPr lang="en-US" dirty="0"/>
              <a:t> = 16</a:t>
            </a:r>
          </a:p>
          <a:p>
            <a:r>
              <a:rPr lang="en-US" dirty="0"/>
              <a:t>Required number of 3 to 8 decoders=     =2</a:t>
            </a:r>
          </a:p>
        </p:txBody>
      </p:sp>
      <p:pic>
        <p:nvPicPr>
          <p:cNvPr id="23554" name="Picture 2" descr="Deco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786446" y="4143386"/>
            <a:ext cx="190500" cy="3524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12101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>
          <a:xfrm>
            <a:off x="214282" y="0"/>
            <a:ext cx="8229600" cy="857250"/>
          </a:xfrm>
        </p:spPr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0099"/>
                </a:solidFill>
              </a:rPr>
              <a:t>4 to 16 line decoder</a:t>
            </a:r>
          </a:p>
        </p:txBody>
      </p:sp>
      <p:sp>
        <p:nvSpPr>
          <p:cNvPr id="5" name="Rectangle 4"/>
          <p:cNvSpPr/>
          <p:nvPr/>
        </p:nvSpPr>
        <p:spPr>
          <a:xfrm>
            <a:off x="3214678" y="785800"/>
            <a:ext cx="12936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Truth Table:</a:t>
            </a:r>
          </a:p>
        </p:txBody>
      </p:sp>
      <p:sp>
        <p:nvSpPr>
          <p:cNvPr id="10" name="Rectangle 9"/>
          <p:cNvSpPr/>
          <p:nvPr/>
        </p:nvSpPr>
        <p:spPr>
          <a:xfrm>
            <a:off x="142844" y="714362"/>
            <a:ext cx="158735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Block Diagram:</a:t>
            </a:r>
          </a:p>
        </p:txBody>
      </p:sp>
      <p:sp>
        <p:nvSpPr>
          <p:cNvPr id="11" name="Rectangle 10"/>
          <p:cNvSpPr/>
          <p:nvPr/>
        </p:nvSpPr>
        <p:spPr>
          <a:xfrm>
            <a:off x="5715893" y="845096"/>
            <a:ext cx="157075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Logical circuit:</a:t>
            </a:r>
          </a:p>
        </p:txBody>
      </p:sp>
      <p:sp>
        <p:nvSpPr>
          <p:cNvPr id="13" name="Rectangle 12"/>
          <p:cNvSpPr/>
          <p:nvPr/>
        </p:nvSpPr>
        <p:spPr>
          <a:xfrm>
            <a:off x="142844" y="3857634"/>
            <a:ext cx="8858312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sz="1600" dirty="0">
                <a:solidFill>
                  <a:srgbClr val="333333"/>
                </a:solidFill>
                <a:latin typeface="inter-regular"/>
              </a:rPr>
              <a:t>The logical expression of the term Y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, Y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,…, Y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15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 are as follows:</a:t>
            </a:r>
          </a:p>
          <a:p>
            <a:pPr algn="just"/>
            <a:r>
              <a:rPr lang="en-US" sz="1600" dirty="0">
                <a:solidFill>
                  <a:srgbClr val="333333"/>
                </a:solidFill>
                <a:latin typeface="inter-regular"/>
              </a:rPr>
              <a:t>Y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’ Y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 Y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‘ Y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 Y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4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‘ Y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5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 Y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6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‘ Y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7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 Y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8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‘ Y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9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3</a:t>
            </a:r>
            <a:br>
              <a:rPr lang="en-US" sz="1600" dirty="0">
                <a:solidFill>
                  <a:srgbClr val="333333"/>
                </a:solidFill>
                <a:latin typeface="inter-regular"/>
              </a:rPr>
            </a:br>
            <a:r>
              <a:rPr lang="en-US" sz="1600" dirty="0">
                <a:solidFill>
                  <a:srgbClr val="333333"/>
                </a:solidFill>
                <a:latin typeface="inter-regular"/>
              </a:rPr>
              <a:t>Y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10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‘ Y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11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 Y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12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‘ Y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13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 Y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14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3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</a:t>
            </a:r>
            <a:br>
              <a:rPr lang="en-US" sz="1600" dirty="0">
                <a:solidFill>
                  <a:srgbClr val="333333"/>
                </a:solidFill>
                <a:latin typeface="inter-regular"/>
              </a:rPr>
            </a:br>
            <a:r>
              <a:rPr lang="en-US" sz="1600" dirty="0">
                <a:solidFill>
                  <a:srgbClr val="333333"/>
                </a:solidFill>
                <a:latin typeface="inter-regular"/>
              </a:rPr>
              <a:t>Y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15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=A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0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1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2</a:t>
            </a:r>
            <a:r>
              <a:rPr lang="en-US" sz="1600" dirty="0">
                <a:solidFill>
                  <a:srgbClr val="333333"/>
                </a:solidFill>
                <a:latin typeface="inter-regular"/>
              </a:rPr>
              <a:t>'.A</a:t>
            </a:r>
            <a:r>
              <a:rPr lang="en-US" sz="1600" baseline="-25000" dirty="0">
                <a:solidFill>
                  <a:srgbClr val="333333"/>
                </a:solidFill>
                <a:latin typeface="inter-regular"/>
              </a:rPr>
              <a:t>3</a:t>
            </a:r>
            <a:endParaRPr lang="en-US" sz="1600" b="0" i="0" dirty="0">
              <a:solidFill>
                <a:srgbClr val="333333"/>
              </a:solidFill>
              <a:latin typeface="inter-regular"/>
            </a:endParaRPr>
          </a:p>
        </p:txBody>
      </p:sp>
      <p:pic>
        <p:nvPicPr>
          <p:cNvPr id="22530" name="Picture 2" descr="Decoder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1406" y="1189889"/>
            <a:ext cx="2281224" cy="2167679"/>
          </a:xfrm>
          <a:prstGeom prst="rect">
            <a:avLst/>
          </a:prstGeom>
          <a:noFill/>
        </p:spPr>
      </p:pic>
      <p:pic>
        <p:nvPicPr>
          <p:cNvPr id="22532" name="Picture 4" descr="Decoder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428860" y="1177934"/>
            <a:ext cx="3006633" cy="2751138"/>
          </a:xfrm>
          <a:prstGeom prst="rect">
            <a:avLst/>
          </a:prstGeom>
          <a:noFill/>
        </p:spPr>
      </p:pic>
      <p:pic>
        <p:nvPicPr>
          <p:cNvPr id="22534" name="Picture 6" descr="Decoder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86446" y="1214429"/>
            <a:ext cx="3071834" cy="264320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12101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en-US" sz="4000" b="1" dirty="0">
                <a:solidFill>
                  <a:srgbClr val="000099"/>
                </a:solidFill>
              </a:rPr>
              <a:t>Encoder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971564"/>
            <a:ext cx="8229600" cy="3600450"/>
          </a:xfrm>
        </p:spPr>
        <p:txBody>
          <a:bodyPr rtlCol="0">
            <a:normAutofit/>
          </a:bodyPr>
          <a:lstStyle/>
          <a:p>
            <a:pPr algn="just"/>
            <a:r>
              <a:rPr lang="en-US" sz="1800" dirty="0">
                <a:solidFill>
                  <a:srgbClr val="333333"/>
                </a:solidFill>
                <a:latin typeface="inter-regular"/>
              </a:rPr>
              <a:t>The combinational circuits that change the binary information into N output lines are known as Encoders. The binary information is passed in the form of 2</a:t>
            </a:r>
            <a:r>
              <a:rPr lang="en-US" sz="1800" baseline="30000" dirty="0">
                <a:solidFill>
                  <a:srgbClr val="333333"/>
                </a:solidFill>
                <a:latin typeface="inter-regular"/>
              </a:rPr>
              <a:t>N</a:t>
            </a:r>
            <a:r>
              <a:rPr lang="en-US" sz="1800" dirty="0">
                <a:solidFill>
                  <a:srgbClr val="333333"/>
                </a:solidFill>
                <a:latin typeface="inter-regular"/>
              </a:rPr>
              <a:t> input lines. The output lines define the N-bit code for the binary information. In simple words, the Encoder performs the reverse operation of the Decoder. At a time, only one input line is activated for simplicity. The produced N-bit output code is equivalent to the binary information. There are various types of encoders which are as follows:</a:t>
            </a:r>
          </a:p>
        </p:txBody>
      </p:sp>
      <p:pic>
        <p:nvPicPr>
          <p:cNvPr id="15362" name="Picture 2" descr="Encoders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285984" y="2857502"/>
            <a:ext cx="4762500" cy="2333626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12412101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1916</TotalTime>
  <Words>1159</Words>
  <Application>Microsoft Office PowerPoint</Application>
  <PresentationFormat>On-screen Show (16:9)</PresentationFormat>
  <Paragraphs>52</Paragraphs>
  <Slides>13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inter-bold</vt:lpstr>
      <vt:lpstr>inter-regular</vt:lpstr>
      <vt:lpstr>Office Theme</vt:lpstr>
      <vt:lpstr>Decoder and Encoder</vt:lpstr>
      <vt:lpstr>Decoder</vt:lpstr>
      <vt:lpstr>2 to 4 line Decoder</vt:lpstr>
      <vt:lpstr>2 to 4 line Decoder</vt:lpstr>
      <vt:lpstr>3 to 8 line decoder</vt:lpstr>
      <vt:lpstr>3 to 8 line decoder</vt:lpstr>
      <vt:lpstr>4 to 16 line decoder</vt:lpstr>
      <vt:lpstr>4 to 16 line decoder</vt:lpstr>
      <vt:lpstr>Encoder</vt:lpstr>
      <vt:lpstr>4 to 2 line Encoder</vt:lpstr>
      <vt:lpstr>4 to 2 line Encoder</vt:lpstr>
      <vt:lpstr>8 to 3 line Encoder</vt:lpstr>
      <vt:lpstr>8 to 3 line Encoder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pralay</dc:creator>
  <cp:lastModifiedBy>Anamika Sharma</cp:lastModifiedBy>
  <cp:revision>192</cp:revision>
  <dcterms:created xsi:type="dcterms:W3CDTF">2016-07-23T06:00:03Z</dcterms:created>
  <dcterms:modified xsi:type="dcterms:W3CDTF">2025-08-19T09:08:22Z</dcterms:modified>
</cp:coreProperties>
</file>