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0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7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6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06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26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17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75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55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33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9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B50C-1933-4E16-8100-74B85EF9E195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04A1-C3FB-45F1-AE9B-9BC91243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77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1122363"/>
            <a:ext cx="11333408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POLYNOMIAL LINEAR REGRESSION</a:t>
            </a:r>
            <a:br>
              <a:rPr lang="en-US" b="1" dirty="0" smtClean="0"/>
            </a:br>
            <a:r>
              <a:rPr lang="en-US" b="1" dirty="0" smtClean="0"/>
              <a:t>(TIET, Patiala)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38805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08" y="730921"/>
            <a:ext cx="10515600" cy="4351338"/>
          </a:xfrm>
        </p:spPr>
        <p:txBody>
          <a:bodyPr/>
          <a:lstStyle/>
          <a:p>
            <a:r>
              <a:rPr lang="en-US" dirty="0" smtClean="0"/>
              <a:t>For degree n = 2, the output variable 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190" y="1470125"/>
            <a:ext cx="7244903" cy="4262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2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/>
          <a:lstStyle/>
          <a:p>
            <a:r>
              <a:rPr lang="en-US" dirty="0"/>
              <a:t>For degree n = </a:t>
            </a:r>
            <a:r>
              <a:rPr lang="en-US" dirty="0" smtClean="0"/>
              <a:t>3, </a:t>
            </a:r>
            <a:r>
              <a:rPr lang="en-US" dirty="0"/>
              <a:t>the output variable y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+ b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baseline="30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673" y="1043725"/>
            <a:ext cx="7882265" cy="4816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28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r>
              <a:rPr lang="en-US" dirty="0"/>
              <a:t>For degree n = </a:t>
            </a:r>
            <a:r>
              <a:rPr lang="en-US" dirty="0" smtClean="0"/>
              <a:t>4, </a:t>
            </a:r>
            <a:r>
              <a:rPr lang="en-US" dirty="0"/>
              <a:t>the output </a:t>
            </a:r>
            <a:r>
              <a:rPr lang="en-US" dirty="0" smtClean="0"/>
              <a:t>variable (Best fit-model)  </a:t>
            </a:r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+ b</a:t>
            </a:r>
            <a:r>
              <a:rPr lang="en-US" baseline="-25000" dirty="0" smtClean="0"/>
              <a:t>4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4</a:t>
            </a:r>
            <a:endParaRPr lang="en-US" baseline="30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030" y="1606069"/>
            <a:ext cx="7865370" cy="46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053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quadratic polynomial to data using least squares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</a:p>
          <a:p>
            <a:pPr marL="0" indent="0">
              <a:buNone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y = 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v-S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1,2,…,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form: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32" y="2452620"/>
            <a:ext cx="6073060" cy="176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3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(Loss)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Squared Errors (SSE):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form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6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derivative w.r.t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minimum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= 0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40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derivative test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(always positive)</a:t>
                </a: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shows that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minimum.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Example1 :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quadratic polynomial linear regression model to fit the data points :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, y) = (1 , 6), (2 , 11), (3 , 18)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1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quadratic polynomial be</a:t>
                </a:r>
              </a:p>
              <a:p>
                <a:pPr marL="0" indent="0" algn="ctr">
                  <a:buNone/>
                </a:pP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v-S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indent="0">
                  <a:buNone/>
                </a:pPr>
                <a:r>
                  <a:rPr lang="en-US" dirty="0" smtClean="0"/>
                  <a:t> In Matrix form: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I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8262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92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and multiple linear regression already discussed.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Simple linear regression and multiple linear regression the dependent variable or output variable changes linearly with respect to the independent variable(s).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in some cases, the dependent variable may not respond linearly to the independent variable(s) changes.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88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−21.0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−21.0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24.5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−6.0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15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9.0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−21.0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−21.0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24.5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5.0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−6.0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Final model is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3+2x+1x</a:t>
                </a:r>
                <a:r>
                  <a:rPr lang="sv-SE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sv-SE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+ 2x + 3 </a:t>
                </a:r>
                <a:endParaRPr lang="sv-SE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411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quadratic polynomial linear regression model to fit the data points 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2.5), (4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3.2), (5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3.8), (6, 6.5), (7, 11.5)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</a:t>
            </a:r>
          </a:p>
          <a:p>
            <a:pPr marL="0" indent="0">
              <a:buNone/>
            </a:pP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12.4285 - 5.5128 x + 0.76428 x</a:t>
            </a:r>
            <a:r>
              <a:rPr lang="sv-SE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6630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086811"/>
          </a:xfrm>
        </p:spPr>
        <p:txBody>
          <a:bodyPr/>
          <a:lstStyle/>
          <a:p>
            <a:r>
              <a:rPr lang="en-US" dirty="0" smtClean="0"/>
              <a:t>Example: Number of COVID cases increased in polynomial form with each passing day.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129" y="962741"/>
            <a:ext cx="8682496" cy="544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different regression model.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polynomial regression same variable x1 raised to different powers.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linear regression, we have different variables (x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..) all the linear powers.</a:t>
            </a: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01" y="2434106"/>
            <a:ext cx="7730408" cy="20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960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polynomial regression, the relationship between the dependent variable (y) and independent variable (x) is described using a polynomial of n degree.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called linear?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coefficients (b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..) are still have the power of 1 and are not raised to any other power.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3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Rank-Salary 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ranks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is from 1 (min) to 10 (max)</a:t>
            </a: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regression problem because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to predict salary value.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593" y="566673"/>
            <a:ext cx="5450651" cy="52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294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the data points in an XY plane and study </a:t>
            </a:r>
            <a:r>
              <a:rPr lang="en-US" dirty="0" smtClean="0"/>
              <a:t>the </a:t>
            </a:r>
            <a:r>
              <a:rPr lang="en-IN" dirty="0" smtClean="0"/>
              <a:t>behaviour </a:t>
            </a:r>
            <a:r>
              <a:rPr lang="en-IN" dirty="0"/>
              <a:t>of the </a:t>
            </a:r>
            <a:r>
              <a:rPr lang="en-IN" dirty="0" smtClean="0"/>
              <a:t>data.</a:t>
            </a:r>
          </a:p>
          <a:p>
            <a:r>
              <a:rPr lang="en-IN" dirty="0" smtClean="0"/>
              <a:t>Non-linear nature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805" y="1731336"/>
            <a:ext cx="7697534" cy="48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859672"/>
              </p:ext>
            </p:extLst>
          </p:nvPr>
        </p:nvGraphicFramePr>
        <p:xfrm>
          <a:off x="825321" y="550617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Polynomial linear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8" y="1598322"/>
            <a:ext cx="6266592" cy="3978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182" y="1598322"/>
            <a:ext cx="6068818" cy="388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/>
          <a:lstStyle/>
          <a:p>
            <a:r>
              <a:rPr lang="en-US" dirty="0" smtClean="0"/>
              <a:t>In polynomial linear regression, the degree of independent variable plays an important role in the accuracy of prediction. </a:t>
            </a:r>
          </a:p>
          <a:p>
            <a:r>
              <a:rPr lang="en-US" dirty="0" smtClean="0"/>
              <a:t>We can increase the degree to get the best fit model.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US" sz="1800" b="1" dirty="0" smtClean="0"/>
              <a:t>Effect of degree on polynomial equation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702" y="2891742"/>
            <a:ext cx="7334596" cy="302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3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324</TotalTime>
  <Words>437</Words>
  <Application>Microsoft Office PowerPoint</Application>
  <PresentationFormat>Widescreen</PresentationFormat>
  <Paragraphs>119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Times New Roman</vt:lpstr>
      <vt:lpstr>Office Theme</vt:lpstr>
      <vt:lpstr>POLYNOMIAL LINEAR REGRESSION (TIET, Patiala)</vt:lpstr>
      <vt:lpstr>Polynomial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Setup</vt:lpstr>
      <vt:lpstr>Matrix Representation</vt:lpstr>
      <vt:lpstr>Error (Loss) Function</vt:lpstr>
      <vt:lpstr>Minimisation</vt:lpstr>
      <vt:lpstr>Second derivative test </vt:lpstr>
      <vt:lpstr>Solution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LINEAR REGRESSION</dc:title>
  <dc:creator>Microsoft account</dc:creator>
  <cp:lastModifiedBy>acer</cp:lastModifiedBy>
  <cp:revision>19</cp:revision>
  <dcterms:created xsi:type="dcterms:W3CDTF">2025-08-07T05:42:49Z</dcterms:created>
  <dcterms:modified xsi:type="dcterms:W3CDTF">2025-09-02T20:54:50Z</dcterms:modified>
</cp:coreProperties>
</file>