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B50C-1933-4E16-8100-74B85EF9E195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B04A1-C3FB-45F1-AE9B-9BC9124315DB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FB50C-1933-4E16-8100-74B85EF9E195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BB04A1-C3FB-45F1-AE9B-9BC9124315DB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003" y="1122363"/>
            <a:ext cx="11333408" cy="2387600"/>
          </a:xfrm>
        </p:spPr>
        <p:txBody>
          <a:bodyPr>
            <a:normAutofit/>
          </a:bodyPr>
          <a:lstStyle/>
          <a:p>
            <a:r>
              <a:rPr lang="en-US" b="1" dirty="0" smtClean="0"/>
              <a:t>POLYNOMIAL LINEAR REGRESSION</a:t>
            </a:r>
            <a:br>
              <a:rPr lang="en-US" b="1" dirty="0" smtClean="0"/>
            </a:br>
            <a:r>
              <a:rPr lang="en-US" b="1" dirty="0" smtClean="0"/>
              <a:t>(TIET, Patiala)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508" y="730921"/>
            <a:ext cx="10515600" cy="4351338"/>
          </a:xfrm>
        </p:spPr>
        <p:txBody>
          <a:bodyPr/>
          <a:lstStyle/>
          <a:p>
            <a:r>
              <a:rPr lang="en-US" dirty="0" smtClean="0"/>
              <a:t>For degree n = 2, the output variable y = b</a:t>
            </a:r>
            <a:r>
              <a:rPr lang="en-US" baseline="-25000" dirty="0" smtClean="0"/>
              <a:t>0</a:t>
            </a:r>
            <a:r>
              <a:rPr lang="en-US" dirty="0" smtClean="0"/>
              <a:t> + b</a:t>
            </a:r>
            <a:r>
              <a:rPr lang="en-US" baseline="-25000" dirty="0" smtClean="0"/>
              <a:t>1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+ b</a:t>
            </a:r>
            <a:r>
              <a:rPr lang="en-US" baseline="-25000" dirty="0" smtClean="0"/>
              <a:t>2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IN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8190" y="1470125"/>
            <a:ext cx="7244903" cy="42624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608"/>
            <a:ext cx="10515600" cy="5816355"/>
          </a:xfrm>
        </p:spPr>
        <p:txBody>
          <a:bodyPr/>
          <a:lstStyle/>
          <a:p>
            <a:r>
              <a:rPr lang="en-US" dirty="0"/>
              <a:t>For degree n = </a:t>
            </a:r>
            <a:r>
              <a:rPr lang="en-US" dirty="0" smtClean="0"/>
              <a:t>3, </a:t>
            </a:r>
            <a:r>
              <a:rPr lang="en-US" dirty="0"/>
              <a:t>the output variable y = 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b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 smtClean="0"/>
              <a:t>+ b</a:t>
            </a:r>
            <a:r>
              <a:rPr lang="en-US" baseline="-25000" dirty="0" smtClean="0"/>
              <a:t>3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endParaRPr lang="en-US" baseline="300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6673" y="1043725"/>
            <a:ext cx="7882265" cy="4816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02276"/>
            <a:ext cx="10515600" cy="5674687"/>
          </a:xfrm>
        </p:spPr>
        <p:txBody>
          <a:bodyPr/>
          <a:lstStyle/>
          <a:p>
            <a:r>
              <a:rPr lang="en-US" dirty="0"/>
              <a:t>For degree n = </a:t>
            </a:r>
            <a:r>
              <a:rPr lang="en-US" dirty="0" smtClean="0"/>
              <a:t>4, </a:t>
            </a:r>
            <a:r>
              <a:rPr lang="en-US" dirty="0"/>
              <a:t>the output </a:t>
            </a:r>
            <a:r>
              <a:rPr lang="en-US" dirty="0" smtClean="0"/>
              <a:t>variable (Best fit-model)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 </a:t>
            </a:r>
            <a:r>
              <a:rPr lang="en-US" dirty="0"/>
              <a:t>= b</a:t>
            </a:r>
            <a:r>
              <a:rPr lang="en-US" baseline="-25000" dirty="0"/>
              <a:t>0</a:t>
            </a:r>
            <a:r>
              <a:rPr lang="en-US" dirty="0"/>
              <a:t> + b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b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dirty="0" smtClean="0"/>
              <a:t>+ b</a:t>
            </a:r>
            <a:r>
              <a:rPr lang="en-US" baseline="-25000" dirty="0" smtClean="0"/>
              <a:t>4</a:t>
            </a:r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4</a:t>
            </a:r>
            <a:endParaRPr lang="en-US" baseline="30000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3030" y="1606069"/>
            <a:ext cx="7865370" cy="466285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Setup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 a quadratic polynomial to data using least squares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sv-S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</a:t>
            </a:r>
            <a:endParaRPr lang="sv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y = β</a:t>
            </a:r>
            <a:r>
              <a:rPr lang="sv-SE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+β</a:t>
            </a:r>
            <a:r>
              <a:rPr lang="sv-SE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x+β</a:t>
            </a:r>
            <a:r>
              <a:rPr lang="sv-SE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sv-S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sv-SE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sv-SE" baseline="30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Coefficients: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l-G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data: (x</a:t>
            </a:r>
            <a:r>
              <a:rPr lang="en-I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I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 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1,2,…,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IN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Matrix Representation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Define:</a:t>
                </a: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matrix form: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386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332" y="2452620"/>
            <a:ext cx="6073060" cy="17657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(Loss) Function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of Squared Errors (SSE):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Matrix form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Expand</a:t>
                </a: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 baseline="300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      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3758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Minimisation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Take the derivative w.r.t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𝜕𝛽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b="0" dirty="0" smtClean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minimum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𝜕𝛽</m:t>
                        </m:r>
                      </m:den>
                    </m:f>
                  </m:oMath>
                </a14:m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</a:t>
                </a:r>
                <a:endParaRPr lang="en-US" i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ea typeface="Cambria Math" panose="02040503050406030204" pitchFamily="18" charset="0"/>
                  </a:rPr>
                  <a:t> = 0</a:t>
                </a:r>
                <a:endParaRPr lang="en-US" dirty="0">
                  <a:latin typeface="Times New Roman" panose="020206030504050203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Rearrange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Normal equation 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321"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Second derivative test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(always positive)</a:t>
                </a: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shows that </a:t>
                </a:r>
                <a:r>
                  <a:rPr lang="en-US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minimum. 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Example1 : </a:t>
                </a:r>
                <a:b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quadratic polynomial linear regression model to fit the data points : 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 , y) = (1 , 6), (2 , 11), (3 , 18)</a:t>
                </a: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the quadratic polynomial be</a:t>
                </a:r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β</a:t>
                </a:r>
                <a:r>
                  <a:rPr lang="sv-S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+β</a:t>
                </a:r>
                <a:r>
                  <a:rPr lang="sv-S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x+β</a:t>
                </a:r>
                <a:r>
                  <a:rPr lang="sv-SE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sv-SE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sv-SE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In Matrix form: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Where </a:t>
                </a:r>
                <a:endParaRPr lang="en-IN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 algn="ctr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1029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 smtClean="0"/>
              </a:p>
              <a:p>
                <a:pPr marL="0" indent="0">
                  <a:buNone/>
                </a:pPr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m:rPr>
                              <m:nor/>
                            </m:rPr>
                            <a:rPr lang="en-IN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36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1299" b="-3874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linear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Simple linear regression and multiple linear regression already discussed.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both Simple linear regression and multiple linear regression the dependent variable or output variable changes linearly with respect to the independent variable(s).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But, in some cases, the dependent variable may not respond linearly to the independent variable(s) changes.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36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98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I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212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>
                  <a:latin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321" b="-17680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m:rPr>
                            <m:nor/>
                          </m:rPr>
                          <a:rPr lang="en-I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212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</a:t>
                </a:r>
                <a:endParaRPr lang="en-IN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Final model is </a:t>
                </a:r>
                <a:r>
                  <a:rPr lang="sv-SE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= </a:t>
                </a:r>
                <a:r>
                  <a:rPr lang="sv-S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3+2x+1x</a:t>
                </a:r>
                <a:r>
                  <a:rPr lang="sv-SE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v-S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x</a:t>
                </a:r>
                <a:r>
                  <a:rPr lang="sv-SE" baseline="30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sv-SE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+ 2x + 3 </a:t>
                </a:r>
                <a:endParaRPr lang="sv-SE" baseline="30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quadratic polynomial linear regression model to fit the data points 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 , y) =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2.5), (4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3.2), (5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3.8), (6, 6.5), (7, 11.5)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Answer: </a:t>
            </a:r>
            <a:endParaRPr lang="en-US" dirty="0" smtClean="0"/>
          </a:p>
          <a:p>
            <a:pPr marL="0" indent="0">
              <a:buNone/>
            </a:pPr>
            <a:r>
              <a:rPr lang="sv-S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lang="sv-SE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12.4285 - 5.5128 x + 0.76428 x</a:t>
            </a:r>
            <a:r>
              <a:rPr lang="sv-SE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0152"/>
            <a:ext cx="10515600" cy="6086811"/>
          </a:xfrm>
        </p:spPr>
        <p:txBody>
          <a:bodyPr/>
          <a:lstStyle/>
          <a:p>
            <a:r>
              <a:rPr lang="en-US" dirty="0" smtClean="0"/>
              <a:t>Example: Number of COVID cases increased in polynomial form with each passing day. </a:t>
            </a:r>
            <a:br>
              <a:rPr lang="en-US" dirty="0" smtClean="0"/>
            </a:br>
            <a:br>
              <a:rPr lang="en-US" dirty="0" smtClean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8129" y="962741"/>
            <a:ext cx="8682496" cy="54490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representation of different regression model.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polynomial regression same variable x1 raised to different powers.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Multiple linear regression, we have different variables (x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..) all the linear powers.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2001" y="2434106"/>
            <a:ext cx="7730408" cy="2071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46975"/>
            <a:ext cx="10515600" cy="5429988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polynomial regression, the relationship between the dependent variable (y) and independent variable (x) is described using a polynomial of n degree.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called linear?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coefficients (b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..) are still have the power of 1 and are not raised to any other power.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56823"/>
            <a:ext cx="10515600" cy="552014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of Rank-Salary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Inputs: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ranks 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Level is from 1 (min) to 10 (max)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regression problem because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has to predict salary value.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91593" y="566673"/>
            <a:ext cx="5450651" cy="52288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86366"/>
            <a:ext cx="10515600" cy="5790597"/>
          </a:xfrm>
        </p:spPr>
        <p:txBody>
          <a:bodyPr/>
          <a:lstStyle/>
          <a:p>
            <a:r>
              <a:rPr lang="en-US" dirty="0" smtClean="0"/>
              <a:t>Plot </a:t>
            </a:r>
            <a:r>
              <a:rPr lang="en-US" dirty="0"/>
              <a:t>the data points in an XY plane and study </a:t>
            </a:r>
            <a:r>
              <a:rPr lang="en-US" dirty="0" smtClean="0"/>
              <a:t>the </a:t>
            </a:r>
            <a:r>
              <a:rPr lang="en-IN" dirty="0" smtClean="0"/>
              <a:t>behaviour </a:t>
            </a:r>
            <a:r>
              <a:rPr lang="en-IN" dirty="0"/>
              <a:t>of the </a:t>
            </a:r>
            <a:r>
              <a:rPr lang="en-IN" dirty="0" smtClean="0"/>
              <a:t>data.</a:t>
            </a:r>
            <a:endParaRPr lang="en-IN" dirty="0" smtClean="0"/>
          </a:p>
          <a:p>
            <a:r>
              <a:rPr lang="en-IN" dirty="0" smtClean="0"/>
              <a:t>Non-linear nature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49805" y="1731336"/>
            <a:ext cx="7697534" cy="4836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25321" y="550617"/>
          <a:ext cx="10515600" cy="370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Linear Regression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Polynomial linear regression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68" y="1598322"/>
            <a:ext cx="6266592" cy="39782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182" y="1598322"/>
            <a:ext cx="6068818" cy="38817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43944"/>
            <a:ext cx="10515600" cy="5533019"/>
          </a:xfrm>
        </p:spPr>
        <p:txBody>
          <a:bodyPr/>
          <a:lstStyle/>
          <a:p>
            <a:r>
              <a:rPr lang="en-US" dirty="0" smtClean="0"/>
              <a:t>In polynomial linear regression, the degree of independent variable plays an important role in the accuracy of prediction. </a:t>
            </a:r>
            <a:endParaRPr lang="en-US" dirty="0" smtClean="0"/>
          </a:p>
          <a:p>
            <a:r>
              <a:rPr lang="en-US" dirty="0" smtClean="0"/>
              <a:t>We can increase the degree to get the best fit model.</a:t>
            </a:r>
            <a:endParaRPr lang="en-US" dirty="0" smtClean="0"/>
          </a:p>
          <a:p>
            <a:pPr marL="0" indent="0">
              <a:buNone/>
            </a:pPr>
            <a:endParaRPr lang="en-IN" dirty="0" smtClean="0"/>
          </a:p>
          <a:p>
            <a:pPr marL="0" indent="0" algn="ctr">
              <a:buNone/>
            </a:pPr>
            <a:r>
              <a:rPr lang="en-US" sz="1800" b="1" dirty="0" smtClean="0"/>
              <a:t>Effect of degree on polynomial equation</a:t>
            </a:r>
            <a:endParaRPr lang="en-US" sz="18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8702" y="2891742"/>
            <a:ext cx="7334596" cy="30207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3612</Words>
  <Application>WPS Presentation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SimSun</vt:lpstr>
      <vt:lpstr>Wingdings</vt:lpstr>
      <vt:lpstr>DejaVu Sans</vt:lpstr>
      <vt:lpstr>Times New Roman</vt:lpstr>
      <vt:lpstr>Calibri Light</vt:lpstr>
      <vt:lpstr>Microsoft YaHei</vt:lpstr>
      <vt:lpstr>Noto Sans CJK SC</vt:lpstr>
      <vt:lpstr>Arial Unicode MS</vt:lpstr>
      <vt:lpstr>Calibri</vt:lpstr>
      <vt:lpstr>Cambria Math</vt:lpstr>
      <vt:lpstr>DejaVu Math TeX Gyre</vt:lpstr>
      <vt:lpstr>CaskaydiaCove Nerd Font</vt:lpstr>
      <vt:lpstr>Office Theme</vt:lpstr>
      <vt:lpstr>POLYNOMIAL LINEAR REGRESSION (TIET, Patiala)</vt:lpstr>
      <vt:lpstr>Polynomial linear regression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Problem Setup</vt:lpstr>
      <vt:lpstr>Matrix Representation</vt:lpstr>
      <vt:lpstr>Error (Loss) Function</vt:lpstr>
      <vt:lpstr>Minimisation</vt:lpstr>
      <vt:lpstr>Second derivative test </vt:lpstr>
      <vt:lpstr>Solution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POLYNOMIAL LINEAR REGRESSION</dc:title>
  <dc:creator>Microsoft account</dc:creator>
  <cp:lastModifiedBy>dynamaxedhiha</cp:lastModifiedBy>
  <cp:revision>20</cp:revision>
  <dcterms:created xsi:type="dcterms:W3CDTF">2025-10-04T05:11:55Z</dcterms:created>
  <dcterms:modified xsi:type="dcterms:W3CDTF">2025-10-04T05:11:55Z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