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numCol="1"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alt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numCol="1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alt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IN" alt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numCol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alt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numCol="1"/>
          <a:lstStyle/>
          <a:p>
            <a:r>
              <a:rPr lang="en-US"/>
              <a:t>Click to edit Master title style</a:t>
            </a:r>
            <a:endParaRPr lang="en-IN" alt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numCol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alt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IN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alt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numCol="1"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 alt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numCol="1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IN" alt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alt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alt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numCol="1"/>
          <a:lstStyle/>
          <a:p>
            <a:r>
              <a:rPr lang="en-US"/>
              <a:t>Click to edit Master title style</a:t>
            </a:r>
            <a:endParaRPr lang="en-IN" alt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alt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numCol="1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alt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/>
              <a:t>Click to edit Master title style</a:t>
            </a:r>
            <a:endParaRPr lang="en-IN" alt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alt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numCol="1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 alt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numCol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alt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numCol="1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alt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 alt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1BFD5-764F-4372-B753-2CB55C0817EE}" type="datetimeFigureOut">
              <a:rPr lang="en-IN" altLang="en-IN" smtClean="0"/>
            </a:fld>
            <a:endParaRPr lang="en-IN" alt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alt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B5132-7810-46D3-A606-E3D70C49F1A4}" type="slidenum">
              <a:rPr lang="en-IN" altLang="en-IN" smtClean="0"/>
            </a:fld>
            <a:endParaRPr lang="en-IN" alt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2.png"/><Relationship Id="rId7" Type="http://schemas.openxmlformats.org/officeDocument/2006/relationships/image" Target="../media/image31.png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8.png"/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1" Type="http://schemas.openxmlformats.org/officeDocument/2006/relationships/image" Target="../media/image71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6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0.png"/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1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1" Type="http://schemas.openxmlformats.org/officeDocument/2006/relationships/image" Target="../media/image8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1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CSS Display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display property in CSS is used to </a:t>
            </a:r>
            <a:r>
              <a:rPr lang="en-US" sz="2400" dirty="0">
                <a:solidFill>
                  <a:srgbClr val="FF0000"/>
                </a:solidFill>
              </a:rPr>
              <a:t>specify how an element should be displayed on the webpage.</a:t>
            </a:r>
            <a:endParaRPr lang="en-US" sz="2400" dirty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2400" dirty="0"/>
              <a:t>Every HTML element has a default display value, depending on what type of element it is. 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The default display value for most elements is block or inline</a:t>
            </a:r>
            <a:r>
              <a:rPr lang="en-US" sz="2400" dirty="0"/>
              <a:t>.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Block-level Elements : A block-level element ALWAYS starts on a new line and takes up the full width available. Ex. &lt;div&gt;, &lt;h1&gt; - &lt;h6&gt;, &lt;p&gt;, &lt;form&gt;, &lt;header&gt;, &lt;footer&gt;, &lt;section&gt;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IN" altLang="en-IN" sz="2400" dirty="0"/>
              <a:t>Inline Elements : </a:t>
            </a:r>
            <a:r>
              <a:rPr lang="en-US" sz="2400" dirty="0"/>
              <a:t>An inline element DOES NOT start on a new line and only takes up as much width as necessary. Ex. &lt;span&gt;, &lt;a&gt;, &lt;</a:t>
            </a:r>
            <a:r>
              <a:rPr lang="en-US" sz="2400" dirty="0" err="1"/>
              <a:t>img</a:t>
            </a:r>
            <a:r>
              <a:rPr lang="en-US" sz="2400" dirty="0"/>
              <a:t>&gt;</a:t>
            </a:r>
            <a:endParaRPr lang="en-IN" alt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Flex-direction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row</a:t>
            </a:r>
            <a:r>
              <a:rPr lang="en-US" sz="2000" dirty="0"/>
              <a:t> value is the default value, and it displays the flex items horizontally (from left to right):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column</a:t>
            </a:r>
            <a:r>
              <a:rPr lang="en-US" sz="2000" dirty="0"/>
              <a:t> value displays the flex items vertically (from top to bottom):</a:t>
            </a:r>
            <a:endParaRPr lang="en-IN" alt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802" y="2420380"/>
            <a:ext cx="3771963" cy="1619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t="28810"/>
          <a:stretch>
            <a:fillRect/>
          </a:stretch>
        </p:blipFill>
        <p:spPr>
          <a:xfrm>
            <a:off x="6439473" y="2287046"/>
            <a:ext cx="4381725" cy="10985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341" y="4835583"/>
            <a:ext cx="4273947" cy="177766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714" y="4593839"/>
            <a:ext cx="5473981" cy="20194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4562"/>
            <a:ext cx="10515600" cy="5702401"/>
          </a:xfrm>
        </p:spPr>
        <p:txBody>
          <a:bodyPr numCol="1"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row-reverse</a:t>
            </a:r>
            <a:r>
              <a:rPr lang="en-US" sz="2000" dirty="0"/>
              <a:t> value displays the flex items horizontally (but from right to left):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column-reverse</a:t>
            </a:r>
            <a:r>
              <a:rPr lang="en-US" sz="2000" dirty="0"/>
              <a:t> value displays the flex items vertically (but from bottom to top):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IN" alt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0837" y="969243"/>
            <a:ext cx="3779919" cy="1357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393" y="1182609"/>
            <a:ext cx="5486682" cy="673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749" y="2938989"/>
            <a:ext cx="4591293" cy="14941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534" y="3085390"/>
            <a:ext cx="4996266" cy="1861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77" y="-8504"/>
            <a:ext cx="10515600" cy="928792"/>
          </a:xfrm>
        </p:spPr>
        <p:txBody>
          <a:bodyPr numCol="1"/>
          <a:lstStyle/>
          <a:p>
            <a:r>
              <a:rPr lang="en-IN" altLang="en-IN" dirty="0"/>
              <a:t>Flex-wrap Property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0288"/>
            <a:ext cx="10515600" cy="5256675"/>
          </a:xfrm>
        </p:spPr>
        <p:txBody>
          <a:bodyPr numCol="1">
            <a:normAutofit/>
          </a:bodyPr>
          <a:lstStyle/>
          <a:p>
            <a:r>
              <a:rPr lang="en-US" sz="2000" dirty="0"/>
              <a:t>The flex-wrap property specifies whether the flex items should wrap or not, if there is not enough room for them on one flex line.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 err="1">
                <a:highlight>
                  <a:srgbClr val="FFFF00"/>
                </a:highlight>
              </a:rPr>
              <a:t>nowrap</a:t>
            </a:r>
            <a:r>
              <a:rPr lang="en-US" sz="2000" dirty="0"/>
              <a:t> value specifies that the flex items will not wrap (this is default):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/>
              <a:t>wrap</a:t>
            </a:r>
            <a:r>
              <a:rPr lang="en-US" sz="2000" dirty="0"/>
              <a:t> value specifies that the flex items will wrap if necessary: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9276" y="1948910"/>
            <a:ext cx="3214821" cy="1480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009" y="2084998"/>
            <a:ext cx="5435879" cy="71123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51" y="4053524"/>
            <a:ext cx="2780690" cy="13298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515" y="4032637"/>
            <a:ext cx="5486682" cy="13716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3429" y="3023115"/>
            <a:ext cx="5953956" cy="27531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5249" y="815927"/>
            <a:ext cx="10311619" cy="369332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/>
              <a:t>The </a:t>
            </a:r>
            <a:r>
              <a:rPr lang="en-US" b="1" i="1" dirty="0">
                <a:highlight>
                  <a:srgbClr val="FFFF00"/>
                </a:highlight>
              </a:rPr>
              <a:t>wrap-reverse </a:t>
            </a:r>
            <a:r>
              <a:rPr lang="en-US" dirty="0"/>
              <a:t>value specifies that the flex items will wrap if necessary, in reverse order:</a:t>
            </a:r>
            <a:endParaRPr lang="en-IN" alt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97" y="1424598"/>
            <a:ext cx="3309260" cy="1320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Flex-flow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The flex-flow property is a shorthand property for setting both the flex-direction and flex-wrap properties.</a:t>
            </a:r>
            <a:endParaRPr lang="en-IN" alt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28586" y="2703397"/>
            <a:ext cx="4257153" cy="17181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Justify-content 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92500" lnSpcReduction="10000"/>
          </a:bodyPr>
          <a:lstStyle/>
          <a:p>
            <a:r>
              <a:rPr lang="en-US" sz="2000" dirty="0"/>
              <a:t>The justify-content property is used to align the flex items when they do not use all available space on the main-axis.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center</a:t>
            </a:r>
            <a:r>
              <a:rPr lang="en-US" sz="2000" dirty="0"/>
              <a:t> value positions the flex items in the center of the container: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flex-start</a:t>
            </a:r>
            <a:r>
              <a:rPr lang="en-US" sz="2000" dirty="0"/>
              <a:t> value positions the flex items at the beginning of the container (this is default).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flex-end</a:t>
            </a:r>
            <a:r>
              <a:rPr lang="en-US" sz="2000" dirty="0"/>
              <a:t> value positions the flex items at the end of the container.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space-around</a:t>
            </a:r>
            <a:r>
              <a:rPr lang="en-US" sz="2000" dirty="0"/>
              <a:t> value displays the flex items with space around them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space-between</a:t>
            </a:r>
            <a:r>
              <a:rPr lang="en-US" sz="2000" dirty="0"/>
              <a:t> value displays the flex items with space between them.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space-evenly</a:t>
            </a:r>
            <a:r>
              <a:rPr lang="en-US" sz="2000" dirty="0"/>
              <a:t> value displays the flex items with equal space around them.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7262" y="2841167"/>
            <a:ext cx="3458981" cy="13835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133" y="2890150"/>
            <a:ext cx="5397777" cy="742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036" y="177694"/>
            <a:ext cx="2555386" cy="9899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23" y="177694"/>
            <a:ext cx="5435223" cy="6286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35" y="1438800"/>
            <a:ext cx="2712721" cy="914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1323" y="1438802"/>
            <a:ext cx="5435223" cy="648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35" y="2729132"/>
            <a:ext cx="3164385" cy="9640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1323" y="2729132"/>
            <a:ext cx="5622867" cy="6834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155" y="4069123"/>
            <a:ext cx="3209698" cy="10233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5613" y="4242132"/>
            <a:ext cx="5608577" cy="6773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Align-items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/>
              <a:t>The align-items property is used to align the flex items when they do not use all available space on the cross-axis.</a:t>
            </a:r>
            <a:endParaRPr lang="en-US" sz="2000" dirty="0"/>
          </a:p>
          <a:p>
            <a:r>
              <a:rPr lang="en-US" sz="2000" dirty="0"/>
              <a:t>The center value positions the flex items in the middle of the container.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flex-start</a:t>
            </a:r>
            <a:r>
              <a:rPr lang="en-US" sz="2000" dirty="0"/>
              <a:t> value positions the flex items at the top of the container.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flex-end</a:t>
            </a:r>
            <a:r>
              <a:rPr lang="en-US" sz="2000" dirty="0"/>
              <a:t> value positions the flex items at the bottom of the container.</a:t>
            </a:r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b="1" i="1" dirty="0">
                <a:highlight>
                  <a:srgbClr val="FFFF00"/>
                </a:highlight>
              </a:rPr>
              <a:t>stretch</a:t>
            </a:r>
            <a:r>
              <a:rPr lang="en-US" sz="2000" dirty="0"/>
              <a:t> value stretches the flex items to fill the container (this is equal to "normal" which is default)</a:t>
            </a:r>
            <a:endParaRPr lang="en-US" sz="2000" dirty="0"/>
          </a:p>
          <a:p>
            <a:endParaRPr lang="en-IN" alt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1586" y="2832361"/>
            <a:ext cx="2932930" cy="16215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86" y="2851964"/>
            <a:ext cx="5435879" cy="1320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7146" y="196949"/>
            <a:ext cx="3141932" cy="15709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0"/>
            <a:ext cx="7493870" cy="15896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46" y="2187311"/>
            <a:ext cx="2603686" cy="14282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67915"/>
            <a:ext cx="7493870" cy="1787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881" y="4034942"/>
            <a:ext cx="2732216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798880"/>
            <a:ext cx="7493870" cy="17600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Align-content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/>
              <a:t>The align-content property is used to align the flex lines.</a:t>
            </a:r>
            <a:endParaRPr lang="en-US" sz="2000" dirty="0"/>
          </a:p>
          <a:p>
            <a:r>
              <a:rPr lang="en-US" sz="2000" dirty="0"/>
              <a:t>The align-content property is similar to align-items, but instead of aligning flex items, it aligns the flex lines.</a:t>
            </a:r>
            <a:endParaRPr lang="en-US" sz="2000" dirty="0"/>
          </a:p>
          <a:p>
            <a:r>
              <a:rPr lang="en-US" sz="2000" dirty="0"/>
              <a:t>With </a:t>
            </a:r>
            <a:r>
              <a:rPr lang="en-US" sz="2000" b="1" i="1" dirty="0">
                <a:highlight>
                  <a:srgbClr val="FFFF00"/>
                </a:highlight>
              </a:rPr>
              <a:t>center</a:t>
            </a:r>
            <a:r>
              <a:rPr lang="en-US" sz="2000" dirty="0"/>
              <a:t>, the flex lines are packed toward the center of the container: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Other possible values: stretch, flex-start, flex-end, space-around, space-between, space-evenly</a:t>
            </a:r>
            <a:endParaRPr lang="en-IN" alt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3635" y="3428999"/>
            <a:ext cx="2896157" cy="18529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725" y="3220655"/>
            <a:ext cx="4208987" cy="1821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The </a:t>
            </a:r>
            <a:r>
              <a:rPr lang="en-IN" altLang="en-IN" b="1" dirty="0"/>
              <a:t>display</a:t>
            </a:r>
            <a:r>
              <a:rPr lang="en-IN" altLang="en-IN" dirty="0"/>
              <a:t> Property Values</a:t>
            </a:r>
            <a:endParaRPr lang="en-IN" alt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794357" cy="453600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02294"/>
                <a:gridCol w="8992063"/>
              </a:tblGrid>
              <a:tr h="466200">
                <a:tc>
                  <a:txBody>
                    <a:bodyPr numCol="1"/>
                    <a:lstStyle/>
                    <a:p>
                      <a:pPr algn="ctr" fontAlgn="t"/>
                      <a:r>
                        <a:rPr lang="en-IN" altLang="en-IN" sz="2000" b="1" dirty="0">
                          <a:effectLst/>
                        </a:rPr>
                        <a:t>Value</a:t>
                      </a:r>
                      <a:endParaRPr lang="en-IN" altLang="en-IN" sz="2000" b="1" dirty="0">
                        <a:effectLst/>
                      </a:endParaRPr>
                    </a:p>
                  </a:txBody>
                  <a:tcPr marL="1016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algn="l" fontAlgn="t"/>
                      <a:r>
                        <a:rPr lang="en-IN" altLang="en-IN" sz="2000" b="1" dirty="0">
                          <a:effectLst/>
                        </a:rPr>
                        <a:t>Description</a:t>
                      </a:r>
                      <a:endParaRPr lang="en-IN" altLang="en-IN" sz="2000" b="1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00">
                <a:tc>
                  <a:txBody>
                    <a:bodyPr numCol="1"/>
                    <a:lstStyle/>
                    <a:p>
                      <a:pPr algn="ctr" fontAlgn="t"/>
                      <a:r>
                        <a:rPr lang="en-IN" altLang="en-IN" sz="2000" dirty="0">
                          <a:effectLst/>
                        </a:rPr>
                        <a:t>inline</a:t>
                      </a:r>
                      <a:endParaRPr lang="en-IN" altLang="en-IN" sz="2000" dirty="0">
                        <a:effectLst/>
                      </a:endParaRPr>
                    </a:p>
                  </a:txBody>
                  <a:tcPr marL="1016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Displays an element as an inline element</a:t>
                      </a:r>
                      <a:endParaRPr lang="en-US" sz="20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00">
                <a:tc>
                  <a:txBody>
                    <a:bodyPr numCol="1"/>
                    <a:lstStyle/>
                    <a:p>
                      <a:pPr algn="ctr" fontAlgn="t"/>
                      <a:r>
                        <a:rPr lang="en-IN" altLang="en-IN" sz="2000">
                          <a:effectLst/>
                        </a:rPr>
                        <a:t>block</a:t>
                      </a:r>
                      <a:endParaRPr lang="en-IN" altLang="en-IN" sz="2000">
                        <a:effectLst/>
                      </a:endParaRPr>
                    </a:p>
                  </a:txBody>
                  <a:tcPr marL="1016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Displays an element as a block element</a:t>
                      </a:r>
                      <a:endParaRPr lang="en-US" sz="20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00">
                <a:tc>
                  <a:txBody>
                    <a:bodyPr numCol="1"/>
                    <a:lstStyle/>
                    <a:p>
                      <a:pPr algn="ctr" fontAlgn="t"/>
                      <a:r>
                        <a:rPr lang="en-IN" altLang="en-IN" sz="2000" dirty="0">
                          <a:effectLst/>
                        </a:rPr>
                        <a:t>none</a:t>
                      </a:r>
                      <a:endParaRPr lang="en-IN" altLang="en-IN" sz="2000" dirty="0">
                        <a:effectLst/>
                      </a:endParaRPr>
                    </a:p>
                  </a:txBody>
                  <a:tcPr marL="1016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The element is completely removed</a:t>
                      </a:r>
                      <a:endParaRPr lang="en-US" sz="20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00">
                <a:tc>
                  <a:txBody>
                    <a:bodyPr numCol="1"/>
                    <a:lstStyle/>
                    <a:p>
                      <a:pPr algn="ctr" fontAlgn="t"/>
                      <a:r>
                        <a:rPr lang="en-IN" altLang="en-IN" sz="2000" dirty="0">
                          <a:effectLst/>
                        </a:rPr>
                        <a:t>flex</a:t>
                      </a:r>
                      <a:endParaRPr lang="en-IN" altLang="en-IN" sz="2000" dirty="0">
                        <a:effectLst/>
                      </a:endParaRPr>
                    </a:p>
                  </a:txBody>
                  <a:tcPr marL="1016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Displays an element as a block-level flex container</a:t>
                      </a:r>
                      <a:endParaRPr lang="en-US" sz="20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00">
                <a:tc>
                  <a:txBody>
                    <a:bodyPr numCol="1"/>
                    <a:lstStyle/>
                    <a:p>
                      <a:pPr algn="ctr" fontAlgn="t"/>
                      <a:r>
                        <a:rPr lang="en-IN" altLang="en-IN" sz="2000">
                          <a:effectLst/>
                        </a:rPr>
                        <a:t>grid</a:t>
                      </a:r>
                      <a:endParaRPr lang="en-IN" altLang="en-IN" sz="2000">
                        <a:effectLst/>
                      </a:endParaRPr>
                    </a:p>
                  </a:txBody>
                  <a:tcPr marL="1016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Displays an element as a block-level grid container</a:t>
                      </a:r>
                      <a:endParaRPr lang="en-US" sz="20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01">
                <a:tc>
                  <a:txBody>
                    <a:bodyPr numCol="1"/>
                    <a:lstStyle/>
                    <a:p>
                      <a:pPr algn="ctr" fontAlgn="t"/>
                      <a:r>
                        <a:rPr lang="en-IN" altLang="en-IN" sz="2000" dirty="0">
                          <a:effectLst/>
                        </a:rPr>
                        <a:t>inline-block</a:t>
                      </a:r>
                      <a:endParaRPr lang="en-IN" altLang="en-IN" sz="2000" dirty="0">
                        <a:effectLst/>
                      </a:endParaRPr>
                    </a:p>
                  </a:txBody>
                  <a:tcPr marL="1016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algn="l" fontAlgn="t"/>
                      <a:r>
                        <a:rPr lang="en-US" sz="2000" dirty="0"/>
                        <a:t>Combines features of </a:t>
                      </a:r>
                      <a:r>
                        <a:rPr lang="en-US" sz="2000" b="1" dirty="0"/>
                        <a:t>block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b="1" dirty="0"/>
                        <a:t>inline</a:t>
                      </a:r>
                      <a:r>
                        <a:rPr lang="en-US" sz="2000" dirty="0"/>
                        <a:t>. The element is formatted like an inline element but can have width and height set like a block-level element.</a:t>
                      </a:r>
                      <a:endParaRPr lang="en-US" sz="20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00">
                <a:tc>
                  <a:txBody>
                    <a:bodyPr numCol="1"/>
                    <a:lstStyle/>
                    <a:p>
                      <a:pPr algn="ctr" fontAlgn="t"/>
                      <a:r>
                        <a:rPr lang="en-IN" altLang="en-IN" sz="2000" dirty="0">
                          <a:effectLst/>
                        </a:rPr>
                        <a:t>initial</a:t>
                      </a:r>
                      <a:endParaRPr lang="en-IN" altLang="en-IN" sz="2000" dirty="0">
                        <a:effectLst/>
                      </a:endParaRPr>
                    </a:p>
                  </a:txBody>
                  <a:tcPr marL="1016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Sets this property to its default value</a:t>
                      </a:r>
                      <a:endParaRPr lang="en-US" sz="200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6200">
                <a:tc>
                  <a:txBody>
                    <a:bodyPr numCol="1"/>
                    <a:lstStyle/>
                    <a:p>
                      <a:pPr algn="ctr" fontAlgn="t"/>
                      <a:r>
                        <a:rPr lang="en-IN" altLang="en-IN" sz="2000" dirty="0">
                          <a:effectLst/>
                        </a:rPr>
                        <a:t>inherit</a:t>
                      </a:r>
                      <a:endParaRPr lang="en-IN" altLang="en-IN" sz="2000" dirty="0">
                        <a:effectLst/>
                      </a:endParaRPr>
                    </a:p>
                  </a:txBody>
                  <a:tcPr marL="1016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numCol="1"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Inherits this property from its parent element</a:t>
                      </a:r>
                      <a:endParaRPr lang="en-US" sz="2000" dirty="0">
                        <a:effectLst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609" y="-42204"/>
            <a:ext cx="2912013" cy="18691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98" y="46848"/>
            <a:ext cx="4708888" cy="21889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08" y="2235813"/>
            <a:ext cx="3531618" cy="2011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48" y="4656405"/>
            <a:ext cx="3241939" cy="19972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589" y="2327360"/>
            <a:ext cx="4607997" cy="21091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8589" y="4501194"/>
            <a:ext cx="4665637" cy="21524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96" y="126610"/>
            <a:ext cx="3375440" cy="1783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20" y="84407"/>
            <a:ext cx="4518900" cy="21242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96" y="2390074"/>
            <a:ext cx="3179246" cy="16964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020" y="2390074"/>
            <a:ext cx="4528724" cy="21134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96" y="4670474"/>
            <a:ext cx="3492149" cy="186339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447" y="4684925"/>
            <a:ext cx="4280046" cy="1981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Key Properties (flex items)</a:t>
            </a:r>
            <a:endParaRPr lang="en-IN" alt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2255832"/>
          <a:ext cx="10515600" cy="274320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2124919"/>
                <a:gridCol w="8390681"/>
              </a:tblGrid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Property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Description</a:t>
                      </a:r>
                      <a:endParaRPr lang="en-IN" altLang="en-IN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flex-grow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/>
                        <a:t>Allows items to grow to fill space</a:t>
                      </a:r>
                      <a:endParaRPr lang="en-US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 dirty="0"/>
                        <a:t>flex-shrink</a:t>
                      </a:r>
                      <a:endParaRPr lang="en-IN" altLang="en-IN" sz="2400" dirty="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Shrink if needed</a:t>
                      </a:r>
                      <a:endParaRPr lang="en-IN" altLang="en-IN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 dirty="0"/>
                        <a:t>flex-basis</a:t>
                      </a:r>
                      <a:endParaRPr lang="en-IN" altLang="en-IN" sz="2400" dirty="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/>
                        <a:t>Initial size before growing/shrinking</a:t>
                      </a:r>
                      <a:endParaRPr lang="en-US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flex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/>
                        <a:t>Shorthand: flex: grow shrink basis</a:t>
                      </a:r>
                      <a:endParaRPr lang="en-US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 dirty="0"/>
                        <a:t>align-self</a:t>
                      </a:r>
                      <a:endParaRPr lang="en-IN" altLang="en-IN" sz="2400" dirty="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Overrides align-items for an individual item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199" y="1603928"/>
            <a:ext cx="8016433" cy="461665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sz="2400" dirty="0"/>
              <a:t>Each child of a flex container can be individually styled.</a:t>
            </a:r>
            <a:endParaRPr lang="en-IN" alt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Flex-grow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i="1" dirty="0">
                <a:highlight>
                  <a:srgbClr val="FFFF00"/>
                </a:highlight>
              </a:rPr>
              <a:t>flex-grow</a:t>
            </a:r>
            <a:r>
              <a:rPr lang="en-US" sz="2400" dirty="0"/>
              <a:t> property specifies how much a flex item will grow relative to the rest of the flex items.</a:t>
            </a:r>
            <a:endParaRPr lang="en-US" sz="2400" dirty="0"/>
          </a:p>
          <a:p>
            <a:r>
              <a:rPr lang="en-US" sz="2400" dirty="0"/>
              <a:t>The value must be a number, default value is 0.</a:t>
            </a:r>
            <a:endParaRPr lang="en-IN" alt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511" y="3270523"/>
            <a:ext cx="5266175" cy="1846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462" y="3435462"/>
            <a:ext cx="6206498" cy="76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465" y="154745"/>
            <a:ext cx="4051381" cy="28028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082" y="468130"/>
            <a:ext cx="6077798" cy="8573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46724" y="20533"/>
            <a:ext cx="1529586" cy="461665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>
              <a:buNone/>
            </a:pPr>
            <a:r>
              <a:rPr lang="en-IN" altLang="en-IN" sz="2400" b="1" u="sng" dirty="0"/>
              <a:t>flex-shrink</a:t>
            </a:r>
            <a:endParaRPr lang="en-IN" altLang="en-IN" sz="2400" b="1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9" y="3107977"/>
            <a:ext cx="3763285" cy="15410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6476" y="3304598"/>
            <a:ext cx="7059010" cy="92405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19661" y="2772920"/>
            <a:ext cx="1383712" cy="461665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>
              <a:buNone/>
            </a:pPr>
            <a:r>
              <a:rPr lang="en-IN" altLang="en-IN" sz="2400" b="1" u="sng" dirty="0"/>
              <a:t>flex-basis</a:t>
            </a:r>
            <a:endParaRPr lang="en-IN" altLang="en-IN" sz="2400" b="1" u="sn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465" y="4909074"/>
            <a:ext cx="4237775" cy="1601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6476" y="4649025"/>
            <a:ext cx="6982799" cy="182905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46724" y="4254172"/>
            <a:ext cx="1345240" cy="461665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pPr>
              <a:buNone/>
            </a:pPr>
            <a:r>
              <a:rPr lang="en-IN" altLang="en-IN" sz="2400" b="1" u="sng" dirty="0"/>
              <a:t>align-self</a:t>
            </a:r>
            <a:endParaRPr lang="en-IN" altLang="en-IN" sz="24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display - Grid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/>
              <a:t>The CSS Grid Layout is a two-dimensional grid-based layout system with rows and columns. </a:t>
            </a:r>
            <a:endParaRPr lang="en-US" sz="2400" dirty="0"/>
          </a:p>
          <a:p>
            <a:r>
              <a:rPr lang="en-US" sz="2400" dirty="0"/>
              <a:t>It is useful in creating more complex and organized layouts.</a:t>
            </a:r>
            <a:endParaRPr lang="en-US" sz="2400" dirty="0"/>
          </a:p>
          <a:p>
            <a:r>
              <a:rPr lang="en-US" sz="2400" dirty="0"/>
              <a:t>Like tables, grid layout allow us to align elements into columns and rows.</a:t>
            </a:r>
            <a:endParaRPr lang="en-US" sz="2400" dirty="0"/>
          </a:p>
          <a:p>
            <a:r>
              <a:rPr lang="en-US" sz="2400" dirty="0"/>
              <a:t>A grid always consists of:</a:t>
            </a:r>
            <a:endParaRPr lang="en-US" sz="2400" dirty="0"/>
          </a:p>
          <a:p>
            <a:pPr lvl="1"/>
            <a:r>
              <a:rPr lang="en-US" sz="2000" dirty="0"/>
              <a:t>a Grid Container - the parent (container) &lt;div&gt; element</a:t>
            </a:r>
            <a:endParaRPr lang="en-US" sz="2000" dirty="0"/>
          </a:p>
          <a:p>
            <a:pPr lvl="1"/>
            <a:r>
              <a:rPr lang="en-US" sz="2000" dirty="0"/>
              <a:t>Grid Items - the items inside the container &lt;div&gt;</a:t>
            </a:r>
            <a:endParaRPr lang="en-US" sz="2000" dirty="0"/>
          </a:p>
          <a:p>
            <a:r>
              <a:rPr lang="en-US" sz="2400" dirty="0"/>
              <a:t>To get started, a container element as a grid with </a:t>
            </a:r>
            <a:r>
              <a:rPr lang="en-US" sz="2400" b="1" i="1" dirty="0"/>
              <a:t>display: grid</a:t>
            </a:r>
            <a:endParaRPr lang="en-US" sz="2400" b="1" i="1" dirty="0"/>
          </a:p>
          <a:p>
            <a:r>
              <a:rPr lang="en-US" sz="2400" dirty="0"/>
              <a:t>Set the column and row sizes with </a:t>
            </a:r>
            <a:r>
              <a:rPr lang="en-US" sz="2400" b="1" i="1" dirty="0"/>
              <a:t>grid-template-columns</a:t>
            </a:r>
            <a:r>
              <a:rPr lang="en-US" sz="2400" dirty="0"/>
              <a:t> and </a:t>
            </a:r>
            <a:r>
              <a:rPr lang="en-US" sz="2400" b="1" i="1" dirty="0"/>
              <a:t>grid-template-rows.</a:t>
            </a:r>
            <a:endParaRPr lang="en-US" sz="2400" b="1" i="1" dirty="0"/>
          </a:p>
          <a:p>
            <a:endParaRPr lang="en-US" sz="24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endParaRPr lang="en-IN" alt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endParaRPr lang="en-IN" alt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18412"/>
            <a:ext cx="4098348" cy="66211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644" y="1825625"/>
            <a:ext cx="5357625" cy="3009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>
            <a:normAutofit/>
          </a:bodyPr>
          <a:lstStyle/>
          <a:p>
            <a:r>
              <a:rPr lang="en-US" sz="4000" dirty="0"/>
              <a:t>Key Properties (Parent container: display: grid)</a:t>
            </a:r>
            <a:endParaRPr lang="en-IN" altLang="en-IN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65521" y="1945631"/>
          <a:ext cx="10515600" cy="356616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386559"/>
                <a:gridCol w="7129041"/>
              </a:tblGrid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Property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Description</a:t>
                      </a:r>
                      <a:endParaRPr lang="en-IN" altLang="en-IN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grid-template-columns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Defines columns: e.g., repeat(3, 1fr)</a:t>
                      </a:r>
                      <a:endParaRPr lang="en-IN" altLang="en-IN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grid-template-rows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Defines rows: e.g., 100px auto 1fr</a:t>
                      </a:r>
                      <a:endParaRPr lang="en-IN" altLang="en-IN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grid-template-areas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Named grid areas</a:t>
                      </a:r>
                      <a:endParaRPr lang="en-IN" altLang="en-IN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 dirty="0"/>
                        <a:t>gap or row-gap / column-gap</a:t>
                      </a:r>
                      <a:endParaRPr lang="en-IN" altLang="en-IN" sz="2400" dirty="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Space between cells</a:t>
                      </a:r>
                      <a:endParaRPr lang="en-IN" altLang="en-IN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justify-items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/>
                        <a:t>Aligns grid items horizontally within cells</a:t>
                      </a:r>
                      <a:endParaRPr lang="en-US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align-items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Aligns grid items vertically within cells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grid-template-columns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n-US" sz="2000" dirty="0"/>
              <a:t>The grid-template-columns property defines the number of columns in your grid layout, and it can define the width of each column.</a:t>
            </a:r>
            <a:endParaRPr lang="en-US" sz="2000" dirty="0"/>
          </a:p>
          <a:p>
            <a:pPr algn="just"/>
            <a:r>
              <a:rPr lang="en-US" sz="2000" dirty="0"/>
              <a:t>The value is a space-separated-list, where each value defines the width of the respective column.</a:t>
            </a:r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grid-template-columns property can also be used to specify the exact size (width) of the columns, or a mix of fixed size and auto.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923" y="3111482"/>
            <a:ext cx="5108862" cy="1252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304" y="3111483"/>
            <a:ext cx="5493032" cy="10732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923" y="5312522"/>
            <a:ext cx="5485257" cy="13119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180" y="5420231"/>
            <a:ext cx="5435879" cy="11113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Cell Sizing with the </a:t>
            </a:r>
            <a:r>
              <a:rPr lang="en-US" dirty="0" err="1"/>
              <a:t>fr</a:t>
            </a:r>
            <a:r>
              <a:rPr lang="en-US" dirty="0"/>
              <a:t> Unit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n-US" sz="2400" dirty="0"/>
              <a:t>The </a:t>
            </a:r>
            <a:r>
              <a:rPr lang="en-US" sz="2400" dirty="0" err="1"/>
              <a:t>fr</a:t>
            </a:r>
            <a:r>
              <a:rPr lang="en-US" sz="2400" dirty="0"/>
              <a:t> unit stands for "fraction". This unit automatically divides the available space into fractions.</a:t>
            </a:r>
            <a:endParaRPr lang="en-US" sz="2400" dirty="0"/>
          </a:p>
          <a:p>
            <a:pPr algn="just"/>
            <a:r>
              <a:rPr lang="en-US" sz="2400" dirty="0"/>
              <a:t>Example: 1fr will take 1 fraction of the available space, while 2fr will take 2 fractions of the available space.</a:t>
            </a:r>
            <a:endParaRPr lang="en-IN" alt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660" y="3656529"/>
            <a:ext cx="4960340" cy="1204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085" y="3521592"/>
            <a:ext cx="5467631" cy="11430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CSS display - inline Value</a:t>
            </a:r>
            <a:endParaRPr lang="en-IN" alt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2987652"/>
            <a:ext cx="3610881" cy="16190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7729"/>
            <a:ext cx="3965294" cy="5283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grid-template-rows Property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000" dirty="0"/>
              <a:t>The grid-template-rows property defines the height of each row.</a:t>
            </a:r>
            <a:endParaRPr lang="en-US" sz="2000" dirty="0"/>
          </a:p>
          <a:p>
            <a:r>
              <a:rPr lang="en-US" sz="2000" dirty="0"/>
              <a:t>The value is a space-separated-list, where each value defines the height of the respective row</a:t>
            </a:r>
            <a:endParaRPr lang="en-IN" alt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978015"/>
            <a:ext cx="4229253" cy="13046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832" y="3022093"/>
            <a:ext cx="5473981" cy="2521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475"/>
            <a:ext cx="10515600" cy="506436"/>
          </a:xfrm>
        </p:spPr>
        <p:txBody>
          <a:bodyPr numCol="1">
            <a:normAutofit fontScale="90000"/>
          </a:bodyPr>
          <a:lstStyle/>
          <a:p>
            <a:r>
              <a:rPr lang="en-IN" altLang="en-IN" b="1" dirty="0"/>
              <a:t>gap or row-gap / column-gap</a:t>
            </a:r>
            <a:endParaRPr lang="en-IN" alt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677" y="1066218"/>
            <a:ext cx="3454834" cy="1816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170" y="1066218"/>
            <a:ext cx="7906853" cy="20481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6" y="3672570"/>
            <a:ext cx="2867015" cy="19113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8204" y="3672569"/>
            <a:ext cx="7563913" cy="285361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15" y="98474"/>
            <a:ext cx="3297260" cy="182739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244" y="98474"/>
            <a:ext cx="6330941" cy="24302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67" y="3178210"/>
            <a:ext cx="2792505" cy="17736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5244" y="2828305"/>
            <a:ext cx="6448024" cy="247342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Key Properties (grid items)</a:t>
            </a:r>
            <a:endParaRPr lang="en-IN" alt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71552"/>
          <a:ext cx="10515600" cy="228600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3189790"/>
                <a:gridCol w="7325810"/>
              </a:tblGrid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Property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Description</a:t>
                      </a:r>
                      <a:endParaRPr lang="en-IN" altLang="en-IN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grid-column / grid-row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/>
                        <a:t>Span columns or rows: e.g., grid-column: 1 / 3</a:t>
                      </a:r>
                      <a:endParaRPr lang="en-US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grid-area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/>
                        <a:t>Position in named grid areas</a:t>
                      </a:r>
                      <a:endParaRPr lang="en-US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justify-self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/>
                        <a:t>Horizontal alignment of a grid item</a:t>
                      </a:r>
                      <a:endParaRPr lang="en-US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align-self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Vertical alignment of a grid item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grid-column-start and grid-column-end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/>
              <a:t>The grid-column-start property specifies where to start a grid item.</a:t>
            </a:r>
            <a:endParaRPr lang="en-US" sz="2400" dirty="0"/>
          </a:p>
          <a:p>
            <a:r>
              <a:rPr lang="en-US" sz="2400" dirty="0"/>
              <a:t>The grid-column-end property specifies where to end a grid item.</a:t>
            </a:r>
            <a:endParaRPr lang="en-US" sz="2400" dirty="0"/>
          </a:p>
          <a:p>
            <a:endParaRPr lang="en-IN" alt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9303" y="3183092"/>
            <a:ext cx="4523021" cy="1967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819" y="2966700"/>
            <a:ext cx="7417181" cy="24004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grid-row-start and grid-row-end Property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/>
              <a:t>The grid-row-start property specifies where to start a grid item.</a:t>
            </a:r>
            <a:endParaRPr lang="en-US" sz="2400" dirty="0"/>
          </a:p>
          <a:p>
            <a:r>
              <a:rPr lang="en-US" sz="2400" dirty="0"/>
              <a:t>The grid-row-end property specifies where to end a grid item. </a:t>
            </a:r>
            <a:endParaRPr lang="en-IN" altLang="en-IN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175" y="3317890"/>
            <a:ext cx="2929243" cy="1531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892" y="2997019"/>
            <a:ext cx="7448933" cy="236867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en-IN" altLang="en-IN" dirty="0"/>
              <a:t>.item1 {</a:t>
            </a:r>
            <a:endParaRPr lang="en-IN" altLang="en-IN" dirty="0"/>
          </a:p>
          <a:p>
            <a:pPr marL="0" indent="0">
              <a:buNone/>
            </a:pPr>
            <a:r>
              <a:rPr lang="en-IN" altLang="en-IN" dirty="0"/>
              <a:t>  grid-column: 1 / 3;  /* spans columns 1 to 2 */</a:t>
            </a:r>
            <a:endParaRPr lang="en-IN" altLang="en-IN" dirty="0"/>
          </a:p>
          <a:p>
            <a:pPr marL="0" indent="0">
              <a:buNone/>
            </a:pPr>
            <a:r>
              <a:rPr lang="en-IN" altLang="en-IN" dirty="0"/>
              <a:t>  grid-row: 1 / 2;</a:t>
            </a:r>
            <a:endParaRPr lang="en-IN" altLang="en-IN" dirty="0"/>
          </a:p>
          <a:p>
            <a:pPr marL="0" indent="0">
              <a:buNone/>
            </a:pPr>
            <a:r>
              <a:rPr lang="en-IN" altLang="en-IN" dirty="0"/>
              <a:t>}</a:t>
            </a:r>
            <a:endParaRPr lang="en-IN" altLang="en-IN" dirty="0"/>
          </a:p>
          <a:p>
            <a:pPr marL="0" indent="0">
              <a:buNone/>
            </a:pPr>
            <a:endParaRPr lang="en-IN" altLang="en-IN" dirty="0"/>
          </a:p>
          <a:p>
            <a:pPr marL="0" indent="0">
              <a:buNone/>
            </a:pPr>
            <a:r>
              <a:rPr lang="en-IN" altLang="en-IN" dirty="0"/>
              <a:t>.item2 {</a:t>
            </a:r>
            <a:endParaRPr lang="en-IN" altLang="en-IN" dirty="0"/>
          </a:p>
          <a:p>
            <a:pPr marL="0" indent="0">
              <a:buNone/>
            </a:pPr>
            <a:r>
              <a:rPr lang="en-IN" altLang="en-IN" dirty="0"/>
              <a:t>  grid-column: 3 / 4;</a:t>
            </a:r>
            <a:endParaRPr lang="en-IN" altLang="en-IN" dirty="0"/>
          </a:p>
          <a:p>
            <a:pPr marL="0" indent="0">
              <a:buNone/>
            </a:pPr>
            <a:r>
              <a:rPr lang="en-IN" altLang="en-IN" dirty="0"/>
              <a:t>  grid-row: 1 / 3;     /* spans rows 1 to 2 */</a:t>
            </a:r>
            <a:endParaRPr lang="en-IN" altLang="en-IN" dirty="0"/>
          </a:p>
          <a:p>
            <a:pPr marL="0" indent="0">
              <a:buNone/>
            </a:pPr>
            <a:r>
              <a:rPr lang="en-IN" altLang="en-IN" dirty="0"/>
              <a:t>}</a:t>
            </a:r>
            <a:endParaRPr lang="en-IN" altLang="en-IN" dirty="0"/>
          </a:p>
          <a:p>
            <a:pPr marL="0" indent="0">
              <a:buNone/>
            </a:pPr>
            <a:endParaRPr lang="en-IN" alt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grid-area Property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/>
              <a:t>The grid-area property is a shorthand property for the grid-row-start, grid-column-start, grid-row-end and the grid-column-end properties.</a:t>
            </a:r>
            <a:endParaRPr lang="en-US" sz="2400" dirty="0"/>
          </a:p>
          <a:p>
            <a:r>
              <a:rPr lang="en-US" sz="2400" dirty="0"/>
              <a:t>The syntax is grid-row-start / grid-column-start / grid-row-end / grid-column-end.</a:t>
            </a:r>
            <a:endParaRPr lang="en-IN" alt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832" y="3138529"/>
            <a:ext cx="5594923" cy="14450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051" y="4205459"/>
            <a:ext cx="7436232" cy="2349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CSS display - block Value</a:t>
            </a:r>
            <a:endParaRPr lang="en-IN" alt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569346"/>
            <a:ext cx="4405132" cy="48971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794" y="2401554"/>
            <a:ext cx="6227952" cy="1556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5990"/>
            <a:ext cx="10515600" cy="1325563"/>
          </a:xfrm>
        </p:spPr>
        <p:txBody>
          <a:bodyPr numCol="1"/>
          <a:lstStyle/>
          <a:p>
            <a:r>
              <a:rPr lang="en-IN" altLang="en-IN" dirty="0"/>
              <a:t>CSS display - inline-block Value</a:t>
            </a:r>
            <a:endParaRPr lang="en-IN" alt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4791" y="1200509"/>
            <a:ext cx="4285391" cy="545118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30" y="2681802"/>
            <a:ext cx="5240238" cy="1705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display - Flexbox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US" sz="2400" dirty="0"/>
              <a:t>The CSS Flexbox is a one-dimensional layout.</a:t>
            </a:r>
            <a:endParaRPr lang="en-US" sz="2400" dirty="0"/>
          </a:p>
          <a:p>
            <a:r>
              <a:rPr lang="en-US" sz="2400" dirty="0"/>
              <a:t>Flex layout makes it easier to design and build responsive web pages without using many float and position properties in the CSS code.</a:t>
            </a:r>
            <a:endParaRPr lang="en-US" sz="2400" dirty="0"/>
          </a:p>
          <a:p>
            <a:r>
              <a:rPr lang="en-US" sz="2400" dirty="0"/>
              <a:t>To start using Flexbox, you have to create a flex container using the </a:t>
            </a:r>
            <a:r>
              <a:rPr lang="en-US" sz="2400" b="1" i="1" dirty="0"/>
              <a:t>display: flex </a:t>
            </a:r>
            <a:r>
              <a:rPr lang="en-US" sz="2400" dirty="0"/>
              <a:t>property. </a:t>
            </a:r>
            <a:endParaRPr lang="en-US" sz="2400" dirty="0"/>
          </a:p>
          <a:p>
            <a:r>
              <a:rPr lang="en-US" sz="2400" dirty="0"/>
              <a:t>Every element inside the particular flex container will act as a flex item.</a:t>
            </a:r>
            <a:endParaRPr lang="en-US" sz="2400" dirty="0"/>
          </a:p>
          <a:p>
            <a:r>
              <a:rPr lang="en-US" sz="2400" dirty="0"/>
              <a:t>Use cases: Navigating bars, Centering items, responsive single axis layouts. </a:t>
            </a:r>
            <a:endParaRPr lang="en-IN" alt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534" y="179050"/>
            <a:ext cx="5422255" cy="649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635" y="2435756"/>
            <a:ext cx="4381725" cy="1543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IN" altLang="en-IN" dirty="0"/>
              <a:t>Axes in Flexbox</a:t>
            </a:r>
            <a:endParaRPr lang="en-IN" alt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b="1" dirty="0"/>
              <a:t>Main Axis: </a:t>
            </a:r>
            <a:r>
              <a:rPr lang="en-US" dirty="0"/>
              <a:t>Direction in which the flex items are laid out.</a:t>
            </a:r>
            <a:endParaRPr lang="en-US" dirty="0"/>
          </a:p>
          <a:p>
            <a:r>
              <a:rPr lang="en-US" b="1" dirty="0"/>
              <a:t>Cross Axis: </a:t>
            </a:r>
            <a:r>
              <a:rPr lang="en-US" dirty="0"/>
              <a:t>Perpendicular to the main axis.</a:t>
            </a:r>
            <a:endParaRPr lang="en-US" dirty="0"/>
          </a:p>
          <a:p>
            <a:endParaRPr lang="en-US" dirty="0"/>
          </a:p>
          <a:p>
            <a:r>
              <a:rPr lang="en-IN" altLang="en-IN" dirty="0"/>
              <a:t>The direction depends on </a:t>
            </a:r>
            <a:r>
              <a:rPr lang="en-IN" altLang="en-IN" b="1" i="1" dirty="0"/>
              <a:t>flex-direction</a:t>
            </a:r>
            <a:r>
              <a:rPr lang="en-IN" altLang="en-IN" dirty="0"/>
              <a:t>.</a:t>
            </a:r>
            <a:endParaRPr lang="en-IN" alt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Properties (Parent container: display: flex)</a:t>
            </a:r>
            <a:endParaRPr lang="en-IN" alt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53947" y="2176545"/>
          <a:ext cx="10515600" cy="347472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2865699"/>
                <a:gridCol w="7649901"/>
              </a:tblGrid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Property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Description</a:t>
                      </a:r>
                      <a:endParaRPr lang="en-IN" altLang="en-IN" sz="240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flex-direction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 b="0" dirty="0"/>
                        <a:t>row, column, row-reverse, column-reverse</a:t>
                      </a:r>
                      <a:endParaRPr lang="en-IN" altLang="en-IN" sz="2400" b="0" dirty="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justify-content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 b="0" dirty="0"/>
                        <a:t>Aligns items horizontally (flex-start, center, space-between, space-around, space-evenly,  etc.)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align-items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 b="0" dirty="0"/>
                        <a:t>Aligns items vertically (cross axis) (stretch, center, flex-start, etc.)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align-content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 b="0" dirty="0"/>
                        <a:t>Aligns rows vertically if there are multiple lines</a:t>
                      </a:r>
                      <a:endParaRPr lang="en-US" sz="2400" b="0" dirty="0"/>
                    </a:p>
                  </a:txBody>
                  <a:tcPr anchor="ctr"/>
                </a:tc>
              </a:tr>
              <a:tr h="0"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IN" altLang="en-IN" sz="2400"/>
                        <a:t>flex-wrap</a:t>
                      </a:r>
                      <a:endParaRPr lang="en-IN" altLang="en-IN" sz="2400"/>
                    </a:p>
                  </a:txBody>
                  <a:tcPr anchor="ctr"/>
                </a:tc>
                <a:tc>
                  <a:txBody>
                    <a:bodyPr numCol="1"/>
                    <a:lstStyle/>
                    <a:p>
                      <a:pPr>
                        <a:buNone/>
                      </a:pPr>
                      <a:r>
                        <a:rPr lang="en-US" sz="2400" b="0" dirty="0" err="1"/>
                        <a:t>nowrap</a:t>
                      </a:r>
                      <a:r>
                        <a:rPr lang="en-US" sz="2400" b="0" dirty="0"/>
                        <a:t>, wrap, wrap-reverse (allows items to wrap)</a:t>
                      </a:r>
                      <a:endParaRPr lang="en-US" sz="2400" b="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7686</Words>
  <Application>WPS Presentation</Application>
  <PresentationFormat>Widescreen</PresentationFormat>
  <Paragraphs>328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7" baseType="lpstr">
      <vt:lpstr>Arial</vt:lpstr>
      <vt:lpstr>SimSun</vt:lpstr>
      <vt:lpstr>Wingdings</vt:lpstr>
      <vt:lpstr>DejaVu Sans</vt:lpstr>
      <vt:lpstr>Calibri Light</vt:lpstr>
      <vt:lpstr>Calibri</vt:lpstr>
      <vt:lpstr>Microsoft YaHei</vt:lpstr>
      <vt:lpstr>Noto Sans CJK SC</vt:lpstr>
      <vt:lpstr>Arial Unicode MS</vt:lpstr>
      <vt:lpstr>Office Theme</vt:lpstr>
      <vt:lpstr>CSS Display</vt:lpstr>
      <vt:lpstr>The display Property Values</vt:lpstr>
      <vt:lpstr>CSS display - inline Value</vt:lpstr>
      <vt:lpstr>CSS display - block Value</vt:lpstr>
      <vt:lpstr>CSS display - inline-block Value</vt:lpstr>
      <vt:lpstr>CSS display - Flexbox</vt:lpstr>
      <vt:lpstr>PowerPoint 演示文稿</vt:lpstr>
      <vt:lpstr>Axes in Flexbox</vt:lpstr>
      <vt:lpstr>Key Properties (Parent container: display: flex)</vt:lpstr>
      <vt:lpstr>Flex-direction</vt:lpstr>
      <vt:lpstr>PowerPoint 演示文稿</vt:lpstr>
      <vt:lpstr>Flex-wrap Property</vt:lpstr>
      <vt:lpstr>PowerPoint 演示文稿</vt:lpstr>
      <vt:lpstr>Flex-flow</vt:lpstr>
      <vt:lpstr>Justify-content </vt:lpstr>
      <vt:lpstr>PowerPoint 演示文稿</vt:lpstr>
      <vt:lpstr>Align-items</vt:lpstr>
      <vt:lpstr>PowerPoint 演示文稿</vt:lpstr>
      <vt:lpstr>Align-content</vt:lpstr>
      <vt:lpstr>PowerPoint 演示文稿</vt:lpstr>
      <vt:lpstr>PowerPoint 演示文稿</vt:lpstr>
      <vt:lpstr>Key Properties (flex items)</vt:lpstr>
      <vt:lpstr>Flex-grow</vt:lpstr>
      <vt:lpstr>PowerPoint 演示文稿</vt:lpstr>
      <vt:lpstr>CSS display - Grid</vt:lpstr>
      <vt:lpstr>PowerPoint 演示文稿</vt:lpstr>
      <vt:lpstr>Key Properties (Parent container: display: grid)</vt:lpstr>
      <vt:lpstr>grid-template-columns</vt:lpstr>
      <vt:lpstr>Cell Sizing with the fr Unit</vt:lpstr>
      <vt:lpstr>grid-template-rows Property</vt:lpstr>
      <vt:lpstr>gap or row-gap / column-gap</vt:lpstr>
      <vt:lpstr>PowerPoint 演示文稿</vt:lpstr>
      <vt:lpstr>Key Properties (grid items)</vt:lpstr>
      <vt:lpstr>grid-column-start and grid-column-end</vt:lpstr>
      <vt:lpstr>grid-row-start and grid-row-end Property</vt:lpstr>
      <vt:lpstr>PowerPoint 演示文稿</vt:lpstr>
      <vt:lpstr>grid-area Property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Display</dc:title>
  <dc:creator>vibha jain</dc:creator>
  <cp:lastModifiedBy>dynamaxedhiha</cp:lastModifiedBy>
  <cp:revision>40</cp:revision>
  <dcterms:created xsi:type="dcterms:W3CDTF">2025-09-18T18:38:44Z</dcterms:created>
  <dcterms:modified xsi:type="dcterms:W3CDTF">2025-09-18T18:38:44Z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