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305" r:id="rId3"/>
    <p:sldId id="256" r:id="rId5"/>
    <p:sldId id="257" r:id="rId6"/>
    <p:sldId id="258" r:id="rId7"/>
    <p:sldId id="271" r:id="rId8"/>
    <p:sldId id="259" r:id="rId9"/>
    <p:sldId id="260" r:id="rId10"/>
    <p:sldId id="261" r:id="rId11"/>
    <p:sldId id="262" r:id="rId12"/>
    <p:sldId id="263" r:id="rId13"/>
    <p:sldId id="298" r:id="rId14"/>
    <p:sldId id="299" r:id="rId15"/>
    <p:sldId id="272" r:id="rId16"/>
    <p:sldId id="300" r:id="rId17"/>
    <p:sldId id="265" r:id="rId18"/>
    <p:sldId id="266" r:id="rId19"/>
    <p:sldId id="267" r:id="rId20"/>
    <p:sldId id="273" r:id="rId21"/>
    <p:sldId id="274" r:id="rId22"/>
    <p:sldId id="275" r:id="rId23"/>
    <p:sldId id="276" r:id="rId24"/>
    <p:sldId id="277" r:id="rId25"/>
    <p:sldId id="278" r:id="rId26"/>
    <p:sldId id="268" r:id="rId27"/>
    <p:sldId id="269" r:id="rId28"/>
    <p:sldId id="270" r:id="rId29"/>
    <p:sldId id="303" r:id="rId30"/>
    <p:sldId id="302"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8869" autoAdjust="0"/>
  </p:normalViewPr>
  <p:slideViewPr>
    <p:cSldViewPr snapToGrid="0">
      <p:cViewPr varScale="1">
        <p:scale>
          <a:sx n="70" d="100"/>
          <a:sy n="70" d="100"/>
        </p:scale>
        <p:origin x="1166"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1B7574-5579-407F-B1AD-08A95C25E91C}"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4F109A-208A-4F75-BE76-2CD5086EBF7E}"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IN" altLang="en-US"/>
          </a:p>
        </p:txBody>
      </p:sp>
      <p:sp>
        <p:nvSpPr>
          <p:cNvPr id="41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fld id="{C6BA2109-DC4B-4E25-AC97-E89A9853F836}" type="slidenum">
              <a:rPr lang="en-IN" altLang="en-US" sz="1200" smtClean="0"/>
            </a:fld>
            <a:endParaRPr lang="en-I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C04F109A-208A-4F75-BE76-2CD5086EBF7E}"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63ECAF29-FD53-4E99-A3D6-5AC2C1BFDB1C}"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63ECAF29-FD53-4E99-A3D6-5AC2C1BFDB1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63ECAF29-FD53-4E99-A3D6-5AC2C1BFDB1C}"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63ECAF29-FD53-4E99-A3D6-5AC2C1BFDB1C}"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ECAF29-FD53-4E99-A3D6-5AC2C1BFDB1C}"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ECAF29-FD53-4E99-A3D6-5AC2C1BFDB1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63ECAF29-FD53-4E99-A3D6-5AC2C1BFDB1C}"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A221343-62D6-47B1-8CD5-2B88DC996ED3}"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ECAF29-FD53-4E99-A3D6-5AC2C1BFDB1C}"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A221343-62D6-47B1-8CD5-2B88DC996ED3}"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18.png"/><Relationship Id="rId1"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Title 1"/>
          <p:cNvSpPr>
            <a:spLocks noGrp="1" noChangeArrowheads="1"/>
          </p:cNvSpPr>
          <p:nvPr>
            <p:ph type="ctrTitle"/>
          </p:nvPr>
        </p:nvSpPr>
        <p:spPr>
          <a:xfrm>
            <a:off x="2066812" y="2231231"/>
            <a:ext cx="7632700" cy="2160588"/>
          </a:xfrm>
        </p:spPr>
        <p:txBody>
          <a:bodyPr rtlCol="0">
            <a:normAutofit/>
          </a:bodyPr>
          <a:lstStyle/>
          <a:p>
            <a:pPr>
              <a:defRPr/>
            </a:pPr>
            <a:r>
              <a:rPr lang="en-IN" altLang="en-US" dirty="0"/>
              <a:t>  MAC protocols</a:t>
            </a:r>
            <a:br>
              <a:rPr lang="en-IN" altLang="en-US" dirty="0"/>
            </a:br>
            <a:endParaRPr lang="en-IN" altLang="en-US" sz="3200" dirty="0"/>
          </a:p>
        </p:txBody>
      </p:sp>
      <p:sp>
        <p:nvSpPr>
          <p:cNvPr id="3076" name="Rectangle 9"/>
          <p:cNvSpPr>
            <a:spLocks noChangeArrowheads="1"/>
          </p:cNvSpPr>
          <p:nvPr/>
        </p:nvSpPr>
        <p:spPr bwMode="auto">
          <a:xfrm>
            <a:off x="10364788" y="2854325"/>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609" y="59115"/>
            <a:ext cx="11403106" cy="4524315"/>
          </a:xfrm>
          <a:prstGeom prst="rect">
            <a:avLst/>
          </a:prstGeom>
        </p:spPr>
        <p:txBody>
          <a:bodyPr wrap="square">
            <a:spAutoFit/>
          </a:bodyPr>
          <a:lstStyle/>
          <a:p>
            <a:r>
              <a:rPr lang="en-US" sz="2400" b="1" dirty="0"/>
              <a:t>CSMA (Carrier Sense Multiple Access)</a:t>
            </a:r>
            <a:endParaRPr lang="en-US" sz="2400" b="1" dirty="0"/>
          </a:p>
          <a:p>
            <a:r>
              <a:rPr lang="en-US" dirty="0"/>
              <a:t>It is a carrier sense multiple access based on media access protocol to sense the traffic on a channel (idle or busy) before transmitting the data. It means that if the channel is idle, the station can send data to the channel. Otherwise, it must wait until the channel becomes idle. Hence, it reduces the chances of a collision on a transmission medium.</a:t>
            </a:r>
            <a:endParaRPr lang="en-US" dirty="0"/>
          </a:p>
          <a:p>
            <a:endParaRPr lang="en-US" dirty="0"/>
          </a:p>
          <a:p>
            <a:r>
              <a:rPr lang="en-US" sz="2400" b="1" dirty="0"/>
              <a:t>CSMA Access Modes</a:t>
            </a:r>
            <a:endParaRPr lang="en-US" sz="2400" b="1" dirty="0"/>
          </a:p>
          <a:p>
            <a:endParaRPr lang="en-US" dirty="0"/>
          </a:p>
          <a:p>
            <a:r>
              <a:rPr lang="en-US" sz="2400" b="1" dirty="0"/>
              <a:t>1-Persistent:</a:t>
            </a:r>
            <a:r>
              <a:rPr lang="en-US" dirty="0"/>
              <a:t> In 1-persistent CSMA, the station continuously senses the channel to check its state i.e. idle or busy so that it can transfer data or not. In case when the channel is busy, the station will wait for the channel to become idle. When station found idle channel, it transmits the frame to the channel without any delay. It transmits the frame with probability 1. Due to probability 1, it is called 1-persistent CSMA.</a:t>
            </a:r>
            <a:endParaRPr lang="en-US" dirty="0"/>
          </a:p>
          <a:p>
            <a:r>
              <a:rPr lang="en-US" dirty="0"/>
              <a:t>The problem with this method is that there are a large number of chances for the collision it is because there is a chance when two or more stations found channel in idle state and the transmit frames at the same time. On the time when collision occurs the station has to wait for the random time for the channel to be idle and to start all again.</a:t>
            </a:r>
            <a:endParaRPr lang="en-US" dirty="0"/>
          </a:p>
          <a:p>
            <a:endParaRPr lang="en-US" dirty="0"/>
          </a:p>
        </p:txBody>
      </p:sp>
      <p:pic>
        <p:nvPicPr>
          <p:cNvPr id="3" name="Picture 2"/>
          <p:cNvPicPr>
            <a:picLocks noChangeAspect="1"/>
          </p:cNvPicPr>
          <p:nvPr/>
        </p:nvPicPr>
        <p:blipFill>
          <a:blip r:embed="rId1"/>
          <a:stretch>
            <a:fillRect/>
          </a:stretch>
        </p:blipFill>
        <p:spPr>
          <a:xfrm>
            <a:off x="2185670" y="4272915"/>
            <a:ext cx="6840220" cy="22434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85254" y="166419"/>
            <a:ext cx="10799025" cy="6555641"/>
          </a:xfrm>
          <a:prstGeom prst="rect">
            <a:avLst/>
          </a:prstGeom>
        </p:spPr>
        <p:txBody>
          <a:bodyPr wrap="square">
            <a:spAutoFit/>
          </a:bodyPr>
          <a:lstStyle/>
          <a:p>
            <a:r>
              <a:rPr lang="en-US" sz="2400" b="1" dirty="0"/>
              <a:t>Non-Persistent:</a:t>
            </a:r>
            <a:r>
              <a:rPr lang="en-US" dirty="0"/>
              <a:t> In this method, the station that has frames to send, only that station senses for the channel. In case of an idle channel, it will send frame immediately to that channel. In case when the channel is found busy, it will wait for the random time and again sense for the state of the station whether idle or busy. In this method, the station does not immediately sense for the channel for only the purpose of capturing it when it detects the end of the previous transmission. The main advantage of using this method is that it reduces the chances of collision. The problem with this is that it reduces the efficiency of the network.</a:t>
            </a:r>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sz="2400" b="1" dirty="0"/>
          </a:p>
          <a:p>
            <a:endParaRPr lang="en-US" sz="2400" b="1" dirty="0"/>
          </a:p>
          <a:p>
            <a:r>
              <a:rPr lang="en-US" sz="2400" b="1" dirty="0"/>
              <a:t>P-Persistent:</a:t>
            </a:r>
            <a:r>
              <a:rPr lang="en-US" dirty="0"/>
              <a:t> This is the method that is used when channel has time-slots and that time-slot duration is equal to or greater than the maximum propagation delay time. When the station is ready to send the frames, it will sense the channel. If the channel found to be busy, the channel will wait for the next slot. If the channel found to be idle, it transmits the frame with probability p, thus for the left probability i.e. q which is equal to 1-p the station will wait for the beginning of the next time slot. In case, when the next slot is also found idle it will transmit or wait again with the probabilities p and q. This process is repeated until either the frame gets transmitted or another station has started transmitting.</a:t>
            </a:r>
            <a:endParaRPr lang="en-US" dirty="0"/>
          </a:p>
        </p:txBody>
      </p:sp>
      <p:pic>
        <p:nvPicPr>
          <p:cNvPr id="3" name="Picture 2"/>
          <p:cNvPicPr>
            <a:picLocks noChangeAspect="1"/>
          </p:cNvPicPr>
          <p:nvPr/>
        </p:nvPicPr>
        <p:blipFill>
          <a:blip r:embed="rId1"/>
          <a:stretch>
            <a:fillRect/>
          </a:stretch>
        </p:blipFill>
        <p:spPr>
          <a:xfrm>
            <a:off x="3086100" y="2533650"/>
            <a:ext cx="5083810" cy="18218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stretch>
            <a:fillRect/>
          </a:stretch>
        </p:blipFill>
        <p:spPr>
          <a:xfrm>
            <a:off x="2777490" y="518160"/>
            <a:ext cx="6286500" cy="3810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CSMA Random Access Protocol"/>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533583" y="599253"/>
            <a:ext cx="9073216" cy="4445712"/>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1234964" y="5212819"/>
            <a:ext cx="10399987" cy="923330"/>
          </a:xfrm>
          <a:prstGeom prst="rect">
            <a:avLst/>
          </a:prstGeom>
        </p:spPr>
        <p:txBody>
          <a:bodyPr wrap="square">
            <a:spAutoFit/>
          </a:bodyPr>
          <a:lstStyle/>
          <a:p>
            <a:r>
              <a:rPr lang="en-US" dirty="0"/>
              <a:t>Throughput &amp; Efficiency of CSMA:</a:t>
            </a:r>
            <a:endParaRPr lang="en-US" dirty="0"/>
          </a:p>
          <a:p>
            <a:r>
              <a:rPr lang="en-US" dirty="0"/>
              <a:t>It is comparatively much greater than the throughput of pure and slotted ALOHA. Here, for the 1-persistent mode, the throughput is 50% when G=1 and for Non-persistent mode, the throughput can reach up to 90%.</a:t>
            </a:r>
            <a:endParaRPr lang="en-I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341120" y="1097280"/>
            <a:ext cx="9875520" cy="5486400"/>
          </a:xfrm>
          <a:prstGeom prst="rect">
            <a:avLst/>
          </a:prstGeom>
        </p:spPr>
      </p:pic>
      <p:sp>
        <p:nvSpPr>
          <p:cNvPr id="3" name="TextBox 2"/>
          <p:cNvSpPr txBox="1"/>
          <p:nvPr/>
        </p:nvSpPr>
        <p:spPr>
          <a:xfrm>
            <a:off x="1112520" y="259080"/>
            <a:ext cx="9951720" cy="461665"/>
          </a:xfrm>
          <a:prstGeom prst="rect">
            <a:avLst/>
          </a:prstGeom>
          <a:noFill/>
        </p:spPr>
        <p:txBody>
          <a:bodyPr wrap="square" rtlCol="0">
            <a:spAutoFit/>
          </a:bodyPr>
          <a:lstStyle/>
          <a:p>
            <a:r>
              <a:rPr lang="en-IN" sz="2400" b="1" dirty="0"/>
              <a:t>Difference between 1-Persistent,P-Persistent and Non-persistent CSMA</a:t>
            </a:r>
            <a:endParaRPr lang="en-IN" sz="2400"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2729" y="148471"/>
            <a:ext cx="11335870" cy="6647974"/>
          </a:xfrm>
          <a:prstGeom prst="rect">
            <a:avLst/>
          </a:prstGeom>
        </p:spPr>
        <p:txBody>
          <a:bodyPr wrap="square">
            <a:spAutoFit/>
          </a:bodyPr>
          <a:lstStyle/>
          <a:p>
            <a:r>
              <a:rPr lang="en-US" sz="2400" b="1" dirty="0"/>
              <a:t>CSMA/ CD</a:t>
            </a:r>
            <a:endParaRPr lang="en-US" sz="2400" b="1" dirty="0"/>
          </a:p>
          <a:p>
            <a:r>
              <a:rPr lang="en-US" sz="2000" dirty="0"/>
              <a:t>It is a carrier sense multiple access/ collision detection network protocol to transmit data frames. The CSMA/CD protocol works with a medium access control layer. Therefore, it first senses the shared channel before broadcasting the frames, and if the channel is idle, it transmits a frame to check whether the transmission was successful. If the frame is successfully received, the station sends another frame. If any collision is detected in the CSMA/CD, the station sends a jam/ stop signal to the shared channel to terminate data transmission. After that, it waits for a random time before sending a frame to a channel.</a:t>
            </a:r>
            <a:endParaRPr lang="en-US" sz="2000" dirty="0"/>
          </a:p>
          <a:p>
            <a:endParaRPr lang="en-US" dirty="0"/>
          </a:p>
          <a:p>
            <a:r>
              <a:rPr lang="en-US" sz="2400" b="1" dirty="0"/>
              <a:t>CSMA/ CA</a:t>
            </a:r>
            <a:endParaRPr lang="en-US" sz="2400" b="1" dirty="0"/>
          </a:p>
          <a:p>
            <a:r>
              <a:rPr lang="en-US" sz="2000" dirty="0"/>
              <a:t>It is a carrier sense multiple access/collision avoidance network protocol for carrier transmission of data frames. It is a protocol that works with a medium access control layer. When a data frame is sent to a channel, it receives an acknowledgment to check whether the channel is clear. If the station receives only a single (own) acknowledgments, that means the data frame has been successfully transmitted to the receiver. But if it gets two signals (its own and one more in which the collision of frames), a collision of the frame occurs in the shared channel. Detects the collision of the frame when a sender receives an acknowledgment signal.</a:t>
            </a:r>
            <a:endParaRPr lang="en-US" sz="2000" dirty="0"/>
          </a:p>
          <a:p>
            <a:endParaRPr lang="en-US" sz="2000" dirty="0"/>
          </a:p>
          <a:p>
            <a:r>
              <a:rPr lang="en-US" sz="2000" b="1" dirty="0"/>
              <a:t>These are three types of strategies:</a:t>
            </a:r>
            <a:endParaRPr lang="en-US" sz="2000" b="1" dirty="0"/>
          </a:p>
          <a:p>
            <a:r>
              <a:rPr lang="en-US" sz="2000" b="1" dirty="0"/>
              <a:t>InterFrame Space (IFS) – </a:t>
            </a:r>
            <a:r>
              <a:rPr lang="en-US" sz="2000" dirty="0"/>
              <a:t>When a station finds the channel busy, it waits for a period of time called IFS time. IFS can also be used to define the priority of a station or a frame. Higher the IFS lower is the priority.</a:t>
            </a:r>
            <a:endParaRPr lang="en-US" sz="2000" dirty="0"/>
          </a:p>
          <a:p>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083" y="253751"/>
            <a:ext cx="11111752" cy="2308324"/>
          </a:xfrm>
          <a:prstGeom prst="rect">
            <a:avLst/>
          </a:prstGeom>
        </p:spPr>
        <p:txBody>
          <a:bodyPr wrap="square">
            <a:spAutoFit/>
          </a:bodyPr>
          <a:lstStyle/>
          <a:p>
            <a:r>
              <a:rPr lang="en-US" sz="2400" b="1" dirty="0"/>
              <a:t>Contention Window – </a:t>
            </a:r>
            <a:r>
              <a:rPr lang="en-US" sz="2400" dirty="0"/>
              <a:t>It is the amount of time divided into slots. A station which is ready to send frames chooses random number of slots as wait time.</a:t>
            </a:r>
            <a:endParaRPr lang="en-US" sz="2400" dirty="0"/>
          </a:p>
          <a:p>
            <a:endParaRPr lang="en-US" sz="2400" b="1" dirty="0"/>
          </a:p>
          <a:p>
            <a:r>
              <a:rPr lang="en-US" sz="2400" b="1" dirty="0"/>
              <a:t>Acknowledgements – </a:t>
            </a:r>
            <a:r>
              <a:rPr lang="en-US" sz="2400" dirty="0"/>
              <a:t>The positive acknowledgements and time-out timer can help guarantee a successful transmission of the frame.</a:t>
            </a:r>
            <a:endParaRPr lang="en-US" sz="2400" dirty="0"/>
          </a:p>
          <a:p>
            <a:endParaRPr 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8489" y="0"/>
            <a:ext cx="10667999" cy="2523768"/>
          </a:xfrm>
          <a:prstGeom prst="rect">
            <a:avLst/>
          </a:prstGeom>
        </p:spPr>
        <p:txBody>
          <a:bodyPr wrap="square">
            <a:spAutoFit/>
          </a:bodyPr>
          <a:lstStyle/>
          <a:p>
            <a:r>
              <a:rPr lang="en-US" sz="3200" b="1" dirty="0"/>
              <a:t>Controlled Access Protocol</a:t>
            </a:r>
            <a:endParaRPr lang="en-US" sz="3200" b="1" dirty="0"/>
          </a:p>
          <a:p>
            <a:r>
              <a:rPr lang="en-US" dirty="0"/>
              <a:t>It is a method of reducing data frame collision on a shared channel. In the controlled access method, each station interacts and decides to send a data frame by a particular station approved by all other stations. It means that a single station cannot send the data frames unless all other stations are not approved. It has three types of controlled access: </a:t>
            </a:r>
            <a:endParaRPr lang="en-US" dirty="0"/>
          </a:p>
          <a:p>
            <a:pPr marL="285750" indent="-285750">
              <a:buFont typeface="Arial" panose="02080604020202020204" pitchFamily="34" charset="0"/>
              <a:buChar char="•"/>
            </a:pPr>
            <a:r>
              <a:rPr lang="en-US" dirty="0"/>
              <a:t>Reservation</a:t>
            </a:r>
            <a:endParaRPr lang="en-US" dirty="0"/>
          </a:p>
          <a:p>
            <a:pPr marL="285750" indent="-285750">
              <a:buFont typeface="Arial" panose="02080604020202020204" pitchFamily="34" charset="0"/>
              <a:buChar char="•"/>
            </a:pPr>
            <a:r>
              <a:rPr lang="en-US" dirty="0"/>
              <a:t>Polling </a:t>
            </a:r>
            <a:endParaRPr lang="en-US" dirty="0"/>
          </a:p>
          <a:p>
            <a:pPr marL="285750" indent="-285750">
              <a:buFont typeface="Arial" panose="02080604020202020204" pitchFamily="34" charset="0"/>
              <a:buChar char="•"/>
            </a:pPr>
            <a:r>
              <a:rPr lang="en-US" dirty="0"/>
              <a:t>Token Passing</a:t>
            </a:r>
            <a:endParaRPr lang="en-IN" dirty="0"/>
          </a:p>
        </p:txBody>
      </p:sp>
      <p:sp>
        <p:nvSpPr>
          <p:cNvPr id="3" name="Rectangle 2"/>
          <p:cNvSpPr/>
          <p:nvPr/>
        </p:nvSpPr>
        <p:spPr>
          <a:xfrm>
            <a:off x="688489" y="2523768"/>
            <a:ext cx="11729544" cy="3908762"/>
          </a:xfrm>
          <a:prstGeom prst="rect">
            <a:avLst/>
          </a:prstGeom>
        </p:spPr>
        <p:txBody>
          <a:bodyPr wrap="square">
            <a:spAutoFit/>
          </a:bodyPr>
          <a:lstStyle/>
          <a:p>
            <a:r>
              <a:rPr lang="en-US" sz="3200" b="1" dirty="0"/>
              <a:t>Reservation</a:t>
            </a:r>
            <a:endParaRPr lang="en-US" sz="3200" b="1" dirty="0"/>
          </a:p>
          <a:p>
            <a:pPr marL="285750" indent="-285750">
              <a:buFont typeface="Arial" panose="02080604020202020204" pitchFamily="34" charset="0"/>
              <a:buChar char="•"/>
            </a:pPr>
            <a:r>
              <a:rPr lang="en-US" dirty="0"/>
              <a:t>In the reservation method, a station needs to make a reservation before sending data.</a:t>
            </a:r>
            <a:endParaRPr lang="en-US" dirty="0"/>
          </a:p>
          <a:p>
            <a:pPr marL="285750" indent="-285750">
              <a:buFont typeface="Arial" panose="02080604020202020204" pitchFamily="34" charset="0"/>
              <a:buChar char="•"/>
            </a:pPr>
            <a:r>
              <a:rPr lang="en-US" dirty="0"/>
              <a:t>The time line has two kinds of periods:</a:t>
            </a:r>
            <a:endParaRPr lang="en-US" dirty="0"/>
          </a:p>
          <a:p>
            <a:pPr marL="342900" indent="-342900">
              <a:buFont typeface="+mj-lt"/>
              <a:buAutoNum type="arabicPeriod"/>
            </a:pPr>
            <a:r>
              <a:rPr lang="en-US" dirty="0"/>
              <a:t>Reservation interval of fixed time length</a:t>
            </a:r>
            <a:endParaRPr lang="en-US" dirty="0"/>
          </a:p>
          <a:p>
            <a:pPr marL="342900" indent="-342900">
              <a:buFont typeface="+mj-lt"/>
              <a:buAutoNum type="arabicPeriod"/>
            </a:pPr>
            <a:r>
              <a:rPr lang="en-US" dirty="0"/>
              <a:t>Data transmission period of variable frames.</a:t>
            </a:r>
            <a:endParaRPr lang="en-US" dirty="0"/>
          </a:p>
          <a:p>
            <a:pPr marL="285750" indent="-285750">
              <a:buFont typeface="Arial" panose="02080604020202020204" pitchFamily="34" charset="0"/>
              <a:buChar char="•"/>
            </a:pPr>
            <a:r>
              <a:rPr lang="en-US" dirty="0"/>
              <a:t>If there are M stations, the reservation interval is divided into M slots, and each station has one slot.</a:t>
            </a:r>
            <a:endParaRPr lang="en-US" dirty="0"/>
          </a:p>
          <a:p>
            <a:pPr marL="285750" indent="-285750">
              <a:buFont typeface="Arial" panose="02080604020202020204" pitchFamily="34" charset="0"/>
              <a:buChar char="•"/>
            </a:pPr>
            <a:r>
              <a:rPr lang="en-US" dirty="0"/>
              <a:t>Suppose if station 1 has a frame to send, it transmits 1 bit during the slot 1. No other station is allowed to transmit during this slot.</a:t>
            </a:r>
            <a:endParaRPr lang="en-US" dirty="0"/>
          </a:p>
          <a:p>
            <a:pPr marL="285750" indent="-285750">
              <a:buFont typeface="Arial" panose="02080604020202020204" pitchFamily="34" charset="0"/>
              <a:buChar char="•"/>
            </a:pPr>
            <a:r>
              <a:rPr lang="en-US" dirty="0"/>
              <a:t>In general, </a:t>
            </a:r>
            <a:r>
              <a:rPr lang="en-US" dirty="0" err="1"/>
              <a:t>i</a:t>
            </a:r>
            <a:r>
              <a:rPr lang="en-US" dirty="0"/>
              <a:t> </a:t>
            </a:r>
            <a:r>
              <a:rPr lang="en-US" dirty="0" err="1"/>
              <a:t>th</a:t>
            </a:r>
            <a:r>
              <a:rPr lang="en-US" dirty="0"/>
              <a:t> station may announce that it has a frame to send by inserting a 1 bit into </a:t>
            </a:r>
            <a:r>
              <a:rPr lang="en-US" dirty="0" err="1"/>
              <a:t>i</a:t>
            </a:r>
            <a:r>
              <a:rPr lang="en-US" dirty="0"/>
              <a:t> </a:t>
            </a:r>
            <a:r>
              <a:rPr lang="en-US" dirty="0" err="1"/>
              <a:t>th</a:t>
            </a:r>
            <a:r>
              <a:rPr lang="en-US" dirty="0"/>
              <a:t> slot. After all N slots have been checked, each station knows which stations wish to transmit.</a:t>
            </a:r>
            <a:endParaRPr lang="en-US" dirty="0"/>
          </a:p>
          <a:p>
            <a:pPr marL="285750" indent="-285750">
              <a:buFont typeface="Arial" panose="02080604020202020204" pitchFamily="34" charset="0"/>
              <a:buChar char="•"/>
            </a:pPr>
            <a:r>
              <a:rPr lang="en-US" dirty="0"/>
              <a:t>The stations which have reserved their slots transfer their frames in that order.</a:t>
            </a:r>
            <a:endParaRPr lang="en-US" dirty="0"/>
          </a:p>
          <a:p>
            <a:pPr marL="285750" indent="-285750">
              <a:buFont typeface="Arial" panose="02080604020202020204" pitchFamily="34" charset="0"/>
              <a:buChar char="•"/>
            </a:pPr>
            <a:r>
              <a:rPr lang="en-US" dirty="0"/>
              <a:t>After data transmission period, next reservation interval begins.</a:t>
            </a:r>
            <a:endParaRPr lang="en-US" dirty="0"/>
          </a:p>
          <a:p>
            <a:pPr marL="285750" indent="-285750">
              <a:buFont typeface="Arial" panose="02080604020202020204" pitchFamily="34" charset="0"/>
              <a:buChar char="•"/>
            </a:pPr>
            <a:r>
              <a:rPr lang="en-US" dirty="0"/>
              <a:t>Since everyone agrees on who goes next, there will never be any collisions.</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481959" y="2234268"/>
            <a:ext cx="9821917" cy="2200275"/>
          </a:xfrm>
          <a:prstGeom prst="rect">
            <a:avLst/>
          </a:prstGeom>
        </p:spPr>
      </p:pic>
      <p:sp>
        <p:nvSpPr>
          <p:cNvPr id="3" name="Rectangle 2"/>
          <p:cNvSpPr/>
          <p:nvPr/>
        </p:nvSpPr>
        <p:spPr>
          <a:xfrm>
            <a:off x="982718" y="405524"/>
            <a:ext cx="10510344" cy="646331"/>
          </a:xfrm>
          <a:prstGeom prst="rect">
            <a:avLst/>
          </a:prstGeom>
        </p:spPr>
        <p:txBody>
          <a:bodyPr wrap="square">
            <a:spAutoFit/>
          </a:bodyPr>
          <a:lstStyle/>
          <a:p>
            <a:r>
              <a:rPr lang="en-US" dirty="0"/>
              <a:t>The following figure shows a situation with five stations and a five slot reservation frame. In the first interval, only stations 1, 3, and 4 have made reservations. In the second interval, only station 1 has made a reservation.</a:t>
            </a:r>
            <a:endParaRPr lang="en-IN"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4855" y="419082"/>
            <a:ext cx="10405241" cy="3077766"/>
          </a:xfrm>
          <a:prstGeom prst="rect">
            <a:avLst/>
          </a:prstGeom>
        </p:spPr>
        <p:txBody>
          <a:bodyPr wrap="square">
            <a:spAutoFit/>
          </a:bodyPr>
          <a:lstStyle/>
          <a:p>
            <a:r>
              <a:rPr lang="en-US" sz="3200" b="1" dirty="0"/>
              <a:t>Polling</a:t>
            </a:r>
            <a:endParaRPr lang="en-US" sz="3200" b="1" dirty="0"/>
          </a:p>
          <a:p>
            <a:pPr marL="285750" indent="-285750">
              <a:buFont typeface="Arial" panose="02080604020202020204" pitchFamily="34" charset="0"/>
              <a:buChar char="•"/>
            </a:pPr>
            <a:r>
              <a:rPr lang="en-US" dirty="0"/>
              <a:t>Polling process is similar to the roll-call performed in class. Just like the teacher, a controller sends a message to each node in turn.</a:t>
            </a:r>
            <a:endParaRPr lang="en-US" dirty="0"/>
          </a:p>
          <a:p>
            <a:pPr marL="285750" indent="-285750">
              <a:buFont typeface="Arial" panose="02080604020202020204" pitchFamily="34" charset="0"/>
              <a:buChar char="•"/>
            </a:pPr>
            <a:r>
              <a:rPr lang="en-US" dirty="0"/>
              <a:t>In this, one acts as a primary station(controller) and the others are secondary stations. All data exchanges must be made through the controller.</a:t>
            </a:r>
            <a:endParaRPr lang="en-US" dirty="0"/>
          </a:p>
          <a:p>
            <a:pPr marL="285750" indent="-285750">
              <a:buFont typeface="Arial" panose="02080604020202020204" pitchFamily="34" charset="0"/>
              <a:buChar char="•"/>
            </a:pPr>
            <a:r>
              <a:rPr lang="en-US" dirty="0"/>
              <a:t>The message sent by the controller contains the address of the node being selected for granting access.</a:t>
            </a:r>
            <a:endParaRPr lang="en-US" dirty="0"/>
          </a:p>
          <a:p>
            <a:pPr marL="285750" indent="-285750">
              <a:buFont typeface="Arial" panose="02080604020202020204" pitchFamily="34" charset="0"/>
              <a:buChar char="•"/>
            </a:pPr>
            <a:r>
              <a:rPr lang="en-US" dirty="0"/>
              <a:t>Although all nodes receive the message but the addressed one responds to it and sends data, if any. If there is no data, usually a “poll reject”(NAK) message is sent back.</a:t>
            </a:r>
            <a:endParaRPr lang="en-US" dirty="0"/>
          </a:p>
          <a:p>
            <a:pPr marL="285750" indent="-285750">
              <a:buFont typeface="Arial" panose="02080604020202020204" pitchFamily="34" charset="0"/>
              <a:buChar char="•"/>
            </a:pPr>
            <a:r>
              <a:rPr lang="en-US" dirty="0"/>
              <a:t>Problems include high overhead of the polling messages and high dependence on the reliability of the controller.</a:t>
            </a:r>
            <a:endParaRPr lang="en-IN" dirty="0"/>
          </a:p>
        </p:txBody>
      </p:sp>
      <p:pic>
        <p:nvPicPr>
          <p:cNvPr id="3" name="Picture 2"/>
          <p:cNvPicPr>
            <a:picLocks noChangeAspect="1"/>
          </p:cNvPicPr>
          <p:nvPr/>
        </p:nvPicPr>
        <p:blipFill>
          <a:blip r:embed="rId1"/>
          <a:stretch>
            <a:fillRect/>
          </a:stretch>
        </p:blipFill>
        <p:spPr>
          <a:xfrm>
            <a:off x="2112579" y="3151132"/>
            <a:ext cx="8103476" cy="2857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03059" y="326322"/>
            <a:ext cx="4594719" cy="584775"/>
          </a:xfrm>
          <a:prstGeom prst="rect">
            <a:avLst/>
          </a:prstGeom>
        </p:spPr>
        <p:txBody>
          <a:bodyPr wrap="none">
            <a:spAutoFit/>
          </a:bodyPr>
          <a:lstStyle/>
          <a:p>
            <a:r>
              <a:rPr lang="en-IN" sz="3200" b="1" dirty="0"/>
              <a:t>Multiple Access Protocols</a:t>
            </a:r>
            <a:r>
              <a:rPr lang="en-IN" dirty="0"/>
              <a:t> </a:t>
            </a:r>
            <a:endParaRPr lang="en-IN" dirty="0"/>
          </a:p>
        </p:txBody>
      </p:sp>
      <p:sp>
        <p:nvSpPr>
          <p:cNvPr id="5" name="Rectangle 4"/>
          <p:cNvSpPr/>
          <p:nvPr/>
        </p:nvSpPr>
        <p:spPr>
          <a:xfrm>
            <a:off x="506506" y="1170819"/>
            <a:ext cx="11152094" cy="1200329"/>
          </a:xfrm>
          <a:prstGeom prst="rect">
            <a:avLst/>
          </a:prstGeom>
        </p:spPr>
        <p:txBody>
          <a:bodyPr wrap="square">
            <a:spAutoFit/>
          </a:bodyPr>
          <a:lstStyle/>
          <a:p>
            <a:r>
              <a:rPr lang="en-US" dirty="0"/>
              <a:t>The Data Link Layer is responsible for transmission of data between two nodes. Its main functions are-</a:t>
            </a:r>
            <a:endParaRPr lang="en-US" dirty="0"/>
          </a:p>
          <a:p>
            <a:endParaRPr lang="en-US" dirty="0"/>
          </a:p>
          <a:p>
            <a:pPr marL="285750" indent="-285750">
              <a:buFont typeface="Arial" panose="02080604020202020204" pitchFamily="34" charset="0"/>
              <a:buChar char="•"/>
            </a:pPr>
            <a:r>
              <a:rPr lang="en-US" dirty="0"/>
              <a:t>Data Link Control</a:t>
            </a:r>
            <a:endParaRPr lang="en-US" dirty="0"/>
          </a:p>
          <a:p>
            <a:pPr marL="285750" indent="-285750">
              <a:buFont typeface="Arial" panose="02080604020202020204" pitchFamily="34" charset="0"/>
              <a:buChar char="•"/>
            </a:pPr>
            <a:r>
              <a:rPr lang="en-US" dirty="0"/>
              <a:t>Multiple Access Control</a:t>
            </a:r>
            <a:endParaRPr lang="en-IN" dirty="0"/>
          </a:p>
        </p:txBody>
      </p:sp>
      <p:pic>
        <p:nvPicPr>
          <p:cNvPr id="6" name="Picture 5"/>
          <p:cNvPicPr>
            <a:picLocks noChangeAspect="1"/>
          </p:cNvPicPr>
          <p:nvPr/>
        </p:nvPicPr>
        <p:blipFill>
          <a:blip r:embed="rId1"/>
          <a:stretch>
            <a:fillRect/>
          </a:stretch>
        </p:blipFill>
        <p:spPr>
          <a:xfrm>
            <a:off x="3926541" y="1655240"/>
            <a:ext cx="7503459" cy="1076325"/>
          </a:xfrm>
          <a:prstGeom prst="rect">
            <a:avLst/>
          </a:prstGeom>
        </p:spPr>
      </p:pic>
      <p:sp>
        <p:nvSpPr>
          <p:cNvPr id="7" name="Rectangle 6"/>
          <p:cNvSpPr/>
          <p:nvPr/>
        </p:nvSpPr>
        <p:spPr>
          <a:xfrm>
            <a:off x="506506" y="2579906"/>
            <a:ext cx="11515164" cy="4554220"/>
          </a:xfrm>
          <a:prstGeom prst="rect">
            <a:avLst/>
          </a:prstGeom>
        </p:spPr>
        <p:txBody>
          <a:bodyPr wrap="square">
            <a:spAutoFit/>
          </a:bodyPr>
          <a:lstStyle/>
          <a:p>
            <a:r>
              <a:rPr lang="en-US" sz="2800" b="1" dirty="0"/>
              <a:t>Data Link control –</a:t>
            </a:r>
            <a:endParaRPr lang="en-US" sz="2800" b="1" dirty="0"/>
          </a:p>
          <a:p>
            <a:r>
              <a:rPr lang="en-US" dirty="0"/>
              <a:t>The data link control is responsible for reliable transmission of message over transmission channel by using techniques like framing, error control and flow control. For Data link control refer to – Stop and Wait ARQ</a:t>
            </a:r>
            <a:endParaRPr lang="en-US" dirty="0"/>
          </a:p>
          <a:p>
            <a:endParaRPr lang="en-US" dirty="0"/>
          </a:p>
          <a:p>
            <a:r>
              <a:rPr lang="en-US" sz="2800" b="1" dirty="0"/>
              <a:t>Multiple Access Control –</a:t>
            </a:r>
            <a:endParaRPr lang="en-US" sz="2800" b="1" dirty="0"/>
          </a:p>
          <a:p>
            <a:r>
              <a:rPr lang="en-US" dirty="0"/>
              <a:t>If there is a dedicated link between the sender and the receiver then data link control layer is sufficient, however if there is no dedicated link present then multiple stations can access the channel simultaneously. Hence multiple access protocols are required to decrease collision and avoid crosstalk. For example, in a classroom full of students, when a teacher asks a question and all the students (or stations) start answering simultaneously (send data at same time) then a lot of chaos is created( data overlap or data lost) then it is the job of the teacher (multiple access protocols) to manage the students and make them answer one at a time.</a:t>
            </a:r>
            <a:endParaRPr lang="en-US" dirty="0"/>
          </a:p>
          <a:p>
            <a:endParaRPr lang="en-US" dirty="0"/>
          </a:p>
          <a:p>
            <a:r>
              <a:rPr lang="en-US" dirty="0"/>
              <a:t>Thus, protocols are required for sharing data on non dedicated channels. Multiple access protocols can be subdivided further as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128345" y="866446"/>
            <a:ext cx="8576441" cy="2476500"/>
          </a:xfrm>
          <a:prstGeom prst="rect">
            <a:avLst/>
          </a:prstGeom>
        </p:spPr>
      </p:pic>
      <p:sp>
        <p:nvSpPr>
          <p:cNvPr id="3" name="Rectangle 1"/>
          <p:cNvSpPr>
            <a:spLocks noChangeArrowheads="1"/>
          </p:cNvSpPr>
          <p:nvPr/>
        </p:nvSpPr>
        <p:spPr bwMode="auto">
          <a:xfrm>
            <a:off x="662152" y="4036432"/>
            <a:ext cx="10531365" cy="19697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sz="3200" b="1" i="0" u="none" strike="noStrike" cap="none" normalizeH="0" baseline="0" dirty="0">
                <a:ln>
                  <a:noFill/>
                </a:ln>
                <a:solidFill>
                  <a:srgbClr val="40424E"/>
                </a:solidFill>
                <a:effectLst/>
                <a:latin typeface="urw-din"/>
              </a:rPr>
              <a:t>Efficiency</a:t>
            </a:r>
            <a:br>
              <a:rPr kumimoji="0" lang="en-US" sz="3200" b="0" i="0" u="none" strike="noStrike" cap="none" normalizeH="0" baseline="0" dirty="0">
                <a:ln>
                  <a:noFill/>
                </a:ln>
                <a:solidFill>
                  <a:srgbClr val="40424E"/>
                </a:solidFill>
                <a:effectLst/>
                <a:latin typeface="urw-din"/>
              </a:rPr>
            </a:br>
            <a:r>
              <a:rPr kumimoji="0" lang="en-US" sz="3200" b="0" i="0" u="none" strike="noStrike" cap="none" normalizeH="0" baseline="0" dirty="0">
                <a:ln>
                  <a:noFill/>
                </a:ln>
                <a:solidFill>
                  <a:srgbClr val="40424E"/>
                </a:solidFill>
                <a:effectLst/>
                <a:latin typeface="urw-din"/>
              </a:rPr>
              <a:t>Let </a:t>
            </a:r>
            <a:r>
              <a:rPr kumimoji="0" lang="en-US" sz="3200" b="0" i="0" u="none" strike="noStrike" cap="none" normalizeH="0" baseline="0" dirty="0" err="1">
                <a:ln>
                  <a:noFill/>
                </a:ln>
                <a:solidFill>
                  <a:srgbClr val="40424E"/>
                </a:solidFill>
                <a:effectLst/>
                <a:latin typeface="urw-din"/>
              </a:rPr>
              <a:t>T</a:t>
            </a:r>
            <a:r>
              <a:rPr kumimoji="0" lang="en-US" sz="3200" b="0" i="0" u="none" strike="noStrike" cap="none" normalizeH="0" baseline="-30000" dirty="0" err="1">
                <a:ln>
                  <a:noFill/>
                </a:ln>
                <a:solidFill>
                  <a:srgbClr val="40424E"/>
                </a:solidFill>
                <a:effectLst/>
                <a:latin typeface="urw-din"/>
              </a:rPr>
              <a:t>poll</a:t>
            </a:r>
            <a:r>
              <a:rPr kumimoji="0" lang="en-US" sz="3200" b="0" i="0" u="none" strike="noStrike" cap="none" normalizeH="0" baseline="0" dirty="0">
                <a:ln>
                  <a:noFill/>
                </a:ln>
                <a:solidFill>
                  <a:srgbClr val="40424E"/>
                </a:solidFill>
                <a:effectLst/>
                <a:latin typeface="urw-din"/>
              </a:rPr>
              <a:t> be the time for polling and </a:t>
            </a:r>
            <a:r>
              <a:rPr kumimoji="0" lang="en-US" sz="3200" b="0" i="0" u="none" strike="noStrike" cap="none" normalizeH="0" baseline="0" dirty="0" err="1">
                <a:ln>
                  <a:noFill/>
                </a:ln>
                <a:solidFill>
                  <a:srgbClr val="40424E"/>
                </a:solidFill>
                <a:effectLst/>
                <a:latin typeface="urw-din"/>
              </a:rPr>
              <a:t>T</a:t>
            </a:r>
            <a:r>
              <a:rPr kumimoji="0" lang="en-US" sz="3200" b="0" i="0" u="none" strike="noStrike" cap="none" normalizeH="0" baseline="-30000" dirty="0" err="1">
                <a:ln>
                  <a:noFill/>
                </a:ln>
                <a:solidFill>
                  <a:srgbClr val="40424E"/>
                </a:solidFill>
                <a:effectLst/>
                <a:latin typeface="urw-din"/>
              </a:rPr>
              <a:t>t</a:t>
            </a:r>
            <a:r>
              <a:rPr kumimoji="0" lang="en-US" sz="3200" b="0" i="0" u="none" strike="noStrike" cap="none" normalizeH="0" baseline="0" dirty="0">
                <a:ln>
                  <a:noFill/>
                </a:ln>
                <a:solidFill>
                  <a:srgbClr val="40424E"/>
                </a:solidFill>
                <a:effectLst/>
                <a:latin typeface="urw-din"/>
              </a:rPr>
              <a:t> be the time required for transmission of data. Then,</a:t>
            </a:r>
            <a:endParaRPr kumimoji="0" lang="en-US" sz="32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3200" b="0" i="0" u="none" strike="noStrike" cap="none" normalizeH="0" baseline="0" dirty="0">
                <a:ln>
                  <a:noFill/>
                </a:ln>
                <a:solidFill>
                  <a:schemeClr val="tx1"/>
                </a:solidFill>
                <a:effectLst/>
                <a:latin typeface="Consolas" panose="020B0609020204030204" pitchFamily="49" charset="0"/>
              </a:rPr>
              <a:t>Efficiency = </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t</a:t>
            </a:r>
            <a:r>
              <a:rPr kumimoji="0" lang="en-US" sz="3200" b="0" i="0" u="none" strike="noStrike" cap="none" normalizeH="0" baseline="0" dirty="0">
                <a:ln>
                  <a:noFill/>
                </a:ln>
                <a:solidFill>
                  <a:schemeClr val="tx1"/>
                </a:solidFill>
                <a:effectLst/>
                <a:latin typeface="Consolas" panose="020B0609020204030204" pitchFamily="49" charset="0"/>
              </a:rPr>
              <a:t>/(</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t</a:t>
            </a:r>
            <a:r>
              <a:rPr kumimoji="0" lang="en-US" sz="3200" b="0" i="0" u="none" strike="noStrike" cap="none" normalizeH="0" baseline="0" dirty="0">
                <a:ln>
                  <a:noFill/>
                </a:ln>
                <a:solidFill>
                  <a:schemeClr val="tx1"/>
                </a:solidFill>
                <a:effectLst/>
                <a:latin typeface="Consolas" panose="020B0609020204030204" pitchFamily="49" charset="0"/>
              </a:rPr>
              <a:t> + </a:t>
            </a:r>
            <a:r>
              <a:rPr kumimoji="0" lang="en-US" sz="3200" b="0" i="0" u="none" strike="noStrike" cap="none" normalizeH="0" baseline="0" dirty="0" err="1">
                <a:ln>
                  <a:noFill/>
                </a:ln>
                <a:solidFill>
                  <a:schemeClr val="tx1"/>
                </a:solidFill>
                <a:effectLst/>
                <a:latin typeface="Consolas" panose="020B0609020204030204" pitchFamily="49" charset="0"/>
              </a:rPr>
              <a:t>T</a:t>
            </a:r>
            <a:r>
              <a:rPr kumimoji="0" lang="en-US" sz="3200" b="0" i="0" u="none" strike="noStrike" cap="none" normalizeH="0" baseline="-30000" dirty="0" err="1">
                <a:ln>
                  <a:noFill/>
                </a:ln>
                <a:solidFill>
                  <a:schemeClr val="tx1"/>
                </a:solidFill>
                <a:effectLst/>
                <a:latin typeface="Consolas" panose="020B0609020204030204" pitchFamily="49" charset="0"/>
              </a:rPr>
              <a:t>poll</a:t>
            </a:r>
            <a:r>
              <a:rPr kumimoji="0" lang="en-US" sz="3200" b="0" i="0" u="none" strike="noStrike" cap="none" normalizeH="0" baseline="0" dirty="0">
                <a:ln>
                  <a:noFill/>
                </a:ln>
                <a:solidFill>
                  <a:schemeClr val="tx1"/>
                </a:solidFill>
                <a:effectLst/>
                <a:latin typeface="Consolas" panose="020B0609020204030204" pitchFamily="49" charset="0"/>
              </a:rPr>
              <a:t>)</a:t>
            </a:r>
            <a:r>
              <a:rPr kumimoji="0" lang="en-US" sz="3200" b="0" i="0" u="none" strike="noStrike" cap="none" normalizeH="0" baseline="0" dirty="0">
                <a:ln>
                  <a:noFill/>
                </a:ln>
                <a:solidFill>
                  <a:schemeClr val="tx1"/>
                </a:solidFill>
                <a:effectLst/>
              </a:rPr>
              <a:t> </a:t>
            </a:r>
            <a:endParaRPr kumimoji="0" lang="en-US" sz="3200" b="0" i="0" u="none" strike="noStrike" cap="none" normalizeH="0" baseline="0" dirty="0">
              <a:ln>
                <a:noFill/>
              </a:ln>
              <a:solidFill>
                <a:schemeClr val="tx1"/>
              </a:solidFill>
              <a:effectLst/>
              <a:latin typeface="Arial" panose="0208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19141" y="216400"/>
            <a:ext cx="11335408" cy="6494085"/>
          </a:xfrm>
          <a:prstGeom prst="rect">
            <a:avLst/>
          </a:prstGeom>
        </p:spPr>
        <p:txBody>
          <a:bodyPr wrap="square">
            <a:spAutoFit/>
          </a:bodyPr>
          <a:lstStyle/>
          <a:p>
            <a:r>
              <a:rPr lang="en-US" sz="3200" b="1" dirty="0"/>
              <a:t>Token Passing</a:t>
            </a:r>
            <a:endParaRPr lang="en-US" sz="3200" b="1" dirty="0"/>
          </a:p>
          <a:p>
            <a:pPr marL="285750" indent="-285750">
              <a:buFont typeface="Arial" panose="02080604020202020204" pitchFamily="34" charset="0"/>
              <a:buChar char="•"/>
            </a:pPr>
            <a:r>
              <a:rPr lang="en-US" sz="2400" dirty="0"/>
              <a:t>In token passing scheme, the stations are connected logically to each other in form of ring and access of stations is governed by tokens.</a:t>
            </a:r>
            <a:endParaRPr lang="en-US" sz="2400" dirty="0"/>
          </a:p>
          <a:p>
            <a:pPr marL="285750" indent="-285750">
              <a:buFont typeface="Arial" panose="02080604020202020204" pitchFamily="34" charset="0"/>
              <a:buChar char="•"/>
            </a:pPr>
            <a:r>
              <a:rPr lang="en-US" sz="2400" dirty="0"/>
              <a:t>A token is a special bit pattern or a small message, which circulate from one station to the next in the some predefined order.</a:t>
            </a:r>
            <a:endParaRPr lang="en-US" sz="2400" dirty="0"/>
          </a:p>
          <a:p>
            <a:pPr marL="285750" indent="-285750">
              <a:buFont typeface="Arial" panose="02080604020202020204" pitchFamily="34" charset="0"/>
              <a:buChar char="•"/>
            </a:pPr>
            <a:r>
              <a:rPr lang="en-US" sz="2400" dirty="0"/>
              <a:t>In Token ring, token is passed from one station to another adjacent station in the ring whereas incase of Token bus, each station uses the bus to send the token to the next station in some predefined order.</a:t>
            </a:r>
            <a:endParaRPr lang="en-US" sz="2400" dirty="0"/>
          </a:p>
          <a:p>
            <a:pPr marL="285750" indent="-285750">
              <a:buFont typeface="Arial" panose="02080604020202020204" pitchFamily="34" charset="0"/>
              <a:buChar char="•"/>
            </a:pPr>
            <a:r>
              <a:rPr lang="en-US" sz="2400" dirty="0"/>
              <a:t>In both cases, token represents permission to send. If a station has a frame queued for transmission when it receives the token, it can send that frame before it passes the token to the next station. If it has no queued frame, it passes the token simply.</a:t>
            </a:r>
            <a:endParaRPr lang="en-US" sz="2400" dirty="0"/>
          </a:p>
          <a:p>
            <a:pPr marL="285750" indent="-285750">
              <a:buFont typeface="Arial" panose="02080604020202020204" pitchFamily="34" charset="0"/>
              <a:buChar char="•"/>
            </a:pPr>
            <a:r>
              <a:rPr lang="en-US" sz="2400" dirty="0"/>
              <a:t>After sending a frame, each station must wait for all N stations (including itself) to send the token to their neighbors and the other N – 1 stations to send a frame, if they have one.</a:t>
            </a:r>
            <a:endParaRPr lang="en-US" sz="2400" dirty="0"/>
          </a:p>
          <a:p>
            <a:pPr marL="285750" indent="-285750">
              <a:buFont typeface="Arial" panose="02080604020202020204" pitchFamily="34" charset="0"/>
              <a:buChar char="•"/>
            </a:pPr>
            <a:r>
              <a:rPr lang="en-US" sz="2400" dirty="0"/>
              <a:t>There exists problems like duplication of token or token is lost or insertion of new station, removal of a station, which need be tackled for correct and reliable operation of this scheme.</a:t>
            </a:r>
            <a:endParaRPr lang="en-IN" sz="2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3328987" y="995362"/>
            <a:ext cx="5534025" cy="486727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458777" y="534079"/>
            <a:ext cx="11256579" cy="492442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spAutoFit/>
          </a:bodyPr>
          <a:lstStyle>
            <a:lvl1pPr eaLnBrk="0" fontAlgn="base" hangingPunct="0">
              <a:spcBef>
                <a:spcPct val="0"/>
              </a:spcBef>
              <a:spcAft>
                <a:spcPct val="0"/>
              </a:spcAft>
              <a:defRPr>
                <a:solidFill>
                  <a:schemeClr val="tx1"/>
                </a:solidFill>
                <a:latin typeface="Arial" panose="02080604020202020204" pitchFamily="34" charset="0"/>
              </a:defRPr>
            </a:lvl1pPr>
            <a:lvl2pPr eaLnBrk="0" fontAlgn="base" hangingPunct="0">
              <a:spcBef>
                <a:spcPct val="0"/>
              </a:spcBef>
              <a:spcAft>
                <a:spcPct val="0"/>
              </a:spcAft>
              <a:defRPr>
                <a:solidFill>
                  <a:schemeClr val="tx1"/>
                </a:solidFill>
                <a:latin typeface="Arial" panose="02080604020202020204" pitchFamily="34" charset="0"/>
              </a:defRPr>
            </a:lvl2pPr>
            <a:lvl3pPr eaLnBrk="0" fontAlgn="base" hangingPunct="0">
              <a:spcBef>
                <a:spcPct val="0"/>
              </a:spcBef>
              <a:spcAft>
                <a:spcPct val="0"/>
              </a:spcAft>
              <a:defRPr>
                <a:solidFill>
                  <a:schemeClr val="tx1"/>
                </a:solidFill>
                <a:latin typeface="Arial" panose="02080604020202020204" pitchFamily="34" charset="0"/>
              </a:defRPr>
            </a:lvl3pPr>
            <a:lvl4pPr eaLnBrk="0" fontAlgn="base" hangingPunct="0">
              <a:spcBef>
                <a:spcPct val="0"/>
              </a:spcBef>
              <a:spcAft>
                <a:spcPct val="0"/>
              </a:spcAft>
              <a:defRPr>
                <a:solidFill>
                  <a:schemeClr val="tx1"/>
                </a:solidFill>
                <a:latin typeface="Arial" panose="02080604020202020204" pitchFamily="34" charset="0"/>
              </a:defRPr>
            </a:lvl4pPr>
            <a:lvl5pPr eaLnBrk="0" fontAlgn="base" hangingPunct="0">
              <a:spcBef>
                <a:spcPct val="0"/>
              </a:spcBef>
              <a:spcAft>
                <a:spcPct val="0"/>
              </a:spcAft>
              <a:defRPr>
                <a:solidFill>
                  <a:schemeClr val="tx1"/>
                </a:solidFill>
                <a:latin typeface="Arial" panose="02080604020202020204" pitchFamily="34" charset="0"/>
              </a:defRPr>
            </a:lvl5pPr>
            <a:lvl6pPr eaLnBrk="0" fontAlgn="base" hangingPunct="0">
              <a:spcBef>
                <a:spcPct val="0"/>
              </a:spcBef>
              <a:spcAft>
                <a:spcPct val="0"/>
              </a:spcAft>
              <a:defRPr>
                <a:solidFill>
                  <a:schemeClr val="tx1"/>
                </a:solidFill>
                <a:latin typeface="Arial" panose="02080604020202020204" pitchFamily="34" charset="0"/>
              </a:defRPr>
            </a:lvl6pPr>
            <a:lvl7pPr eaLnBrk="0" fontAlgn="base" hangingPunct="0">
              <a:spcBef>
                <a:spcPct val="0"/>
              </a:spcBef>
              <a:spcAft>
                <a:spcPct val="0"/>
              </a:spcAft>
              <a:defRPr>
                <a:solidFill>
                  <a:schemeClr val="tx1"/>
                </a:solidFill>
                <a:latin typeface="Arial" panose="02080604020202020204" pitchFamily="34" charset="0"/>
              </a:defRPr>
            </a:lvl7pPr>
            <a:lvl8pPr eaLnBrk="0" fontAlgn="base" hangingPunct="0">
              <a:spcBef>
                <a:spcPct val="0"/>
              </a:spcBef>
              <a:spcAft>
                <a:spcPct val="0"/>
              </a:spcAft>
              <a:defRPr>
                <a:solidFill>
                  <a:schemeClr val="tx1"/>
                </a:solidFill>
                <a:latin typeface="Arial" panose="02080604020202020204" pitchFamily="34" charset="0"/>
              </a:defRPr>
            </a:lvl8pPr>
            <a:lvl9pPr eaLnBrk="0" fontAlgn="base" hangingPunct="0">
              <a:spcBef>
                <a:spcPct val="0"/>
              </a:spcBef>
              <a:spcAft>
                <a:spcPct val="0"/>
              </a:spcAft>
              <a:defRPr>
                <a:solidFill>
                  <a:schemeClr val="tx1"/>
                </a:solidFill>
                <a:latin typeface="Arial" panose="0208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pPr>
            <a:r>
              <a:rPr kumimoji="0" lang="en-US" sz="3200" b="1" i="0" u="none" strike="noStrike" cap="none" normalizeH="0" baseline="0" dirty="0">
                <a:ln>
                  <a:noFill/>
                </a:ln>
                <a:solidFill>
                  <a:srgbClr val="40424E"/>
                </a:solidFill>
                <a:effectLst/>
                <a:latin typeface="urw-din"/>
              </a:rPr>
              <a:t>Performance</a:t>
            </a:r>
            <a:endParaRPr kumimoji="0" lang="en-US" sz="3200" b="1"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br>
              <a:rPr kumimoji="0" lang="en-US" sz="2400" b="0" i="0" u="none" strike="noStrike" cap="none" normalizeH="0" baseline="0" dirty="0">
                <a:ln>
                  <a:noFill/>
                </a:ln>
                <a:solidFill>
                  <a:srgbClr val="40424E"/>
                </a:solidFill>
                <a:effectLst/>
                <a:latin typeface="urw-din"/>
              </a:rPr>
            </a:br>
            <a:r>
              <a:rPr kumimoji="0" lang="en-US" sz="2400" b="0" i="0" u="none" strike="noStrike" cap="none" normalizeH="0" baseline="0" dirty="0">
                <a:ln>
                  <a:noFill/>
                </a:ln>
                <a:solidFill>
                  <a:srgbClr val="40424E"/>
                </a:solidFill>
                <a:effectLst/>
                <a:latin typeface="urw-din"/>
              </a:rPr>
              <a:t>Performance of token ring can be concluded by 2 parameters:-</a:t>
            </a: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AutoNum type="arabicPeriod"/>
            </a:pPr>
            <a:r>
              <a:rPr kumimoji="0" lang="en-US" sz="2400" b="1" i="0" u="none" strike="noStrike" cap="none" normalizeH="0" baseline="0" dirty="0">
                <a:ln>
                  <a:noFill/>
                </a:ln>
                <a:solidFill>
                  <a:srgbClr val="40424E"/>
                </a:solidFill>
                <a:effectLst/>
                <a:latin typeface="urw-din"/>
              </a:rPr>
              <a:t>Delay</a:t>
            </a:r>
            <a:r>
              <a:rPr kumimoji="0" lang="en-US" sz="2400" b="0" i="0" u="none" strike="noStrike" cap="none" normalizeH="0" baseline="0" dirty="0">
                <a:ln>
                  <a:noFill/>
                </a:ln>
                <a:solidFill>
                  <a:srgbClr val="40424E"/>
                </a:solidFill>
                <a:effectLst/>
                <a:latin typeface="urw-din"/>
              </a:rPr>
              <a:t>, which is a measure of time between when a packet is ready and when it is delivered. So, the average time (delay) required to send a token to the next station = a/N.</a:t>
            </a: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pP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AutoNum type="arabicPeriod" startAt="2"/>
            </a:pPr>
            <a:r>
              <a:rPr kumimoji="0" lang="en-US" sz="2400" b="1" i="0" u="none" strike="noStrike" cap="none" normalizeH="0" baseline="0" dirty="0">
                <a:ln>
                  <a:noFill/>
                </a:ln>
                <a:solidFill>
                  <a:srgbClr val="40424E"/>
                </a:solidFill>
                <a:effectLst/>
                <a:latin typeface="urw-din"/>
              </a:rPr>
              <a:t>Throughput</a:t>
            </a:r>
            <a:r>
              <a:rPr kumimoji="0" lang="en-US" sz="2400" b="0" i="0" u="none" strike="noStrike" cap="none" normalizeH="0" baseline="0" dirty="0">
                <a:ln>
                  <a:noFill/>
                </a:ln>
                <a:solidFill>
                  <a:srgbClr val="40424E"/>
                </a:solidFill>
                <a:effectLst/>
                <a:latin typeface="urw-din"/>
              </a:rPr>
              <a:t>, which is a measure of the successful traffic.</a:t>
            </a:r>
            <a:endParaRPr kumimoji="0" lang="en-US" sz="2400" b="0" i="0" u="none" strike="noStrike" cap="none" normalizeH="0" baseline="0" dirty="0">
              <a:ln>
                <a:noFill/>
              </a:ln>
              <a:solidFill>
                <a:srgbClr val="40424E"/>
              </a:solidFill>
              <a:effectLst/>
              <a:latin typeface="urw-din"/>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Consolas" panose="020B0609020204030204" pitchFamily="49" charset="0"/>
              </a:rPr>
              <a:t>Throughput, S = 1/(1 + a/N) for a&lt;1 </a:t>
            </a:r>
            <a:endParaRPr kumimoji="0" 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rgbClr val="40424E"/>
                </a:solidFill>
                <a:effectLst/>
                <a:latin typeface="urw-din"/>
              </a:rPr>
              <a:t>and</a:t>
            </a:r>
            <a:endParaRPr kumimoji="0" lang="en-US" sz="2400" b="0" i="0" u="none" strike="noStrike" cap="none" normalizeH="0" baseline="0" dirty="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sz="2400" b="0" i="0" u="none" strike="noStrike" cap="none" normalizeH="0" baseline="0" dirty="0">
                <a:ln>
                  <a:noFill/>
                </a:ln>
                <a:solidFill>
                  <a:schemeClr val="tx1"/>
                </a:solidFill>
                <a:effectLst/>
                <a:latin typeface="Consolas" panose="020B0609020204030204" pitchFamily="49" charset="0"/>
              </a:rPr>
              <a:t>S = 1/{a(1 + 1/N)} for a&gt;1. where N = number of stations a =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p</a:t>
            </a:r>
            <a:r>
              <a:rPr kumimoji="0" lang="en-US" sz="2400" b="0" i="0" u="none" strike="noStrike" cap="none" normalizeH="0" baseline="0" dirty="0">
                <a:ln>
                  <a:noFill/>
                </a:ln>
                <a:solidFill>
                  <a:schemeClr val="tx1"/>
                </a:solidFill>
                <a:effectLst/>
                <a:latin typeface="Consolas" panose="020B0609020204030204" pitchFamily="49" charset="0"/>
              </a:rPr>
              <a:t>/</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t</a:t>
            </a:r>
            <a:r>
              <a:rPr kumimoji="0" lang="en-US" sz="2400" b="0" i="0" u="none" strike="noStrike" cap="none" normalizeH="0" baseline="0" dirty="0">
                <a:ln>
                  <a:noFill/>
                </a:ln>
                <a:solidFill>
                  <a:schemeClr val="tx1"/>
                </a:solidFill>
                <a:effectLst/>
                <a:latin typeface="Consolas" panose="020B0609020204030204" pitchFamily="49" charset="0"/>
              </a:rPr>
              <a:t>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p</a:t>
            </a:r>
            <a:r>
              <a:rPr kumimoji="0" lang="en-US" sz="2400" b="0" i="0" u="none" strike="noStrike" cap="none" normalizeH="0" baseline="0" dirty="0">
                <a:ln>
                  <a:noFill/>
                </a:ln>
                <a:solidFill>
                  <a:schemeClr val="tx1"/>
                </a:solidFill>
                <a:effectLst/>
                <a:latin typeface="Consolas" panose="020B0609020204030204" pitchFamily="49" charset="0"/>
              </a:rPr>
              <a:t> = propagation delay and </a:t>
            </a:r>
            <a:r>
              <a:rPr kumimoji="0" lang="en-US" sz="2400" b="0" i="0" u="none" strike="noStrike" cap="none" normalizeH="0" baseline="0" dirty="0" err="1">
                <a:ln>
                  <a:noFill/>
                </a:ln>
                <a:solidFill>
                  <a:schemeClr val="tx1"/>
                </a:solidFill>
                <a:effectLst/>
                <a:latin typeface="Consolas" panose="020B0609020204030204" pitchFamily="49" charset="0"/>
              </a:rPr>
              <a:t>T</a:t>
            </a:r>
            <a:r>
              <a:rPr kumimoji="0" lang="en-US" sz="2400" b="0" i="0" u="none" strike="noStrike" cap="none" normalizeH="0" baseline="-30000" dirty="0" err="1">
                <a:ln>
                  <a:noFill/>
                </a:ln>
                <a:solidFill>
                  <a:schemeClr val="tx1"/>
                </a:solidFill>
                <a:effectLst/>
                <a:latin typeface="Consolas" panose="020B0609020204030204" pitchFamily="49" charset="0"/>
              </a:rPr>
              <a:t>t</a:t>
            </a:r>
            <a:r>
              <a:rPr kumimoji="0" lang="en-US" sz="2400" b="0" i="0" u="none" strike="noStrike" cap="none" normalizeH="0" baseline="0" dirty="0">
                <a:ln>
                  <a:noFill/>
                </a:ln>
                <a:solidFill>
                  <a:schemeClr val="tx1"/>
                </a:solidFill>
                <a:effectLst/>
                <a:latin typeface="Consolas" panose="020B0609020204030204" pitchFamily="49" charset="0"/>
              </a:rPr>
              <a:t> = transmission delay)</a:t>
            </a:r>
            <a:r>
              <a:rPr kumimoji="0" lang="en-US" sz="2400" b="0" i="0" u="none" strike="noStrike" cap="none" normalizeH="0" baseline="0" dirty="0">
                <a:ln>
                  <a:noFill/>
                </a:ln>
                <a:solidFill>
                  <a:schemeClr val="tx1"/>
                </a:solidFill>
                <a:effectLst/>
              </a:rPr>
              <a:t> </a:t>
            </a:r>
            <a:endParaRPr kumimoji="0" lang="en-US" sz="2400" b="0" i="0" u="none" strike="noStrike" cap="none" normalizeH="0" baseline="0" dirty="0">
              <a:ln>
                <a:noFill/>
              </a:ln>
              <a:solidFill>
                <a:schemeClr val="tx1"/>
              </a:solidFill>
              <a:effectLs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4777" y="251083"/>
            <a:ext cx="11093824" cy="3354765"/>
          </a:xfrm>
          <a:prstGeom prst="rect">
            <a:avLst/>
          </a:prstGeom>
        </p:spPr>
        <p:txBody>
          <a:bodyPr wrap="square">
            <a:spAutoFit/>
          </a:bodyPr>
          <a:lstStyle/>
          <a:p>
            <a:r>
              <a:rPr lang="en-US" sz="3200" b="1" dirty="0"/>
              <a:t>Channelization Protocols</a:t>
            </a:r>
            <a:endParaRPr lang="en-US" sz="3200" b="1" dirty="0"/>
          </a:p>
          <a:p>
            <a:r>
              <a:rPr lang="en-US" sz="2000" dirty="0"/>
              <a:t>It is a channelization protocol that allows the total usable bandwidth in a shared channel to be shared across multiple stations based on their time, distance and codes. It can access all the stations at the same time to send the data frames to the channel.</a:t>
            </a:r>
            <a:endParaRPr lang="en-US" sz="2000" dirty="0"/>
          </a:p>
          <a:p>
            <a:endParaRPr lang="en-US" sz="2000" dirty="0"/>
          </a:p>
          <a:p>
            <a:r>
              <a:rPr lang="en-US" sz="2000" dirty="0"/>
              <a:t>Following are the various methods to access the channel based on their time, distance and codes:</a:t>
            </a:r>
            <a:endParaRPr lang="en-US" sz="2000" dirty="0"/>
          </a:p>
          <a:p>
            <a:endParaRPr lang="en-US" sz="2000" dirty="0"/>
          </a:p>
          <a:p>
            <a:r>
              <a:rPr lang="en-US" sz="2000" dirty="0"/>
              <a:t>FDMA (Frequency Division Multiple Access)</a:t>
            </a:r>
            <a:endParaRPr lang="en-US" sz="2000" dirty="0"/>
          </a:p>
          <a:p>
            <a:r>
              <a:rPr lang="en-US" sz="2000" dirty="0"/>
              <a:t>TDMA (Time Division Multiple Access)</a:t>
            </a:r>
            <a:endParaRPr lang="en-US" sz="2000" dirty="0"/>
          </a:p>
          <a:p>
            <a:r>
              <a:rPr lang="en-US" sz="2000" dirty="0"/>
              <a:t>CDMA (Code Division Multiple Access)</a:t>
            </a:r>
            <a:endParaRPr lang="en-IN" sz="2000" dirty="0"/>
          </a:p>
        </p:txBody>
      </p:sp>
      <p:sp>
        <p:nvSpPr>
          <p:cNvPr id="3" name="Rectangle 2"/>
          <p:cNvSpPr/>
          <p:nvPr/>
        </p:nvSpPr>
        <p:spPr>
          <a:xfrm>
            <a:off x="564777" y="3731603"/>
            <a:ext cx="10811435" cy="3323987"/>
          </a:xfrm>
          <a:prstGeom prst="rect">
            <a:avLst/>
          </a:prstGeom>
        </p:spPr>
        <p:txBody>
          <a:bodyPr wrap="square">
            <a:spAutoFit/>
          </a:bodyPr>
          <a:lstStyle/>
          <a:p>
            <a:r>
              <a:rPr lang="en-US" sz="3200" dirty="0"/>
              <a:t>FDMA</a:t>
            </a:r>
            <a:endParaRPr lang="en-US" sz="3200" dirty="0"/>
          </a:p>
          <a:p>
            <a:endParaRPr lang="en-US" dirty="0"/>
          </a:p>
          <a:p>
            <a:pPr marL="342900" indent="-342900">
              <a:buFont typeface="Arial" panose="02080604020202020204" pitchFamily="34" charset="0"/>
              <a:buChar char="•"/>
            </a:pPr>
            <a:r>
              <a:rPr lang="en-US" sz="2000" dirty="0"/>
              <a:t>In frequency-division multiple access (FDMA), the available bandwidth is divided into frequency bands. Each station is allocated a band to send its data. </a:t>
            </a:r>
            <a:endParaRPr lang="en-US" sz="2000" dirty="0"/>
          </a:p>
          <a:p>
            <a:pPr marL="342900" indent="-342900">
              <a:buFont typeface="Arial" panose="02080604020202020204" pitchFamily="34" charset="0"/>
              <a:buChar char="•"/>
            </a:pPr>
            <a:r>
              <a:rPr lang="en-US" sz="2000" dirty="0"/>
              <a:t>In other words, each band is reserved for a specific station, and it belongs to the station all the time. Each station also uses a </a:t>
            </a:r>
            <a:r>
              <a:rPr lang="en-US" sz="2000" dirty="0" err="1"/>
              <a:t>bandpass</a:t>
            </a:r>
            <a:r>
              <a:rPr lang="en-US" sz="2000" dirty="0"/>
              <a:t> filter to confine the transmitter frequencies. </a:t>
            </a:r>
            <a:endParaRPr lang="en-US" sz="2000" dirty="0"/>
          </a:p>
          <a:p>
            <a:pPr marL="342900" indent="-342900">
              <a:buFont typeface="Arial" panose="02080604020202020204" pitchFamily="34" charset="0"/>
              <a:buChar char="•"/>
            </a:pPr>
            <a:r>
              <a:rPr lang="en-US" sz="2000" dirty="0"/>
              <a:t>To prevent station interferences, the allocated bands are separated from one another by small guard bands. The following figure shows the idea of FDMA.</a:t>
            </a:r>
            <a:br>
              <a:rPr lang="en-US" sz="2000" dirty="0"/>
            </a:br>
            <a:endParaRPr lang="en-US" sz="2000" dirty="0"/>
          </a:p>
          <a:p>
            <a:r>
              <a:rPr lang="en-US" sz="2000" dirty="0"/>
              <a:t> </a:t>
            </a:r>
            <a:endParaRPr lang="en-US" sz="2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hannelization_The Frequency-Division Multiple Access (FDMA)"/>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24455" y="1166177"/>
            <a:ext cx="6067425" cy="39624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29815" y="0"/>
            <a:ext cx="11161058" cy="6924973"/>
          </a:xfrm>
          <a:prstGeom prst="rect">
            <a:avLst/>
          </a:prstGeom>
        </p:spPr>
        <p:txBody>
          <a:bodyPr wrap="square">
            <a:spAutoFit/>
          </a:bodyPr>
          <a:lstStyle/>
          <a:p>
            <a:r>
              <a:rPr lang="en-US" sz="3200" dirty="0"/>
              <a:t>TDMA</a:t>
            </a:r>
            <a:endParaRPr lang="en-US" dirty="0"/>
          </a:p>
          <a:p>
            <a:pPr marL="285750" indent="-285750">
              <a:buFont typeface="Arial" panose="02080604020202020204" pitchFamily="34" charset="0"/>
              <a:buChar char="•"/>
            </a:pPr>
            <a:r>
              <a:rPr lang="en-US" sz="2000" dirty="0"/>
              <a:t>In time-division multiple access (TDMA), the stations share the bandwidth of the channel in time. Each station is allocated a time slot during which it can send data. Each station transmits its data in its assigned time slot. The following figure shows the idea behind TDMA.</a:t>
            </a:r>
            <a:endParaRPr lang="en-US" sz="2000" dirty="0"/>
          </a:p>
          <a:p>
            <a:pPr marL="342900" indent="-342900">
              <a:buFont typeface="Arial" panose="02080604020202020204" pitchFamily="34" charset="0"/>
              <a:buChar char="•"/>
            </a:pPr>
            <a:r>
              <a:rPr lang="en-US" sz="2000" dirty="0"/>
              <a:t>The main problem with TDMA lies in achieving synchronization between the different stations. Each station needs to know the beginning of its slot and the location of its slot. </a:t>
            </a:r>
            <a:endParaRPr lang="en-US" sz="2000" dirty="0"/>
          </a:p>
          <a:p>
            <a:pPr marL="342900" indent="-342900">
              <a:buFont typeface="Arial" panose="02080604020202020204" pitchFamily="34" charset="0"/>
              <a:buChar char="•"/>
            </a:pPr>
            <a:r>
              <a:rPr lang="en-US" sz="2000" dirty="0"/>
              <a:t>This may be difficult because of propagation delays introduced in the system if the stations are spread over a large area. To compensate for the delays, we can insert guard times. </a:t>
            </a:r>
            <a:endParaRPr lang="en-US" sz="2000" dirty="0"/>
          </a:p>
          <a:p>
            <a:pPr marL="342900" indent="-342900">
              <a:buFont typeface="Arial" panose="02080604020202020204" pitchFamily="34" charset="0"/>
              <a:buChar char="•"/>
            </a:pPr>
            <a:r>
              <a:rPr lang="en-US" sz="2000" dirty="0"/>
              <a:t>Synchronization is normally accomplished by having some synchronization bits at the beginning of each slot.</a:t>
            </a:r>
            <a:endParaRPr lang="en-US" sz="2000" dirty="0"/>
          </a:p>
          <a:p>
            <a:r>
              <a:rPr lang="en-US" sz="3200" dirty="0"/>
              <a:t>CDMA</a:t>
            </a:r>
            <a:endParaRPr lang="en-US" dirty="0"/>
          </a:p>
          <a:p>
            <a:pPr marL="285750" indent="-285750">
              <a:buFont typeface="Arial" panose="02080604020202020204" pitchFamily="34" charset="0"/>
              <a:buChar char="•"/>
            </a:pPr>
            <a:r>
              <a:rPr lang="en-US" sz="2000" dirty="0"/>
              <a:t>CDMA simply means communication with different codes. CDMA differs from FDMA because only one channel occupies the entire bandwidth of the link. It differs from TDMA because all stations can send data simultaneously; there is no timesharing.</a:t>
            </a:r>
            <a:endParaRPr lang="en-US" sz="2000" dirty="0"/>
          </a:p>
          <a:p>
            <a:r>
              <a:rPr lang="en-US" sz="2000" b="1" dirty="0"/>
              <a:t>Implementation:</a:t>
            </a:r>
            <a:endParaRPr lang="en-US" sz="2000" dirty="0"/>
          </a:p>
          <a:p>
            <a:pPr marL="285750" indent="-285750">
              <a:buFont typeface="Arial" panose="02080604020202020204" pitchFamily="34" charset="0"/>
              <a:buChar char="•"/>
            </a:pPr>
            <a:r>
              <a:rPr lang="en-US" sz="2000" dirty="0"/>
              <a:t>Let us assume we have four stations 1, 2, 3, and 4 connected to the same channel. The data from station 1 are d1 , from station 2 are d2, and so on. The code assigned to the first station is c1, to the second is c2, and so on. We assume that the assigned codes have two properties.</a:t>
            </a:r>
            <a:endParaRPr lang="en-US" sz="2000" dirty="0"/>
          </a:p>
          <a:p>
            <a:pPr marL="285750" indent="-285750">
              <a:buFont typeface="Arial" panose="02080604020202020204" pitchFamily="34" charset="0"/>
              <a:buChar char="•"/>
            </a:pPr>
            <a:r>
              <a:rPr lang="en-US" sz="2000" dirty="0"/>
              <a:t> 1. If we multiply each code by another, we get 0.</a:t>
            </a:r>
            <a:endParaRPr lang="en-US" sz="2000" dirty="0"/>
          </a:p>
          <a:p>
            <a:pPr marL="285750" indent="-285750">
              <a:buFont typeface="Arial" panose="02080604020202020204" pitchFamily="34" charset="0"/>
              <a:buChar char="•"/>
            </a:pPr>
            <a:r>
              <a:rPr lang="en-US" sz="2000" dirty="0"/>
              <a:t>2. If we multiply each code by itself, we get 4 (the number of stations).</a:t>
            </a:r>
            <a:endParaRPr lang="en-US" sz="2000" dirty="0"/>
          </a:p>
          <a:p>
            <a:endParaRPr lang="en-I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18160" y="563047"/>
            <a:ext cx="11308080" cy="5016758"/>
          </a:xfrm>
          <a:prstGeom prst="rect">
            <a:avLst/>
          </a:prstGeom>
        </p:spPr>
        <p:txBody>
          <a:bodyPr wrap="square">
            <a:spAutoFit/>
          </a:bodyPr>
          <a:lstStyle/>
          <a:p>
            <a:r>
              <a:rPr lang="en-US" sz="2000" dirty="0"/>
              <a:t> With these two properties in mind, how the above four stations can send data using the same common channel, as shown in the following figure.</a:t>
            </a:r>
            <a:endParaRPr lang="en-US" sz="2000" dirty="0"/>
          </a:p>
          <a:p>
            <a:endParaRPr lang="en-US" sz="2000" dirty="0">
              <a:solidFill>
                <a:srgbClr val="333333"/>
              </a:solidFill>
            </a:endParaRPr>
          </a:p>
          <a:p>
            <a:r>
              <a:rPr lang="en-US" sz="2000" dirty="0">
                <a:solidFill>
                  <a:srgbClr val="333333"/>
                </a:solidFill>
              </a:rPr>
              <a:t>Station 1 multiplies (a special kind of multiplication, as we will see) its data by its code to get d1.c1. Station 2 multiplies its data by its code to get d2.c2. And so on. The data that go on the channel are the sum of all these terms, as shown in the box.</a:t>
            </a:r>
            <a:endParaRPr lang="en-US" sz="2000" dirty="0">
              <a:solidFill>
                <a:srgbClr val="333333"/>
              </a:solidFill>
            </a:endParaRPr>
          </a:p>
          <a:p>
            <a:r>
              <a:rPr lang="en-US" sz="2000" dirty="0">
                <a:solidFill>
                  <a:srgbClr val="333333"/>
                </a:solidFill>
              </a:rPr>
              <a:t> </a:t>
            </a:r>
            <a:endParaRPr lang="en-US" sz="2000" dirty="0">
              <a:solidFill>
                <a:srgbClr val="333333"/>
              </a:solidFill>
            </a:endParaRPr>
          </a:p>
          <a:p>
            <a:r>
              <a:rPr lang="en-US" sz="2000" dirty="0">
                <a:solidFill>
                  <a:srgbClr val="333333"/>
                </a:solidFill>
              </a:rPr>
              <a:t>Any station that wants to receive data from one of the other three multiplies the data on the channel by the code of the sender. For example, suppose stations 1 and 2 are talking to each other. Station 2 wants to hear what station 1 is saying. It multiplies the data on the channel by c1 the code of station1.</a:t>
            </a:r>
            <a:br>
              <a:rPr lang="en-US" sz="2000" dirty="0">
                <a:solidFill>
                  <a:srgbClr val="333333"/>
                </a:solidFill>
              </a:rPr>
            </a:br>
            <a:r>
              <a:rPr lang="en-US" sz="2000" dirty="0">
                <a:solidFill>
                  <a:srgbClr val="333333"/>
                </a:solidFill>
              </a:rPr>
              <a:t>Because (c1.c1) is 4, but (c2 . c1), (c3. c1), and (c4 .c1) are all 0s, station 2 divides the result by 4 to get the data from station1.</a:t>
            </a:r>
            <a:br>
              <a:rPr lang="en-US" sz="2000" dirty="0">
                <a:solidFill>
                  <a:srgbClr val="333333"/>
                </a:solidFill>
              </a:rPr>
            </a:br>
            <a:endParaRPr lang="en-US" sz="2000" dirty="0">
              <a:solidFill>
                <a:srgbClr val="333333"/>
              </a:solidFill>
            </a:endParaRPr>
          </a:p>
          <a:p>
            <a:r>
              <a:rPr lang="en-US" sz="2000" dirty="0">
                <a:solidFill>
                  <a:srgbClr val="333333"/>
                </a:solidFill>
              </a:rPr>
              <a:t>data     =(d1.c1+d2.c2+d3.c3+d4.c4).c1</a:t>
            </a:r>
            <a:br>
              <a:rPr lang="en-US" sz="2000" dirty="0">
                <a:solidFill>
                  <a:srgbClr val="333333"/>
                </a:solidFill>
              </a:rPr>
            </a:br>
            <a:endParaRPr lang="en-US" sz="2000" dirty="0">
              <a:solidFill>
                <a:srgbClr val="333333"/>
              </a:solidFill>
            </a:endParaRPr>
          </a:p>
          <a:p>
            <a:r>
              <a:rPr lang="en-US" sz="2000" dirty="0">
                <a:solidFill>
                  <a:srgbClr val="333333"/>
                </a:solidFill>
              </a:rPr>
              <a:t>= c1. d1. c1+ c1. d2. c2+ c1. d3. c3+ c1. d4. c4= 4d1</a:t>
            </a:r>
            <a:endParaRPr lang="en-US" sz="2000" b="0" i="0" dirty="0">
              <a:solidFill>
                <a:srgbClr val="333333"/>
              </a:solidFill>
              <a:effectLst/>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2575560" y="502920"/>
            <a:ext cx="6910387" cy="2392680"/>
          </a:xfrm>
          <a:prstGeom prst="rect">
            <a:avLst/>
          </a:prstGeom>
        </p:spPr>
      </p:pic>
      <p:pic>
        <p:nvPicPr>
          <p:cNvPr id="3" name="Picture 2"/>
          <p:cNvPicPr>
            <a:picLocks noChangeAspect="1"/>
          </p:cNvPicPr>
          <p:nvPr/>
        </p:nvPicPr>
        <p:blipFill>
          <a:blip r:embed="rId2"/>
          <a:stretch>
            <a:fillRect/>
          </a:stretch>
        </p:blipFill>
        <p:spPr>
          <a:xfrm>
            <a:off x="2183605" y="3650932"/>
            <a:ext cx="8121015" cy="22383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07361" y="270843"/>
            <a:ext cx="9708776" cy="496252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46847" y="409726"/>
            <a:ext cx="11044518" cy="1908215"/>
          </a:xfrm>
          <a:prstGeom prst="rect">
            <a:avLst/>
          </a:prstGeom>
        </p:spPr>
        <p:txBody>
          <a:bodyPr wrap="square">
            <a:spAutoFit/>
          </a:bodyPr>
          <a:lstStyle/>
          <a:p>
            <a:r>
              <a:rPr lang="en-US" sz="2800" b="1" dirty="0"/>
              <a:t>1. Random Access Protocol: </a:t>
            </a:r>
            <a:r>
              <a:rPr lang="en-US" dirty="0"/>
              <a:t>In this, all stations have same superiority that is no station has more priority than another station. Any station can send data depending on medium’s state( idle or busy). It has two features:</a:t>
            </a:r>
            <a:endParaRPr lang="en-US" dirty="0"/>
          </a:p>
          <a:p>
            <a:endParaRPr lang="en-US" dirty="0"/>
          </a:p>
          <a:p>
            <a:pPr marL="285750" indent="-285750">
              <a:buFont typeface="Arial" panose="02080604020202020204" pitchFamily="34" charset="0"/>
              <a:buChar char="•"/>
            </a:pPr>
            <a:r>
              <a:rPr lang="en-US" dirty="0"/>
              <a:t>There is no fixed time for sending data</a:t>
            </a:r>
            <a:endParaRPr lang="en-US" dirty="0"/>
          </a:p>
          <a:p>
            <a:pPr marL="285750" indent="-285750">
              <a:buFont typeface="Arial" panose="02080604020202020204" pitchFamily="34" charset="0"/>
              <a:buChar char="•"/>
            </a:pPr>
            <a:r>
              <a:rPr lang="en-US" dirty="0"/>
              <a:t>There is no fixed sequence of stations sending data</a:t>
            </a:r>
            <a:endParaRPr lang="en-IN" dirty="0"/>
          </a:p>
        </p:txBody>
      </p:sp>
      <p:sp>
        <p:nvSpPr>
          <p:cNvPr id="3" name="Rectangle 2"/>
          <p:cNvSpPr/>
          <p:nvPr/>
        </p:nvSpPr>
        <p:spPr>
          <a:xfrm>
            <a:off x="667871" y="2627223"/>
            <a:ext cx="11044518" cy="3600986"/>
          </a:xfrm>
          <a:prstGeom prst="rect">
            <a:avLst/>
          </a:prstGeom>
        </p:spPr>
        <p:txBody>
          <a:bodyPr wrap="square">
            <a:spAutoFit/>
          </a:bodyPr>
          <a:lstStyle/>
          <a:p>
            <a:r>
              <a:rPr lang="en-US" sz="2800" b="1" dirty="0"/>
              <a:t>ALOHA Random Access Protocol</a:t>
            </a:r>
            <a:endParaRPr lang="en-US" sz="2800" b="1" dirty="0"/>
          </a:p>
          <a:p>
            <a:r>
              <a:rPr lang="en-US" sz="2000" dirty="0"/>
              <a:t>It is designed for wireless LAN (Local Area Network) but can also be used in a shared medium to transmit data. Using this method, any station can transmit data across a network simultaneously when a data frameset is available for transmission.</a:t>
            </a:r>
            <a:endParaRPr lang="en-US" sz="2000" dirty="0"/>
          </a:p>
          <a:p>
            <a:endParaRPr lang="en-US" sz="2000" dirty="0"/>
          </a:p>
          <a:p>
            <a:r>
              <a:rPr lang="en-US" sz="2000" b="1" dirty="0"/>
              <a:t>Aloha Rules</a:t>
            </a:r>
            <a:endParaRPr lang="en-US" sz="2000" b="1" dirty="0"/>
          </a:p>
          <a:p>
            <a:pPr marL="342900" indent="-342900">
              <a:buFont typeface="Arial" panose="02080604020202020204" pitchFamily="34" charset="0"/>
              <a:buChar char="•"/>
            </a:pPr>
            <a:r>
              <a:rPr lang="en-US" sz="2000" dirty="0"/>
              <a:t>Any station can transmit data to a channel at any time.</a:t>
            </a:r>
            <a:endParaRPr lang="en-US" sz="2000" dirty="0"/>
          </a:p>
          <a:p>
            <a:pPr marL="342900" indent="-342900">
              <a:buFont typeface="Arial" panose="02080604020202020204" pitchFamily="34" charset="0"/>
              <a:buChar char="•"/>
            </a:pPr>
            <a:r>
              <a:rPr lang="en-US" sz="2000" dirty="0"/>
              <a:t>It does not require any carrier sensing.</a:t>
            </a:r>
            <a:endParaRPr lang="en-US" sz="2000" dirty="0"/>
          </a:p>
          <a:p>
            <a:pPr marL="342900" indent="-342900">
              <a:buFont typeface="Arial" panose="02080604020202020204" pitchFamily="34" charset="0"/>
              <a:buChar char="•"/>
            </a:pPr>
            <a:r>
              <a:rPr lang="en-US" sz="2000" dirty="0"/>
              <a:t>Collision and data frames may be lost during the transmission of data through multiple stations.</a:t>
            </a:r>
            <a:endParaRPr lang="en-US" sz="2000" dirty="0"/>
          </a:p>
          <a:p>
            <a:pPr marL="342900" indent="-342900">
              <a:buFont typeface="Arial" panose="02080604020202020204" pitchFamily="34" charset="0"/>
              <a:buChar char="•"/>
            </a:pPr>
            <a:r>
              <a:rPr lang="en-US" sz="2000" dirty="0"/>
              <a:t>Acknowledgment of the frames exists in Aloha. Hence, there is no collision detection.</a:t>
            </a:r>
            <a:endParaRPr lang="en-US" sz="2000" dirty="0"/>
          </a:p>
          <a:p>
            <a:pPr marL="342900" indent="-342900">
              <a:buFont typeface="Arial" panose="02080604020202020204" pitchFamily="34" charset="0"/>
              <a:buChar char="•"/>
            </a:pPr>
            <a:r>
              <a:rPr lang="en-US" sz="2000" dirty="0"/>
              <a:t>It requires retransmission of data after some random amount of time.</a:t>
            </a:r>
            <a:endParaRPr lang="en-US" sz="2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1"/>
          <a:stretch>
            <a:fillRect/>
          </a:stretch>
        </p:blipFill>
        <p:spPr>
          <a:xfrm>
            <a:off x="1629491" y="490031"/>
            <a:ext cx="8543925" cy="513677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ultiple access protocol- ALOHA, CSMA, CSMA/CA and CSMA/C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844986" y="618752"/>
            <a:ext cx="5238750" cy="18002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788894" y="2774769"/>
            <a:ext cx="10829364" cy="3847207"/>
          </a:xfrm>
          <a:prstGeom prst="rect">
            <a:avLst/>
          </a:prstGeom>
        </p:spPr>
        <p:txBody>
          <a:bodyPr wrap="square">
            <a:spAutoFit/>
          </a:bodyPr>
          <a:lstStyle/>
          <a:p>
            <a:r>
              <a:rPr lang="en-US" sz="2800" b="1" dirty="0"/>
              <a:t>Pure Aloha</a:t>
            </a:r>
            <a:endParaRPr lang="en-US" sz="2800" b="1" dirty="0"/>
          </a:p>
          <a:p>
            <a:endParaRPr lang="en-US" dirty="0"/>
          </a:p>
          <a:p>
            <a:r>
              <a:rPr lang="en-US" dirty="0"/>
              <a:t>Whenever data is available for sending over a channel at stations, we use Pure Aloha. In pure Aloha, when each station transmits data to a channel without checking whether the channel is idle or not, the chances of collision may occur, and the data frame can be lost. When any station transmits the data frame to a channel, the pure Aloha waits for the receiver's acknowledgment. If it does not acknowledge the receiver end within the specified time, the station waits for a random amount of time, called the </a:t>
            </a:r>
            <a:r>
              <a:rPr lang="en-US" dirty="0" err="1"/>
              <a:t>backoff</a:t>
            </a:r>
            <a:r>
              <a:rPr lang="en-US" dirty="0"/>
              <a:t> time (Tb). And the station may assume the frame has been lost or destroyed. Therefore, it retransmits the frame until all the data are successfully transmitted to the receiver.</a:t>
            </a:r>
            <a:endParaRPr lang="en-US" dirty="0"/>
          </a:p>
          <a:p>
            <a:endParaRPr lang="en-US" dirty="0"/>
          </a:p>
          <a:p>
            <a:r>
              <a:rPr lang="en-US" dirty="0"/>
              <a:t>The total vulnerable time of pure Aloha is 2 * Tfr.</a:t>
            </a:r>
            <a:endParaRPr lang="en-US" dirty="0"/>
          </a:p>
          <a:p>
            <a:r>
              <a:rPr lang="en-US" dirty="0"/>
              <a:t>Maximum throughput occurs when G = 1/ 2 that is 18.4%.</a:t>
            </a:r>
            <a:endParaRPr lang="en-US" dirty="0"/>
          </a:p>
          <a:p>
            <a:r>
              <a:rPr lang="en-US" dirty="0"/>
              <a:t>Successful transmission of data frame is S = G * e ^ - 2 G.</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Multiple access protocol- ALOHA, CSMA, CSMA/CA and CSMA/C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00199" y="643218"/>
            <a:ext cx="8955741" cy="37433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017493" y="4642881"/>
            <a:ext cx="10318377" cy="1754326"/>
          </a:xfrm>
          <a:prstGeom prst="rect">
            <a:avLst/>
          </a:prstGeom>
        </p:spPr>
        <p:txBody>
          <a:bodyPr wrap="square">
            <a:spAutoFit/>
          </a:bodyPr>
          <a:lstStyle/>
          <a:p>
            <a:r>
              <a:rPr lang="en-US" dirty="0"/>
              <a:t>As we can see in the figure above, there are four stations for accessing a shared channel and transmitting data frames. Some frames collide because most stations send their frames at the same time. Only two frames, frame 1.1 and frame 2.2, are successfully transmitted to the receiver end. At the same time, other frames are lost or destroyed. Whenever two frames fall on a shared channel simultaneously, collisions can occur, and both will suffer damage. If the new frame's first bit enters the channel before finishing the last bit of the second frame. Both frames are completely finished, and both stations must retransmit the data frame.</a:t>
            </a:r>
            <a:endParaRPr lang="en-IN" dirty="0"/>
          </a:p>
        </p:txBody>
      </p:sp>
      <p:sp>
        <p:nvSpPr>
          <p:cNvPr id="2" name="Rectangle 1"/>
          <p:cNvSpPr/>
          <p:nvPr/>
        </p:nvSpPr>
        <p:spPr>
          <a:xfrm>
            <a:off x="7810500" y="1771650"/>
            <a:ext cx="381000" cy="219075"/>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9929" y="374827"/>
            <a:ext cx="10515600" cy="3847207"/>
          </a:xfrm>
          <a:prstGeom prst="rect">
            <a:avLst/>
          </a:prstGeom>
        </p:spPr>
        <p:txBody>
          <a:bodyPr wrap="square">
            <a:spAutoFit/>
          </a:bodyPr>
          <a:lstStyle/>
          <a:p>
            <a:r>
              <a:rPr lang="en-US" sz="2800" b="1" dirty="0"/>
              <a:t>Slotted Aloha</a:t>
            </a:r>
            <a:endParaRPr lang="en-US" sz="2800" b="1" dirty="0"/>
          </a:p>
          <a:p>
            <a:endParaRPr lang="en-US" dirty="0"/>
          </a:p>
          <a:p>
            <a:r>
              <a:rPr lang="en-US" dirty="0"/>
              <a:t>The slotted Aloha is designed to overcome the pure Aloha's efficiency because pure Aloha has a very high possibility of frame hitting. In slotted Aloha, the shared channel is divided into a fixed time interval called slots. So that, if a station wants to send a frame to a shared channel, the frame can only be sent at the beginning of the slot, and only one frame is allowed to be sent to each slot. And if the stations are unable to send data to the beginning of the slot, the station will have to wait until the beginning of the slot for the next time. However, the possibility of a collision remains when trying to send a frame at the beginning of two or more station time slot.</a:t>
            </a:r>
            <a:endParaRPr lang="en-US" dirty="0"/>
          </a:p>
          <a:p>
            <a:endParaRPr lang="en-US" dirty="0"/>
          </a:p>
          <a:p>
            <a:r>
              <a:rPr lang="en-US" dirty="0"/>
              <a:t>Maximum throughput occurs in the slotted Aloha when G = 1 that is 37%.</a:t>
            </a:r>
            <a:endParaRPr lang="en-US" dirty="0"/>
          </a:p>
          <a:p>
            <a:r>
              <a:rPr lang="en-US" dirty="0"/>
              <a:t>The probability of successfully transmitting the data frame in the slotted Aloha is S = G * e ^ - 2 G.</a:t>
            </a:r>
            <a:endParaRPr lang="en-US" dirty="0"/>
          </a:p>
          <a:p>
            <a:r>
              <a:rPr lang="en-US" dirty="0"/>
              <a:t>The total vulnerable time required in slotted Aloha is Tfr.</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Multiple access protocol- ALOHA, CSMA, CSMA/CA and CSMA/C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30505" y="650240"/>
            <a:ext cx="10645775" cy="57378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16504</Words>
  <Application>WPS Presentation</Application>
  <PresentationFormat>Widescreen</PresentationFormat>
  <Paragraphs>176</Paragraphs>
  <Slides>28</Slides>
  <Notes>2</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Arial</vt:lpstr>
      <vt:lpstr>SimSun</vt:lpstr>
      <vt:lpstr>Wingdings</vt:lpstr>
      <vt:lpstr>DejaVu Sans</vt:lpstr>
      <vt:lpstr>Times</vt:lpstr>
      <vt:lpstr>Calibri Light</vt:lpstr>
      <vt:lpstr>Microsoft YaHei</vt:lpstr>
      <vt:lpstr>Noto Sans CJK SC</vt:lpstr>
      <vt:lpstr>Arial Unicode MS</vt:lpstr>
      <vt:lpstr>Calibri</vt:lpstr>
      <vt:lpstr>urw-din</vt:lpstr>
      <vt:lpstr>Mononoki Nerd Font</vt:lpstr>
      <vt:lpstr>Consolas</vt:lpstr>
      <vt:lpstr>Hack</vt:lpstr>
      <vt:lpstr>Material Design Icons Desktop</vt:lpstr>
      <vt:lpstr>Office Theme</vt:lpstr>
      <vt:lpstr>  MAC protocols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shubhal</dc:creator>
  <cp:lastModifiedBy>dynamaxedhiha</cp:lastModifiedBy>
  <cp:revision>36</cp:revision>
  <dcterms:created xsi:type="dcterms:W3CDTF">2025-09-29T08:37:13Z</dcterms:created>
  <dcterms:modified xsi:type="dcterms:W3CDTF">2025-09-29T08:37:13Z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