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7" r:id="rId3"/>
    <p:sldId id="288" r:id="rId4"/>
    <p:sldId id="279" r:id="rId5"/>
    <p:sldId id="280" r:id="rId6"/>
    <p:sldId id="281" r:id="rId7"/>
    <p:sldId id="264" r:id="rId8"/>
    <p:sldId id="266" r:id="rId9"/>
    <p:sldId id="267" r:id="rId10"/>
    <p:sldId id="274" r:id="rId11"/>
    <p:sldId id="268" r:id="rId12"/>
    <p:sldId id="269" r:id="rId13"/>
    <p:sldId id="270" r:id="rId14"/>
    <p:sldId id="265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6" autoAdjust="0"/>
    <p:restoredTop sz="94660"/>
  </p:normalViewPr>
  <p:slideViewPr>
    <p:cSldViewPr snapToGrid="0">
      <p:cViewPr varScale="1">
        <p:scale>
          <a:sx n="92" d="100"/>
          <a:sy n="92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2692-CFB7-436E-BF4C-71AB9D5022AC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864DD-5D34-405B-A5E0-C67853B9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I will briefly</a:t>
            </a:r>
            <a:r>
              <a:rPr lang="en-US" baseline="0" dirty="0" smtClean="0"/>
              <a:t> introduce the data mining course project in this presentation</a:t>
            </a:r>
            <a:endParaRPr lang="en-US" dirty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35EDF7-33ED-4A68-9083-F4E5982EFD4F}" type="slidenum">
              <a:rPr 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7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3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0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5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6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AFA5-3C81-4ACD-BFF3-4B9985898D3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4A75-D274-4D6C-B490-5D5F444F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shu.Liu@a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Mining Course Project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7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02599"/>
              </p:ext>
            </p:extLst>
          </p:nvPr>
        </p:nvGraphicFramePr>
        <p:xfrm>
          <a:off x="2971800" y="3352800"/>
          <a:ext cx="6553200" cy="1343620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ctr" defTabSz="4400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Spring 2015</a:t>
                      </a: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TA: Bing Li</a:t>
                      </a:r>
                    </a:p>
                    <a:p>
                      <a:pPr marL="0" marR="0" lvl="0" indent="0" algn="ctr" defTabSz="4400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hlinkClick r:id="rId3"/>
                        </a:rPr>
                        <a:t>bingli5@asu.edu</a:t>
                      </a:r>
                      <a:endParaRPr lang="en-US" sz="2000" dirty="0" smtClean="0">
                        <a:solidFill>
                          <a:srgbClr val="320E04"/>
                        </a:solidFill>
                      </a:endParaRPr>
                    </a:p>
                  </a:txBody>
                  <a:tcPr marT="50018" marB="500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8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Your final grades will strongly depend on the rankings of the quality of the predicted labels you provide</a:t>
            </a:r>
          </a:p>
          <a:p>
            <a:pPr>
              <a:buNone/>
            </a:pPr>
            <a:r>
              <a:rPr lang="en-US" sz="3200" dirty="0"/>
              <a:t>   - Your prediction performance takes </a:t>
            </a:r>
            <a:r>
              <a:rPr lang="en-US" sz="3200" b="1" dirty="0" smtClean="0">
                <a:solidFill>
                  <a:srgbClr val="FF0000"/>
                </a:solidFill>
              </a:rPr>
              <a:t>15%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/>
              <a:t>   - Your reports </a:t>
            </a:r>
            <a:r>
              <a:rPr lang="en-US" sz="3200"/>
              <a:t>take </a:t>
            </a:r>
            <a:r>
              <a:rPr lang="en-US" sz="3200" b="1" smtClean="0">
                <a:solidFill>
                  <a:srgbClr val="FF0000"/>
                </a:solidFill>
              </a:rPr>
              <a:t>5% 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You can submit your results three times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smtClean="0"/>
              <a:t>March 20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(optional)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smtClean="0"/>
              <a:t>April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(optional)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smtClean="0"/>
              <a:t>April 17</a:t>
            </a:r>
            <a:r>
              <a:rPr lang="en-US" baseline="30000" dirty="0" smtClean="0"/>
              <a:t>th</a:t>
            </a:r>
            <a:r>
              <a:rPr lang="en-US" dirty="0" smtClean="0"/>
              <a:t> (the </a:t>
            </a:r>
            <a:r>
              <a:rPr lang="en-US" dirty="0"/>
              <a:t>final </a:t>
            </a:r>
            <a:r>
              <a:rPr lang="en-US" dirty="0" smtClean="0"/>
              <a:t>deadline for both prediction labels and reports)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We will give you the feedback within </a:t>
            </a:r>
            <a:r>
              <a:rPr lang="en-US" sz="3200" dirty="0" smtClean="0"/>
              <a:t>3 </a:t>
            </a:r>
            <a:r>
              <a:rPr lang="en-US" sz="3200" dirty="0"/>
              <a:t>days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smtClean="0"/>
              <a:t>The balanced accuracy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The current best </a:t>
            </a:r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invite 5 groups to represent their work at the end of the course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TBD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  </a:t>
            </a:r>
            <a:r>
              <a:rPr lang="en-US" sz="2000" dirty="0"/>
              <a:t>- Two groups which make the biggest progress among all submissions</a:t>
            </a:r>
          </a:p>
          <a:p>
            <a:pPr>
              <a:buNone/>
            </a:pPr>
            <a:r>
              <a:rPr lang="en-US" sz="2000" dirty="0"/>
              <a:t>   - Three groups which have the highest performance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The statistics of prediction will also be </a:t>
            </a:r>
            <a:r>
              <a:rPr lang="en-US" dirty="0" smtClean="0"/>
              <a:t>published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21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predicted labels for the testing data</a:t>
            </a:r>
          </a:p>
          <a:p>
            <a:pPr marL="0" indent="0">
              <a:buNone/>
            </a:pPr>
            <a:r>
              <a:rPr lang="en-US" dirty="0"/>
              <a:t>    - It is named with LastName-ASUID.txt</a:t>
            </a:r>
          </a:p>
          <a:p>
            <a:pPr marL="0" indent="0">
              <a:buNone/>
            </a:pPr>
            <a:r>
              <a:rPr lang="en-US" dirty="0"/>
              <a:t>    - It should have the same format as </a:t>
            </a:r>
            <a:r>
              <a:rPr lang="en-US" dirty="0" smtClean="0"/>
              <a:t>TrainingLabel.txt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If </a:t>
            </a:r>
            <a:r>
              <a:rPr lang="en-US" dirty="0"/>
              <a:t>you are working in groups, you only need to submit it once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61286" y="3851189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562" indent="-228597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755" indent="-228597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948" indent="-228597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141" indent="-228597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We only accept the results with correct format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We do not limit the techniques you use</a:t>
            </a:r>
          </a:p>
          <a:p>
            <a:pPr marL="0" indent="0">
              <a:buNone/>
            </a:pPr>
            <a:r>
              <a:rPr lang="en-US" dirty="0"/>
              <a:t>   - You can apply whatever techniques you learnt from data mining course </a:t>
            </a:r>
            <a:r>
              <a:rPr lang="en-US" dirty="0" smtClean="0"/>
              <a:t>or </a:t>
            </a:r>
            <a:r>
              <a:rPr lang="en-US" dirty="0"/>
              <a:t>other courses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sz="3200" dirty="0"/>
              <a:t>I encourage you to submit the results at the optional time</a:t>
            </a:r>
          </a:p>
          <a:p>
            <a:pPr marL="0" indent="0">
              <a:buNone/>
            </a:pPr>
            <a:r>
              <a:rPr lang="en-US" dirty="0"/>
              <a:t>   - You can choose better models, parameters, or strategies</a:t>
            </a:r>
          </a:p>
          <a:p>
            <a:pPr marL="0" indent="0">
              <a:buNone/>
            </a:pPr>
            <a:r>
              <a:rPr lang="en-US" dirty="0"/>
              <a:t>   - If you do not submit the results, we will not report any results to you</a:t>
            </a:r>
          </a:p>
          <a:p>
            <a:pPr marL="0" indent="0">
              <a:buNone/>
            </a:pPr>
            <a:r>
              <a:rPr lang="en-US" dirty="0"/>
              <a:t>   - Our previous experience </a:t>
            </a:r>
          </a:p>
        </p:txBody>
      </p:sp>
    </p:spTree>
    <p:extLst>
      <p:ext uri="{BB962C8B-B14F-4D97-AF65-F5344CB8AC3E}">
        <p14:creationId xmlns:p14="http://schemas.microsoft.com/office/powerpoint/2010/main" val="2685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Cheating Prevention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You are not allowed to work together with other groups at all!!! No collaborations between groups are allowed.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Can I collaborate with groups from the other session? No!!!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we see two groups submitting the same result, we will start our investigation process with inspection to your reports and data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Considering the size of the dataset and the vast choices of models, data pre-processing approaches, and parameter selection combinations for each model, exact same results are highly likely </a:t>
            </a:r>
            <a:r>
              <a:rPr lang="en-US" dirty="0" smtClean="0"/>
              <a:t>produced </a:t>
            </a:r>
            <a:r>
              <a:rPr lang="en-US" dirty="0" smtClean="0"/>
              <a:t>from collaborations;</a:t>
            </a:r>
          </a:p>
          <a:p>
            <a:r>
              <a:rPr lang="en-US" dirty="0" smtClean="0"/>
              <a:t>Once the investigation confirms collaboration happening, you will take full responsibility for cheating!!!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Topic: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learnt several classification approaches. Now it’s time to use them. </a:t>
            </a:r>
          </a:p>
          <a:p>
            <a:r>
              <a:rPr lang="en-US" dirty="0" smtClean="0"/>
              <a:t>2 datasets: training set and testing set</a:t>
            </a:r>
          </a:p>
          <a:p>
            <a:r>
              <a:rPr lang="en-US" dirty="0" smtClean="0"/>
              <a:t>2 label sets: training label and testing label</a:t>
            </a:r>
          </a:p>
          <a:p>
            <a:r>
              <a:rPr lang="en-US" dirty="0" smtClean="0"/>
              <a:t>2 classes: 1 and 2</a:t>
            </a:r>
          </a:p>
          <a:p>
            <a:r>
              <a:rPr lang="en-US" dirty="0" smtClean="0"/>
              <a:t>You will have the freedom to choose your own tools and algorithms</a:t>
            </a:r>
          </a:p>
          <a:p>
            <a:r>
              <a:rPr lang="en-US" dirty="0" smtClean="0"/>
              <a:t>You can work on your own or form a group. But each group will have </a:t>
            </a:r>
            <a:r>
              <a:rPr lang="en-US" b="1" dirty="0" smtClean="0">
                <a:solidFill>
                  <a:srgbClr val="FF0000"/>
                </a:solidFill>
              </a:rPr>
              <a:t>AT MOST</a:t>
            </a:r>
            <a:r>
              <a:rPr lang="en-US" dirty="0" smtClean="0"/>
              <a:t> 2 people from the same session. </a:t>
            </a:r>
          </a:p>
        </p:txBody>
      </p:sp>
      <p:sp>
        <p:nvSpPr>
          <p:cNvPr id="4" name="Oval 3"/>
          <p:cNvSpPr/>
          <p:nvPr/>
        </p:nvSpPr>
        <p:spPr>
          <a:xfrm>
            <a:off x="5455227" y="3231573"/>
            <a:ext cx="2150918" cy="4364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Hidden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751618" y="32107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50868" y="3155908"/>
            <a:ext cx="1814114" cy="60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own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class label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your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working in a group, the size of the group is limited to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student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Working alone and working in group are treated equally;</a:t>
            </a:r>
            <a:endParaRPr lang="en-US" dirty="0" smtClean="0"/>
          </a:p>
          <a:p>
            <a:r>
              <a:rPr lang="en-US" dirty="0" smtClean="0"/>
              <a:t>The deadline for forming a group is March 13</a:t>
            </a:r>
            <a:r>
              <a:rPr lang="en-US" baseline="30000" dirty="0" smtClean="0"/>
              <a:t>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You are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allowed to form a group with a student from the other session;</a:t>
            </a:r>
          </a:p>
          <a:p>
            <a:r>
              <a:rPr lang="en-US" dirty="0" smtClean="0"/>
              <a:t>By forming a group, you need to make sure you have sent an email to the TA by 11:59PM on March 13</a:t>
            </a:r>
            <a:r>
              <a:rPr lang="en-US" baseline="30000" dirty="0" smtClean="0"/>
              <a:t>th</a:t>
            </a:r>
            <a:r>
              <a:rPr lang="en-US" dirty="0" smtClean="0"/>
              <a:t>. Any email received later than that will be disregarded and you will work on your own.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8385"/>
            <a:ext cx="10515600" cy="894426"/>
          </a:xfrm>
        </p:spPr>
        <p:txBody>
          <a:bodyPr/>
          <a:lstStyle/>
          <a:p>
            <a:r>
              <a:rPr lang="en-US" dirty="0" smtClean="0"/>
              <a:t>The prediction is essentially a classification problem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2627" y="2525542"/>
            <a:ext cx="5711290" cy="413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01404" y="3032449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tricky part is how to do model selection?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about the data provided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3600" dirty="0" smtClean="0"/>
              <a:t>Provided data</a:t>
            </a:r>
          </a:p>
          <a:p>
            <a:pPr marL="0" indent="0">
              <a:buNone/>
            </a:pPr>
            <a:r>
              <a:rPr lang="en-US" dirty="0" smtClean="0"/>
              <a:t>   -  The training set and its label information</a:t>
            </a:r>
          </a:p>
          <a:p>
            <a:pPr marL="0" indent="0">
              <a:buNone/>
            </a:pPr>
            <a:r>
              <a:rPr lang="en-US" dirty="0" smtClean="0"/>
              <a:t>   -  The testing set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Hidden data</a:t>
            </a:r>
          </a:p>
          <a:p>
            <a:pPr marL="0" indent="0">
              <a:buNone/>
            </a:pPr>
            <a:r>
              <a:rPr lang="en-US" dirty="0" smtClean="0"/>
              <a:t>   -  The label information of the testing data</a:t>
            </a:r>
          </a:p>
          <a:p>
            <a:pPr marL="0" indent="0">
              <a:buNone/>
            </a:pPr>
            <a:r>
              <a:rPr lang="en-US" dirty="0" smtClean="0"/>
              <a:t>   -  The data will be used for the purpose of evaluation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about the data provided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3077" y="1688840"/>
            <a:ext cx="4040155" cy="193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30816" y="1688840"/>
            <a:ext cx="233266" cy="200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63077" y="1203648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2628" y="1171382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Label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63077" y="5661734"/>
            <a:ext cx="4040155" cy="827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08444" y="5755238"/>
            <a:ext cx="233266" cy="8592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63077" y="5176542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14384" y="5421778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</a:t>
            </a:r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2671443" flipH="1">
            <a:off x="6430374" y="3705540"/>
            <a:ext cx="723687" cy="39188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951305" y="4124129"/>
            <a:ext cx="1203649" cy="6438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9375481" flipH="1">
            <a:off x="7862152" y="3686078"/>
            <a:ext cx="723687" cy="39188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693857" flipH="1">
            <a:off x="5753956" y="4980599"/>
            <a:ext cx="1455177" cy="39188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54563" y="4449141"/>
            <a:ext cx="117379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2671443" flipH="1">
            <a:off x="7962042" y="4822941"/>
            <a:ext cx="897304" cy="39188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47449" y="5418855"/>
            <a:ext cx="136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197650" y="5755239"/>
            <a:ext cx="233266" cy="85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65094" y="5176542"/>
            <a:ext cx="1931437" cy="15788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6922" y="2329932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Stage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6921" y="5477068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Stage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65094" y="4618913"/>
            <a:ext cx="1769706" cy="366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74226"/>
            <a:ext cx="4755853" cy="66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38200" y="19050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view a sample / an instance as a row vector</a:t>
            </a:r>
            <a:endParaRPr lang="en-US" sz="28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222775" y="4506924"/>
            <a:ext cx="859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600" y="4156220"/>
            <a:ext cx="413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Corresponds to an </a:t>
            </a:r>
            <a:r>
              <a:rPr lang="en-US" sz="3600" b="1" dirty="0" smtClean="0"/>
              <a:t>instance</a:t>
            </a:r>
            <a:endParaRPr lang="en-US" sz="2400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516543" y="3810230"/>
            <a:ext cx="0" cy="345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668995" y="3195727"/>
            <a:ext cx="557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entry corresponds to a </a:t>
            </a:r>
            <a:r>
              <a:rPr lang="en-US" sz="3600" b="1" dirty="0" smtClean="0"/>
              <a:t>feature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27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Challenge from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363" y="1825625"/>
            <a:ext cx="1144235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so many classifiers</a:t>
            </a:r>
          </a:p>
          <a:p>
            <a:pPr>
              <a:buNone/>
            </a:pPr>
            <a:r>
              <a:rPr lang="en-US" dirty="0"/>
              <a:t>    - </a:t>
            </a:r>
            <a:r>
              <a:rPr lang="en-US" b="1" i="1" dirty="0"/>
              <a:t>Which one is better?</a:t>
            </a:r>
          </a:p>
          <a:p>
            <a:endParaRPr lang="en-US" dirty="0"/>
          </a:p>
          <a:p>
            <a:r>
              <a:rPr lang="en-US" dirty="0" smtClean="0"/>
              <a:t>Compared </a:t>
            </a:r>
            <a:r>
              <a:rPr lang="en-US" dirty="0"/>
              <a:t>to the sample size, the dimension is quite large. </a:t>
            </a:r>
            <a:endParaRPr lang="en-US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 smtClean="0"/>
              <a:t>    - </a:t>
            </a:r>
            <a:r>
              <a:rPr lang="en-US" sz="2800" b="1" i="1" dirty="0" smtClean="0"/>
              <a:t>Will dimension </a:t>
            </a:r>
            <a:r>
              <a:rPr lang="en-US" sz="2800" b="1" i="1" dirty="0"/>
              <a:t>reduction </a:t>
            </a:r>
            <a:r>
              <a:rPr lang="en-US" sz="2800" b="1" i="1" dirty="0" smtClean="0"/>
              <a:t>helps improve the prediction? </a:t>
            </a:r>
            <a:r>
              <a:rPr lang="en-US" sz="2800" dirty="0" smtClean="0"/>
              <a:t>(Dimension Reduction)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 There may be parameters in </a:t>
            </a:r>
            <a:r>
              <a:rPr lang="en-US" dirty="0" smtClean="0"/>
              <a:t>classifiers</a:t>
            </a:r>
            <a:endParaRPr lang="en-US" dirty="0"/>
          </a:p>
          <a:p>
            <a:pPr marL="228600" lvl="1">
              <a:spcBef>
                <a:spcPts val="1000"/>
              </a:spcBef>
              <a:buNone/>
            </a:pPr>
            <a:r>
              <a:rPr lang="en-US" dirty="0"/>
              <a:t> </a:t>
            </a:r>
            <a:r>
              <a:rPr lang="en-US" sz="2800" dirty="0"/>
              <a:t>  - </a:t>
            </a:r>
            <a:r>
              <a:rPr lang="en-US" sz="2800" b="1" i="1" dirty="0"/>
              <a:t>How to determine the optimal values? </a:t>
            </a:r>
            <a:r>
              <a:rPr lang="en-US" sz="2800" dirty="0" smtClean="0"/>
              <a:t>(Model Selection)</a:t>
            </a:r>
            <a:endParaRPr lang="en-US" sz="2800" dirty="0"/>
          </a:p>
          <a:p>
            <a:pPr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239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will use </a:t>
            </a:r>
            <a:r>
              <a:rPr lang="en-US" sz="3200" dirty="0" smtClean="0"/>
              <a:t>balanced accuracy (BAC) </a:t>
            </a:r>
            <a:r>
              <a:rPr lang="en-US" sz="3200" dirty="0"/>
              <a:t>to evaluate the quality of </a:t>
            </a:r>
            <a:r>
              <a:rPr lang="en-US" sz="3200" dirty="0" smtClean="0"/>
              <a:t>your prediction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   - Comparing the hidden labels with your predicted </a:t>
            </a:r>
            <a:r>
              <a:rPr lang="en-US" dirty="0" smtClean="0"/>
              <a:t>labels</a:t>
            </a:r>
          </a:p>
          <a:p>
            <a:pPr marL="0" indent="0">
              <a:buNone/>
            </a:pPr>
            <a:r>
              <a:rPr lang="en-US" dirty="0" smtClean="0"/>
              <a:t>   - BAC = 0.5*(TP/P + TN/N)</a:t>
            </a:r>
          </a:p>
          <a:p>
            <a:pPr lvl="1"/>
            <a:r>
              <a:rPr lang="en-US" dirty="0" smtClean="0"/>
              <a:t>TP </a:t>
            </a:r>
            <a:r>
              <a:rPr lang="en-US" dirty="0"/>
              <a:t>is the number of </a:t>
            </a:r>
            <a:r>
              <a:rPr lang="en-US" dirty="0" smtClean="0"/>
              <a:t>correct </a:t>
            </a:r>
            <a:r>
              <a:rPr lang="en-US" dirty="0" smtClean="0"/>
              <a:t>predictions for class 1</a:t>
            </a:r>
            <a:endParaRPr lang="en-US" dirty="0"/>
          </a:p>
          <a:p>
            <a:pPr lvl="1"/>
            <a:r>
              <a:rPr lang="en-US" dirty="0"/>
              <a:t>P is the actual number of </a:t>
            </a:r>
            <a:r>
              <a:rPr lang="en-US" dirty="0" smtClean="0"/>
              <a:t>instances of class 1 in </a:t>
            </a:r>
            <a:r>
              <a:rPr lang="en-US" dirty="0"/>
              <a:t>the test data set.</a:t>
            </a:r>
          </a:p>
          <a:p>
            <a:pPr lvl="1"/>
            <a:r>
              <a:rPr lang="en-US" dirty="0"/>
              <a:t>TN is the number of correct </a:t>
            </a:r>
            <a:r>
              <a:rPr lang="en-US" dirty="0" smtClean="0"/>
              <a:t>predictions for class 2</a:t>
            </a:r>
            <a:endParaRPr lang="en-US" dirty="0"/>
          </a:p>
          <a:p>
            <a:pPr lvl="1"/>
            <a:r>
              <a:rPr lang="en-US" dirty="0"/>
              <a:t>N is the actual number of </a:t>
            </a:r>
            <a:r>
              <a:rPr lang="en-US" dirty="0" smtClean="0"/>
              <a:t>instances of class 2 in </a:t>
            </a:r>
            <a:r>
              <a:rPr lang="en-US" dirty="0"/>
              <a:t>the test data set.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8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835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新細明體</vt:lpstr>
      <vt:lpstr>宋体</vt:lpstr>
      <vt:lpstr>Arial</vt:lpstr>
      <vt:lpstr>Calibri</vt:lpstr>
      <vt:lpstr>Calibri Light</vt:lpstr>
      <vt:lpstr>Office 主题</vt:lpstr>
      <vt:lpstr>Data Mining Course Project</vt:lpstr>
      <vt:lpstr>Topic: Classification</vt:lpstr>
      <vt:lpstr>Form your group</vt:lpstr>
      <vt:lpstr>Classification</vt:lpstr>
      <vt:lpstr>Details about the data provided</vt:lpstr>
      <vt:lpstr>Details about the data provided</vt:lpstr>
      <vt:lpstr>Data Format</vt:lpstr>
      <vt:lpstr>Model Challenge from Model Selection</vt:lpstr>
      <vt:lpstr>Evaluation</vt:lpstr>
      <vt:lpstr>Evaluation</vt:lpstr>
      <vt:lpstr>Submission Deadlines</vt:lpstr>
      <vt:lpstr>Final Representation</vt:lpstr>
      <vt:lpstr>Submitted Results</vt:lpstr>
      <vt:lpstr>Other Information</vt:lpstr>
      <vt:lpstr>Cheating Prevention</vt:lpstr>
    </vt:vector>
  </TitlesOfParts>
  <Company>ASU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Course Project</dc:title>
  <dc:creator>Yashu Liu</dc:creator>
  <cp:lastModifiedBy>Bing Li</cp:lastModifiedBy>
  <cp:revision>102</cp:revision>
  <dcterms:created xsi:type="dcterms:W3CDTF">2014-10-21T08:12:04Z</dcterms:created>
  <dcterms:modified xsi:type="dcterms:W3CDTF">2015-03-05T22:27:13Z</dcterms:modified>
</cp:coreProperties>
</file>