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58"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3" autoAdjust="0"/>
    <p:restoredTop sz="94660"/>
  </p:normalViewPr>
  <p:slideViewPr>
    <p:cSldViewPr snapToGrid="0">
      <p:cViewPr varScale="1">
        <p:scale>
          <a:sx n="75" d="100"/>
          <a:sy n="75" d="100"/>
        </p:scale>
        <p:origin x="16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diagrams/_rels/data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svg" /><Relationship Id="rId1" Type="http://schemas.openxmlformats.org/officeDocument/2006/relationships/image" Target="../media/image11.png" /><Relationship Id="rId4" Type="http://schemas.openxmlformats.org/officeDocument/2006/relationships/image" Target="../media/image14.svg" /></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svg" /><Relationship Id="rId1" Type="http://schemas.openxmlformats.org/officeDocument/2006/relationships/image" Target="../media/image11.png" /><Relationship Id="rId4" Type="http://schemas.openxmlformats.org/officeDocument/2006/relationships/image" Target="../media/image14.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16BE7-5E2C-4212-AA46-17EC7474B5DA}"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7423536F-1918-454D-8496-346858A10E8D}">
      <dgm:prSet/>
      <dgm:spPr/>
      <dgm:t>
        <a:bodyPr/>
        <a:lstStyle/>
        <a:p>
          <a:r>
            <a:rPr lang="en-US" dirty="0"/>
            <a:t>Drop the Customer ID as it is not required</a:t>
          </a:r>
        </a:p>
      </dgm:t>
    </dgm:pt>
    <dgm:pt modelId="{8377D4F3-5D07-4845-906B-5C4E9C7ED53B}" type="parTrans" cxnId="{2C985C4D-825C-469B-B3AB-CE7C7696CE59}">
      <dgm:prSet/>
      <dgm:spPr/>
      <dgm:t>
        <a:bodyPr/>
        <a:lstStyle/>
        <a:p>
          <a:endParaRPr lang="en-US"/>
        </a:p>
      </dgm:t>
    </dgm:pt>
    <dgm:pt modelId="{7CE8A3C0-69F1-47F2-B65D-6035F0619B08}" type="sibTrans" cxnId="{2C985C4D-825C-469B-B3AB-CE7C7696CE59}">
      <dgm:prSet/>
      <dgm:spPr/>
      <dgm:t>
        <a:bodyPr/>
        <a:lstStyle/>
        <a:p>
          <a:endParaRPr lang="en-US"/>
        </a:p>
      </dgm:t>
    </dgm:pt>
    <dgm:pt modelId="{0D2DCF3D-3E6D-45F0-89CB-4BABFC2E68E6}">
      <dgm:prSet/>
      <dgm:spPr/>
      <dgm:t>
        <a:bodyPr/>
        <a:lstStyle/>
        <a:p>
          <a:r>
            <a:rPr lang="en-US"/>
            <a:t>Covert TotalCharges from string to numeric</a:t>
          </a:r>
        </a:p>
      </dgm:t>
    </dgm:pt>
    <dgm:pt modelId="{F969E526-3A86-4B95-9089-838564FC0AB5}" type="parTrans" cxnId="{A5711195-B3EF-40B2-8741-BBC54A804F3D}">
      <dgm:prSet/>
      <dgm:spPr/>
      <dgm:t>
        <a:bodyPr/>
        <a:lstStyle/>
        <a:p>
          <a:endParaRPr lang="en-US"/>
        </a:p>
      </dgm:t>
    </dgm:pt>
    <dgm:pt modelId="{6C56D149-415F-45E2-A0EF-B4F7A3C83A26}" type="sibTrans" cxnId="{A5711195-B3EF-40B2-8741-BBC54A804F3D}">
      <dgm:prSet/>
      <dgm:spPr/>
      <dgm:t>
        <a:bodyPr/>
        <a:lstStyle/>
        <a:p>
          <a:endParaRPr lang="en-US"/>
        </a:p>
      </dgm:t>
    </dgm:pt>
    <dgm:pt modelId="{BF8E5BFD-6C83-46EA-AABD-216F534FB7C5}">
      <dgm:prSet/>
      <dgm:spPr/>
      <dgm:t>
        <a:bodyPr/>
        <a:lstStyle/>
        <a:p>
          <a:r>
            <a:rPr lang="en-US"/>
            <a:t>Drop rows where Tenure is equal to zero</a:t>
          </a:r>
        </a:p>
      </dgm:t>
    </dgm:pt>
    <dgm:pt modelId="{59811383-DED6-4BA2-A07A-3D449F2E8769}" type="parTrans" cxnId="{87DF1EC0-38F8-42FE-A26D-699FD5DC3F96}">
      <dgm:prSet/>
      <dgm:spPr/>
      <dgm:t>
        <a:bodyPr/>
        <a:lstStyle/>
        <a:p>
          <a:endParaRPr lang="en-US"/>
        </a:p>
      </dgm:t>
    </dgm:pt>
    <dgm:pt modelId="{976D4359-56A1-46B8-BC15-052934D1127A}" type="sibTrans" cxnId="{87DF1EC0-38F8-42FE-A26D-699FD5DC3F96}">
      <dgm:prSet/>
      <dgm:spPr/>
      <dgm:t>
        <a:bodyPr/>
        <a:lstStyle/>
        <a:p>
          <a:endParaRPr lang="en-US"/>
        </a:p>
      </dgm:t>
    </dgm:pt>
    <dgm:pt modelId="{55EF4DE1-A5CB-482C-B156-88BA61892BB2}">
      <dgm:prSet/>
      <dgm:spPr/>
      <dgm:t>
        <a:bodyPr/>
        <a:lstStyle/>
        <a:p>
          <a:r>
            <a:rPr lang="en-US"/>
            <a:t>Convert 0 and 1 to Yes and  No in Senior Citizen</a:t>
          </a:r>
        </a:p>
      </dgm:t>
    </dgm:pt>
    <dgm:pt modelId="{73DA08A0-094B-4041-86A7-AAD45F5CB939}" type="parTrans" cxnId="{CC6C4946-776A-4BFA-BD75-1F3B2190CF4D}">
      <dgm:prSet/>
      <dgm:spPr/>
      <dgm:t>
        <a:bodyPr/>
        <a:lstStyle/>
        <a:p>
          <a:endParaRPr lang="en-US"/>
        </a:p>
      </dgm:t>
    </dgm:pt>
    <dgm:pt modelId="{FBDF3579-52F5-4613-BD92-36DB5F7F918E}" type="sibTrans" cxnId="{CC6C4946-776A-4BFA-BD75-1F3B2190CF4D}">
      <dgm:prSet/>
      <dgm:spPr/>
      <dgm:t>
        <a:bodyPr/>
        <a:lstStyle/>
        <a:p>
          <a:endParaRPr lang="en-US"/>
        </a:p>
      </dgm:t>
    </dgm:pt>
    <dgm:pt modelId="{2DD90ECA-7AB7-4E14-8339-EF65C2C39E70}">
      <dgm:prSet/>
      <dgm:spPr/>
      <dgm:t>
        <a:bodyPr/>
        <a:lstStyle/>
        <a:p>
          <a:r>
            <a:rPr lang="en-US"/>
            <a:t>Label Encode all the required column for the further process</a:t>
          </a:r>
        </a:p>
      </dgm:t>
    </dgm:pt>
    <dgm:pt modelId="{14DBD2E1-AC39-4E51-A4E4-E51EA6581F91}" type="parTrans" cxnId="{04E70356-275B-493A-8893-5BFC87189E18}">
      <dgm:prSet/>
      <dgm:spPr/>
      <dgm:t>
        <a:bodyPr/>
        <a:lstStyle/>
        <a:p>
          <a:endParaRPr lang="en-US"/>
        </a:p>
      </dgm:t>
    </dgm:pt>
    <dgm:pt modelId="{CA5DD375-D508-4318-A93C-7A34C030EC0B}" type="sibTrans" cxnId="{04E70356-275B-493A-8893-5BFC87189E18}">
      <dgm:prSet/>
      <dgm:spPr/>
      <dgm:t>
        <a:bodyPr/>
        <a:lstStyle/>
        <a:p>
          <a:endParaRPr lang="en-US"/>
        </a:p>
      </dgm:t>
    </dgm:pt>
    <dgm:pt modelId="{78CD80BD-9929-436B-84CA-D006FC564443}" type="pres">
      <dgm:prSet presAssocID="{3CE16BE7-5E2C-4212-AA46-17EC7474B5DA}" presName="diagram" presStyleCnt="0">
        <dgm:presLayoutVars>
          <dgm:dir/>
          <dgm:resizeHandles val="exact"/>
        </dgm:presLayoutVars>
      </dgm:prSet>
      <dgm:spPr/>
    </dgm:pt>
    <dgm:pt modelId="{AB2DE7A1-3CE5-4C71-A988-EAA6E7E9ADCF}" type="pres">
      <dgm:prSet presAssocID="{7423536F-1918-454D-8496-346858A10E8D}" presName="node" presStyleLbl="node1" presStyleIdx="0" presStyleCnt="5">
        <dgm:presLayoutVars>
          <dgm:bulletEnabled val="1"/>
        </dgm:presLayoutVars>
      </dgm:prSet>
      <dgm:spPr/>
    </dgm:pt>
    <dgm:pt modelId="{64701BB5-625D-4AFA-AB96-832C18AC9D59}" type="pres">
      <dgm:prSet presAssocID="{7CE8A3C0-69F1-47F2-B65D-6035F0619B08}" presName="sibTrans" presStyleLbl="sibTrans2D1" presStyleIdx="0" presStyleCnt="4"/>
      <dgm:spPr/>
    </dgm:pt>
    <dgm:pt modelId="{C0DCFDEE-9799-4D11-BA01-CCC36C623238}" type="pres">
      <dgm:prSet presAssocID="{7CE8A3C0-69F1-47F2-B65D-6035F0619B08}" presName="connectorText" presStyleLbl="sibTrans2D1" presStyleIdx="0" presStyleCnt="4"/>
      <dgm:spPr/>
    </dgm:pt>
    <dgm:pt modelId="{D8DD2C3A-D1F7-4C85-B733-C5E979EB2841}" type="pres">
      <dgm:prSet presAssocID="{0D2DCF3D-3E6D-45F0-89CB-4BABFC2E68E6}" presName="node" presStyleLbl="node1" presStyleIdx="1" presStyleCnt="5">
        <dgm:presLayoutVars>
          <dgm:bulletEnabled val="1"/>
        </dgm:presLayoutVars>
      </dgm:prSet>
      <dgm:spPr/>
    </dgm:pt>
    <dgm:pt modelId="{CDE9B96F-88D2-4864-9A16-B14171650A95}" type="pres">
      <dgm:prSet presAssocID="{6C56D149-415F-45E2-A0EF-B4F7A3C83A26}" presName="sibTrans" presStyleLbl="sibTrans2D1" presStyleIdx="1" presStyleCnt="4"/>
      <dgm:spPr/>
    </dgm:pt>
    <dgm:pt modelId="{40413002-6A42-49E1-A96F-7BBF6766076D}" type="pres">
      <dgm:prSet presAssocID="{6C56D149-415F-45E2-A0EF-B4F7A3C83A26}" presName="connectorText" presStyleLbl="sibTrans2D1" presStyleIdx="1" presStyleCnt="4"/>
      <dgm:spPr/>
    </dgm:pt>
    <dgm:pt modelId="{1B599201-022F-4EDC-B7DF-AB7B2B90BA4D}" type="pres">
      <dgm:prSet presAssocID="{BF8E5BFD-6C83-46EA-AABD-216F534FB7C5}" presName="node" presStyleLbl="node1" presStyleIdx="2" presStyleCnt="5">
        <dgm:presLayoutVars>
          <dgm:bulletEnabled val="1"/>
        </dgm:presLayoutVars>
      </dgm:prSet>
      <dgm:spPr/>
    </dgm:pt>
    <dgm:pt modelId="{260153DC-DDCC-4AE0-8484-BDAB5A06B01F}" type="pres">
      <dgm:prSet presAssocID="{976D4359-56A1-46B8-BC15-052934D1127A}" presName="sibTrans" presStyleLbl="sibTrans2D1" presStyleIdx="2" presStyleCnt="4"/>
      <dgm:spPr/>
    </dgm:pt>
    <dgm:pt modelId="{075A9A6F-4C92-49BF-B2A3-0F6E18522F0B}" type="pres">
      <dgm:prSet presAssocID="{976D4359-56A1-46B8-BC15-052934D1127A}" presName="connectorText" presStyleLbl="sibTrans2D1" presStyleIdx="2" presStyleCnt="4"/>
      <dgm:spPr/>
    </dgm:pt>
    <dgm:pt modelId="{8CC2471F-3B7E-404E-92D5-F96760D0E64C}" type="pres">
      <dgm:prSet presAssocID="{55EF4DE1-A5CB-482C-B156-88BA61892BB2}" presName="node" presStyleLbl="node1" presStyleIdx="3" presStyleCnt="5">
        <dgm:presLayoutVars>
          <dgm:bulletEnabled val="1"/>
        </dgm:presLayoutVars>
      </dgm:prSet>
      <dgm:spPr/>
    </dgm:pt>
    <dgm:pt modelId="{BED7EBEE-0669-4393-9214-946894A56954}" type="pres">
      <dgm:prSet presAssocID="{FBDF3579-52F5-4613-BD92-36DB5F7F918E}" presName="sibTrans" presStyleLbl="sibTrans2D1" presStyleIdx="3" presStyleCnt="4"/>
      <dgm:spPr/>
    </dgm:pt>
    <dgm:pt modelId="{35CB10C5-AC42-46F2-B780-A0D5188446E7}" type="pres">
      <dgm:prSet presAssocID="{FBDF3579-52F5-4613-BD92-36DB5F7F918E}" presName="connectorText" presStyleLbl="sibTrans2D1" presStyleIdx="3" presStyleCnt="4"/>
      <dgm:spPr/>
    </dgm:pt>
    <dgm:pt modelId="{BE5C751D-C2EA-476D-93EA-DC8E2453D42B}" type="pres">
      <dgm:prSet presAssocID="{2DD90ECA-7AB7-4E14-8339-EF65C2C39E70}" presName="node" presStyleLbl="node1" presStyleIdx="4" presStyleCnt="5">
        <dgm:presLayoutVars>
          <dgm:bulletEnabled val="1"/>
        </dgm:presLayoutVars>
      </dgm:prSet>
      <dgm:spPr/>
    </dgm:pt>
  </dgm:ptLst>
  <dgm:cxnLst>
    <dgm:cxn modelId="{40E68506-8545-4275-B989-B8F7880C6D24}" type="presOf" srcId="{7CE8A3C0-69F1-47F2-B65D-6035F0619B08}" destId="{C0DCFDEE-9799-4D11-BA01-CCC36C623238}" srcOrd="1" destOrd="0" presId="urn:microsoft.com/office/officeart/2005/8/layout/process5"/>
    <dgm:cxn modelId="{C6DBDE07-A6E1-4A53-A79F-705E55539836}" type="presOf" srcId="{55EF4DE1-A5CB-482C-B156-88BA61892BB2}" destId="{8CC2471F-3B7E-404E-92D5-F96760D0E64C}" srcOrd="0" destOrd="0" presId="urn:microsoft.com/office/officeart/2005/8/layout/process5"/>
    <dgm:cxn modelId="{CC5E1E1D-9D1B-4EC8-AEC3-F9EAF7D62626}" type="presOf" srcId="{BF8E5BFD-6C83-46EA-AABD-216F534FB7C5}" destId="{1B599201-022F-4EDC-B7DF-AB7B2B90BA4D}" srcOrd="0" destOrd="0" presId="urn:microsoft.com/office/officeart/2005/8/layout/process5"/>
    <dgm:cxn modelId="{AC443827-2EFD-4895-BD45-BBA9C91050B1}" type="presOf" srcId="{0D2DCF3D-3E6D-45F0-89CB-4BABFC2E68E6}" destId="{D8DD2C3A-D1F7-4C85-B733-C5E979EB2841}" srcOrd="0" destOrd="0" presId="urn:microsoft.com/office/officeart/2005/8/layout/process5"/>
    <dgm:cxn modelId="{ECF4862B-8CF4-4455-A545-31CE26E3496B}" type="presOf" srcId="{976D4359-56A1-46B8-BC15-052934D1127A}" destId="{260153DC-DDCC-4AE0-8484-BDAB5A06B01F}" srcOrd="0" destOrd="0" presId="urn:microsoft.com/office/officeart/2005/8/layout/process5"/>
    <dgm:cxn modelId="{9ADC675E-87E3-4CB6-98A9-7239AD54F700}" type="presOf" srcId="{FBDF3579-52F5-4613-BD92-36DB5F7F918E}" destId="{35CB10C5-AC42-46F2-B780-A0D5188446E7}" srcOrd="1" destOrd="0" presId="urn:microsoft.com/office/officeart/2005/8/layout/process5"/>
    <dgm:cxn modelId="{CC6C4946-776A-4BFA-BD75-1F3B2190CF4D}" srcId="{3CE16BE7-5E2C-4212-AA46-17EC7474B5DA}" destId="{55EF4DE1-A5CB-482C-B156-88BA61892BB2}" srcOrd="3" destOrd="0" parTransId="{73DA08A0-094B-4041-86A7-AAD45F5CB939}" sibTransId="{FBDF3579-52F5-4613-BD92-36DB5F7F918E}"/>
    <dgm:cxn modelId="{AD599749-1438-4802-B833-E18668637900}" type="presOf" srcId="{976D4359-56A1-46B8-BC15-052934D1127A}" destId="{075A9A6F-4C92-49BF-B2A3-0F6E18522F0B}" srcOrd="1" destOrd="0" presId="urn:microsoft.com/office/officeart/2005/8/layout/process5"/>
    <dgm:cxn modelId="{2C985C4D-825C-469B-B3AB-CE7C7696CE59}" srcId="{3CE16BE7-5E2C-4212-AA46-17EC7474B5DA}" destId="{7423536F-1918-454D-8496-346858A10E8D}" srcOrd="0" destOrd="0" parTransId="{8377D4F3-5D07-4845-906B-5C4E9C7ED53B}" sibTransId="{7CE8A3C0-69F1-47F2-B65D-6035F0619B08}"/>
    <dgm:cxn modelId="{E7368E4F-2B27-4242-83F8-48216B616D62}" type="presOf" srcId="{6C56D149-415F-45E2-A0EF-B4F7A3C83A26}" destId="{40413002-6A42-49E1-A96F-7BBF6766076D}" srcOrd="1" destOrd="0" presId="urn:microsoft.com/office/officeart/2005/8/layout/process5"/>
    <dgm:cxn modelId="{04E70356-275B-493A-8893-5BFC87189E18}" srcId="{3CE16BE7-5E2C-4212-AA46-17EC7474B5DA}" destId="{2DD90ECA-7AB7-4E14-8339-EF65C2C39E70}" srcOrd="4" destOrd="0" parTransId="{14DBD2E1-AC39-4E51-A4E4-E51EA6581F91}" sibTransId="{CA5DD375-D508-4318-A93C-7A34C030EC0B}"/>
    <dgm:cxn modelId="{FECADC5A-856E-4DB3-BE87-8F2CBDF493FB}" type="presOf" srcId="{7423536F-1918-454D-8496-346858A10E8D}" destId="{AB2DE7A1-3CE5-4C71-A988-EAA6E7E9ADCF}" srcOrd="0" destOrd="0" presId="urn:microsoft.com/office/officeart/2005/8/layout/process5"/>
    <dgm:cxn modelId="{538F067D-D003-4FF1-9498-9458D67CF0DC}" type="presOf" srcId="{3CE16BE7-5E2C-4212-AA46-17EC7474B5DA}" destId="{78CD80BD-9929-436B-84CA-D006FC564443}" srcOrd="0" destOrd="0" presId="urn:microsoft.com/office/officeart/2005/8/layout/process5"/>
    <dgm:cxn modelId="{4807987E-138F-4E8D-A88E-007F43A3351F}" type="presOf" srcId="{2DD90ECA-7AB7-4E14-8339-EF65C2C39E70}" destId="{BE5C751D-C2EA-476D-93EA-DC8E2453D42B}" srcOrd="0" destOrd="0" presId="urn:microsoft.com/office/officeart/2005/8/layout/process5"/>
    <dgm:cxn modelId="{90E56C93-4CAA-4FA1-8F28-03CBD96D0CB8}" type="presOf" srcId="{6C56D149-415F-45E2-A0EF-B4F7A3C83A26}" destId="{CDE9B96F-88D2-4864-9A16-B14171650A95}" srcOrd="0" destOrd="0" presId="urn:microsoft.com/office/officeart/2005/8/layout/process5"/>
    <dgm:cxn modelId="{A5711195-B3EF-40B2-8741-BBC54A804F3D}" srcId="{3CE16BE7-5E2C-4212-AA46-17EC7474B5DA}" destId="{0D2DCF3D-3E6D-45F0-89CB-4BABFC2E68E6}" srcOrd="1" destOrd="0" parTransId="{F969E526-3A86-4B95-9089-838564FC0AB5}" sibTransId="{6C56D149-415F-45E2-A0EF-B4F7A3C83A26}"/>
    <dgm:cxn modelId="{87DF1EC0-38F8-42FE-A26D-699FD5DC3F96}" srcId="{3CE16BE7-5E2C-4212-AA46-17EC7474B5DA}" destId="{BF8E5BFD-6C83-46EA-AABD-216F534FB7C5}" srcOrd="2" destOrd="0" parTransId="{59811383-DED6-4BA2-A07A-3D449F2E8769}" sibTransId="{976D4359-56A1-46B8-BC15-052934D1127A}"/>
    <dgm:cxn modelId="{BCFDA7DC-066A-4503-BEC7-6D92E422B236}" type="presOf" srcId="{FBDF3579-52F5-4613-BD92-36DB5F7F918E}" destId="{BED7EBEE-0669-4393-9214-946894A56954}" srcOrd="0" destOrd="0" presId="urn:microsoft.com/office/officeart/2005/8/layout/process5"/>
    <dgm:cxn modelId="{9A1028F3-0092-4B47-9EA3-A3F584B158F0}" type="presOf" srcId="{7CE8A3C0-69F1-47F2-B65D-6035F0619B08}" destId="{64701BB5-625D-4AFA-AB96-832C18AC9D59}" srcOrd="0" destOrd="0" presId="urn:microsoft.com/office/officeart/2005/8/layout/process5"/>
    <dgm:cxn modelId="{C9F0DE05-BE1A-4C8F-9E01-7B45DA4FD09F}" type="presParOf" srcId="{78CD80BD-9929-436B-84CA-D006FC564443}" destId="{AB2DE7A1-3CE5-4C71-A988-EAA6E7E9ADCF}" srcOrd="0" destOrd="0" presId="urn:microsoft.com/office/officeart/2005/8/layout/process5"/>
    <dgm:cxn modelId="{06967936-4B8C-403B-96A9-FA8810E0D711}" type="presParOf" srcId="{78CD80BD-9929-436B-84CA-D006FC564443}" destId="{64701BB5-625D-4AFA-AB96-832C18AC9D59}" srcOrd="1" destOrd="0" presId="urn:microsoft.com/office/officeart/2005/8/layout/process5"/>
    <dgm:cxn modelId="{5C271819-93DF-4C27-96FA-81C5CA257DF9}" type="presParOf" srcId="{64701BB5-625D-4AFA-AB96-832C18AC9D59}" destId="{C0DCFDEE-9799-4D11-BA01-CCC36C623238}" srcOrd="0" destOrd="0" presId="urn:microsoft.com/office/officeart/2005/8/layout/process5"/>
    <dgm:cxn modelId="{AC26DB3A-7CD3-4112-8F0C-43E043CB4419}" type="presParOf" srcId="{78CD80BD-9929-436B-84CA-D006FC564443}" destId="{D8DD2C3A-D1F7-4C85-B733-C5E979EB2841}" srcOrd="2" destOrd="0" presId="urn:microsoft.com/office/officeart/2005/8/layout/process5"/>
    <dgm:cxn modelId="{E37E1189-133D-4C9A-841B-A7D94D60E040}" type="presParOf" srcId="{78CD80BD-9929-436B-84CA-D006FC564443}" destId="{CDE9B96F-88D2-4864-9A16-B14171650A95}" srcOrd="3" destOrd="0" presId="urn:microsoft.com/office/officeart/2005/8/layout/process5"/>
    <dgm:cxn modelId="{26E56C7F-791A-4E04-AC59-34CCBD138196}" type="presParOf" srcId="{CDE9B96F-88D2-4864-9A16-B14171650A95}" destId="{40413002-6A42-49E1-A96F-7BBF6766076D}" srcOrd="0" destOrd="0" presId="urn:microsoft.com/office/officeart/2005/8/layout/process5"/>
    <dgm:cxn modelId="{E82056F7-FA00-48F5-BCD6-8DB82830F144}" type="presParOf" srcId="{78CD80BD-9929-436B-84CA-D006FC564443}" destId="{1B599201-022F-4EDC-B7DF-AB7B2B90BA4D}" srcOrd="4" destOrd="0" presId="urn:microsoft.com/office/officeart/2005/8/layout/process5"/>
    <dgm:cxn modelId="{E0BA0DF6-2D0B-4AF3-89E2-65C39651E54E}" type="presParOf" srcId="{78CD80BD-9929-436B-84CA-D006FC564443}" destId="{260153DC-DDCC-4AE0-8484-BDAB5A06B01F}" srcOrd="5" destOrd="0" presId="urn:microsoft.com/office/officeart/2005/8/layout/process5"/>
    <dgm:cxn modelId="{58ECFF80-01BA-482D-B6F7-3D92BCF60999}" type="presParOf" srcId="{260153DC-DDCC-4AE0-8484-BDAB5A06B01F}" destId="{075A9A6F-4C92-49BF-B2A3-0F6E18522F0B}" srcOrd="0" destOrd="0" presId="urn:microsoft.com/office/officeart/2005/8/layout/process5"/>
    <dgm:cxn modelId="{72C26934-01A4-4C08-9BE1-DF5C5CB5EBD4}" type="presParOf" srcId="{78CD80BD-9929-436B-84CA-D006FC564443}" destId="{8CC2471F-3B7E-404E-92D5-F96760D0E64C}" srcOrd="6" destOrd="0" presId="urn:microsoft.com/office/officeart/2005/8/layout/process5"/>
    <dgm:cxn modelId="{0FD38D57-55BB-4CF2-9904-60833FE45337}" type="presParOf" srcId="{78CD80BD-9929-436B-84CA-D006FC564443}" destId="{BED7EBEE-0669-4393-9214-946894A56954}" srcOrd="7" destOrd="0" presId="urn:microsoft.com/office/officeart/2005/8/layout/process5"/>
    <dgm:cxn modelId="{F0DD6A3A-396E-45FF-B2C7-E1EDD8A9367D}" type="presParOf" srcId="{BED7EBEE-0669-4393-9214-946894A56954}" destId="{35CB10C5-AC42-46F2-B780-A0D5188446E7}" srcOrd="0" destOrd="0" presId="urn:microsoft.com/office/officeart/2005/8/layout/process5"/>
    <dgm:cxn modelId="{CD0AEE55-8062-4450-B2F2-EE449FBA582A}" type="presParOf" srcId="{78CD80BD-9929-436B-84CA-D006FC564443}" destId="{BE5C751D-C2EA-476D-93EA-DC8E2453D42B}" srcOrd="8"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7E0225-9D4D-4FD8-B00A-D32D69C413E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409805A-E2AD-473C-BD1D-759CFDF0AD8E}">
      <dgm:prSet/>
      <dgm:spPr/>
      <dgm:t>
        <a:bodyPr/>
        <a:lstStyle/>
        <a:p>
          <a:pPr>
            <a:lnSpc>
              <a:spcPct val="100000"/>
            </a:lnSpc>
          </a:pPr>
          <a:r>
            <a:rPr lang="en-US"/>
            <a:t>Effect of various features on the churn rate</a:t>
          </a:r>
        </a:p>
      </dgm:t>
    </dgm:pt>
    <dgm:pt modelId="{89E48BDB-3829-4A41-A4F9-4192C0C0A8ED}" type="parTrans" cxnId="{738DC47E-663D-4A17-91F6-1B5C65244D1A}">
      <dgm:prSet/>
      <dgm:spPr/>
      <dgm:t>
        <a:bodyPr/>
        <a:lstStyle/>
        <a:p>
          <a:endParaRPr lang="en-US"/>
        </a:p>
      </dgm:t>
    </dgm:pt>
    <dgm:pt modelId="{4C124471-D74C-4754-B226-90F7A0054852}" type="sibTrans" cxnId="{738DC47E-663D-4A17-91F6-1B5C65244D1A}">
      <dgm:prSet/>
      <dgm:spPr/>
      <dgm:t>
        <a:bodyPr/>
        <a:lstStyle/>
        <a:p>
          <a:endParaRPr lang="en-US"/>
        </a:p>
      </dgm:t>
    </dgm:pt>
    <dgm:pt modelId="{2DA36F2E-8131-4DE2-B55E-38F000922E2A}">
      <dgm:prSet/>
      <dgm:spPr/>
      <dgm:t>
        <a:bodyPr/>
        <a:lstStyle/>
        <a:p>
          <a:pPr>
            <a:lnSpc>
              <a:spcPct val="100000"/>
            </a:lnSpc>
          </a:pPr>
          <a:r>
            <a:rPr lang="en-US"/>
            <a:t>The most important feature affecting the Churn are “Payment methods” and “Phone Service”. </a:t>
          </a:r>
        </a:p>
      </dgm:t>
    </dgm:pt>
    <dgm:pt modelId="{F60637A9-9DC6-46C4-BFC9-CE4A4D0BA913}" type="parTrans" cxnId="{16821655-FC4A-4899-A2A4-0E9A69C05DD5}">
      <dgm:prSet/>
      <dgm:spPr/>
      <dgm:t>
        <a:bodyPr/>
        <a:lstStyle/>
        <a:p>
          <a:endParaRPr lang="en-US"/>
        </a:p>
      </dgm:t>
    </dgm:pt>
    <dgm:pt modelId="{269CFB7B-49D9-4AD9-977E-7E36E8AB36D8}" type="sibTrans" cxnId="{16821655-FC4A-4899-A2A4-0E9A69C05DD5}">
      <dgm:prSet/>
      <dgm:spPr/>
      <dgm:t>
        <a:bodyPr/>
        <a:lstStyle/>
        <a:p>
          <a:endParaRPr lang="en-US"/>
        </a:p>
      </dgm:t>
    </dgm:pt>
    <dgm:pt modelId="{CE443064-87FB-4817-B4FE-F85017F5A8D9}" type="pres">
      <dgm:prSet presAssocID="{FD7E0225-9D4D-4FD8-B00A-D32D69C413E3}" presName="root" presStyleCnt="0">
        <dgm:presLayoutVars>
          <dgm:dir/>
          <dgm:resizeHandles val="exact"/>
        </dgm:presLayoutVars>
      </dgm:prSet>
      <dgm:spPr/>
    </dgm:pt>
    <dgm:pt modelId="{F7DAE44C-4961-4EA2-A967-16F2F1C4EBA0}" type="pres">
      <dgm:prSet presAssocID="{B409805A-E2AD-473C-BD1D-759CFDF0AD8E}" presName="compNode" presStyleCnt="0"/>
      <dgm:spPr/>
    </dgm:pt>
    <dgm:pt modelId="{A49CD585-C247-4ECA-94BE-212E5DF11E11}" type="pres">
      <dgm:prSet presAssocID="{B409805A-E2AD-473C-BD1D-759CFDF0AD8E}" presName="bgRect" presStyleLbl="bgShp" presStyleIdx="0" presStyleCnt="2"/>
      <dgm:spPr/>
    </dgm:pt>
    <dgm:pt modelId="{8A0945B6-612E-4C2C-8CE2-BA5A7A296199}" type="pres">
      <dgm:prSet presAssocID="{B409805A-E2AD-473C-BD1D-759CFDF0AD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BB454EBC-D5B0-48FB-9D68-76E84CB35120}" type="pres">
      <dgm:prSet presAssocID="{B409805A-E2AD-473C-BD1D-759CFDF0AD8E}" presName="spaceRect" presStyleCnt="0"/>
      <dgm:spPr/>
    </dgm:pt>
    <dgm:pt modelId="{DA295ADE-C5E2-48C5-B7D8-5A606EC50207}" type="pres">
      <dgm:prSet presAssocID="{B409805A-E2AD-473C-BD1D-759CFDF0AD8E}" presName="parTx" presStyleLbl="revTx" presStyleIdx="0" presStyleCnt="2">
        <dgm:presLayoutVars>
          <dgm:chMax val="0"/>
          <dgm:chPref val="0"/>
        </dgm:presLayoutVars>
      </dgm:prSet>
      <dgm:spPr/>
    </dgm:pt>
    <dgm:pt modelId="{39EEE758-DCE1-4B39-ABAF-1CA77F59AF4C}" type="pres">
      <dgm:prSet presAssocID="{4C124471-D74C-4754-B226-90F7A0054852}" presName="sibTrans" presStyleCnt="0"/>
      <dgm:spPr/>
    </dgm:pt>
    <dgm:pt modelId="{55F51DF4-5F7C-4ECC-AA23-264395EDC6CF}" type="pres">
      <dgm:prSet presAssocID="{2DA36F2E-8131-4DE2-B55E-38F000922E2A}" presName="compNode" presStyleCnt="0"/>
      <dgm:spPr/>
    </dgm:pt>
    <dgm:pt modelId="{B1B400C5-B1EE-4335-9722-35E9D8DD4DD6}" type="pres">
      <dgm:prSet presAssocID="{2DA36F2E-8131-4DE2-B55E-38F000922E2A}" presName="bgRect" presStyleLbl="bgShp" presStyleIdx="1" presStyleCnt="2"/>
      <dgm:spPr/>
    </dgm:pt>
    <dgm:pt modelId="{4F9E643B-2DDC-4F16-801B-D709C0D21356}" type="pres">
      <dgm:prSet presAssocID="{2DA36F2E-8131-4DE2-B55E-38F000922E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aker Phone"/>
        </a:ext>
      </dgm:extLst>
    </dgm:pt>
    <dgm:pt modelId="{8A9DB190-CEA4-4222-AFD3-7989C8631C4D}" type="pres">
      <dgm:prSet presAssocID="{2DA36F2E-8131-4DE2-B55E-38F000922E2A}" presName="spaceRect" presStyleCnt="0"/>
      <dgm:spPr/>
    </dgm:pt>
    <dgm:pt modelId="{D1E06F7A-F99B-4B8C-B5E1-5D1DB20956FC}" type="pres">
      <dgm:prSet presAssocID="{2DA36F2E-8131-4DE2-B55E-38F000922E2A}" presName="parTx" presStyleLbl="revTx" presStyleIdx="1" presStyleCnt="2">
        <dgm:presLayoutVars>
          <dgm:chMax val="0"/>
          <dgm:chPref val="0"/>
        </dgm:presLayoutVars>
      </dgm:prSet>
      <dgm:spPr/>
    </dgm:pt>
  </dgm:ptLst>
  <dgm:cxnLst>
    <dgm:cxn modelId="{2DBABD07-9F7B-4892-91E9-61BC7B9E4BA2}" type="presOf" srcId="{FD7E0225-9D4D-4FD8-B00A-D32D69C413E3}" destId="{CE443064-87FB-4817-B4FE-F85017F5A8D9}" srcOrd="0" destOrd="0" presId="urn:microsoft.com/office/officeart/2018/2/layout/IconVerticalSolidList"/>
    <dgm:cxn modelId="{810C0B15-568E-4F9D-9EE0-EAB205705097}" type="presOf" srcId="{B409805A-E2AD-473C-BD1D-759CFDF0AD8E}" destId="{DA295ADE-C5E2-48C5-B7D8-5A606EC50207}" srcOrd="0" destOrd="0" presId="urn:microsoft.com/office/officeart/2018/2/layout/IconVerticalSolidList"/>
    <dgm:cxn modelId="{16821655-FC4A-4899-A2A4-0E9A69C05DD5}" srcId="{FD7E0225-9D4D-4FD8-B00A-D32D69C413E3}" destId="{2DA36F2E-8131-4DE2-B55E-38F000922E2A}" srcOrd="1" destOrd="0" parTransId="{F60637A9-9DC6-46C4-BFC9-CE4A4D0BA913}" sibTransId="{269CFB7B-49D9-4AD9-977E-7E36E8AB36D8}"/>
    <dgm:cxn modelId="{738DC47E-663D-4A17-91F6-1B5C65244D1A}" srcId="{FD7E0225-9D4D-4FD8-B00A-D32D69C413E3}" destId="{B409805A-E2AD-473C-BD1D-759CFDF0AD8E}" srcOrd="0" destOrd="0" parTransId="{89E48BDB-3829-4A41-A4F9-4192C0C0A8ED}" sibTransId="{4C124471-D74C-4754-B226-90F7A0054852}"/>
    <dgm:cxn modelId="{8DB035C2-4DFD-4925-B119-6C03501AA8E0}" type="presOf" srcId="{2DA36F2E-8131-4DE2-B55E-38F000922E2A}" destId="{D1E06F7A-F99B-4B8C-B5E1-5D1DB20956FC}" srcOrd="0" destOrd="0" presId="urn:microsoft.com/office/officeart/2018/2/layout/IconVerticalSolidList"/>
    <dgm:cxn modelId="{B4AB31A2-AEB6-4F1C-AD3B-08C44EC496EA}" type="presParOf" srcId="{CE443064-87FB-4817-B4FE-F85017F5A8D9}" destId="{F7DAE44C-4961-4EA2-A967-16F2F1C4EBA0}" srcOrd="0" destOrd="0" presId="urn:microsoft.com/office/officeart/2018/2/layout/IconVerticalSolidList"/>
    <dgm:cxn modelId="{32B43FDB-1C67-48FC-BDE7-A255DC2692D2}" type="presParOf" srcId="{F7DAE44C-4961-4EA2-A967-16F2F1C4EBA0}" destId="{A49CD585-C247-4ECA-94BE-212E5DF11E11}" srcOrd="0" destOrd="0" presId="urn:microsoft.com/office/officeart/2018/2/layout/IconVerticalSolidList"/>
    <dgm:cxn modelId="{4DCEAC3F-A691-4A53-8897-694267F5248C}" type="presParOf" srcId="{F7DAE44C-4961-4EA2-A967-16F2F1C4EBA0}" destId="{8A0945B6-612E-4C2C-8CE2-BA5A7A296199}" srcOrd="1" destOrd="0" presId="urn:microsoft.com/office/officeart/2018/2/layout/IconVerticalSolidList"/>
    <dgm:cxn modelId="{2C0FA587-FDFF-4073-8F2D-83D31F8EA7AD}" type="presParOf" srcId="{F7DAE44C-4961-4EA2-A967-16F2F1C4EBA0}" destId="{BB454EBC-D5B0-48FB-9D68-76E84CB35120}" srcOrd="2" destOrd="0" presId="urn:microsoft.com/office/officeart/2018/2/layout/IconVerticalSolidList"/>
    <dgm:cxn modelId="{6CF0AB41-9778-41AF-BE4D-F319C449FE5B}" type="presParOf" srcId="{F7DAE44C-4961-4EA2-A967-16F2F1C4EBA0}" destId="{DA295ADE-C5E2-48C5-B7D8-5A606EC50207}" srcOrd="3" destOrd="0" presId="urn:microsoft.com/office/officeart/2018/2/layout/IconVerticalSolidList"/>
    <dgm:cxn modelId="{2FA62B68-EE0C-4E45-91E6-8312B5E4BFCD}" type="presParOf" srcId="{CE443064-87FB-4817-B4FE-F85017F5A8D9}" destId="{39EEE758-DCE1-4B39-ABAF-1CA77F59AF4C}" srcOrd="1" destOrd="0" presId="urn:microsoft.com/office/officeart/2018/2/layout/IconVerticalSolidList"/>
    <dgm:cxn modelId="{F1EE4059-3890-40FB-9DDD-845AF8B1F82E}" type="presParOf" srcId="{CE443064-87FB-4817-B4FE-F85017F5A8D9}" destId="{55F51DF4-5F7C-4ECC-AA23-264395EDC6CF}" srcOrd="2" destOrd="0" presId="urn:microsoft.com/office/officeart/2018/2/layout/IconVerticalSolidList"/>
    <dgm:cxn modelId="{CD1C238A-DF65-4D87-84D8-7AFB6823AA1E}" type="presParOf" srcId="{55F51DF4-5F7C-4ECC-AA23-264395EDC6CF}" destId="{B1B400C5-B1EE-4335-9722-35E9D8DD4DD6}" srcOrd="0" destOrd="0" presId="urn:microsoft.com/office/officeart/2018/2/layout/IconVerticalSolidList"/>
    <dgm:cxn modelId="{6C6DF95D-B532-4974-BBB6-8D77955684A0}" type="presParOf" srcId="{55F51DF4-5F7C-4ECC-AA23-264395EDC6CF}" destId="{4F9E643B-2DDC-4F16-801B-D709C0D21356}" srcOrd="1" destOrd="0" presId="urn:microsoft.com/office/officeart/2018/2/layout/IconVerticalSolidList"/>
    <dgm:cxn modelId="{34C2246A-D9C4-49C7-A845-EE0B93F41B5E}" type="presParOf" srcId="{55F51DF4-5F7C-4ECC-AA23-264395EDC6CF}" destId="{8A9DB190-CEA4-4222-AFD3-7989C8631C4D}" srcOrd="2" destOrd="0" presId="urn:microsoft.com/office/officeart/2018/2/layout/IconVerticalSolidList"/>
    <dgm:cxn modelId="{30DC2EE6-16E9-4A4D-B287-F6F03E03D902}" type="presParOf" srcId="{55F51DF4-5F7C-4ECC-AA23-264395EDC6CF}" destId="{D1E06F7A-F99B-4B8C-B5E1-5D1DB20956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DE7A1-3CE5-4C71-A988-EAA6E7E9ADCF}">
      <dsp:nvSpPr>
        <dsp:cNvPr id="0" name=""/>
        <dsp:cNvSpPr/>
      </dsp:nvSpPr>
      <dsp:spPr>
        <a:xfrm>
          <a:off x="6036" y="161637"/>
          <a:ext cx="1804354" cy="1082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Drop the Customer ID as it is not required</a:t>
          </a:r>
        </a:p>
      </dsp:txBody>
      <dsp:txXfrm>
        <a:off x="37745" y="193346"/>
        <a:ext cx="1740936" cy="1019194"/>
      </dsp:txXfrm>
    </dsp:sp>
    <dsp:sp modelId="{64701BB5-625D-4AFA-AB96-832C18AC9D59}">
      <dsp:nvSpPr>
        <dsp:cNvPr id="0" name=""/>
        <dsp:cNvSpPr/>
      </dsp:nvSpPr>
      <dsp:spPr>
        <a:xfrm>
          <a:off x="1969174" y="479203"/>
          <a:ext cx="382523" cy="4474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969174" y="568699"/>
        <a:ext cx="267766" cy="268487"/>
      </dsp:txXfrm>
    </dsp:sp>
    <dsp:sp modelId="{D8DD2C3A-D1F7-4C85-B733-C5E979EB2841}">
      <dsp:nvSpPr>
        <dsp:cNvPr id="0" name=""/>
        <dsp:cNvSpPr/>
      </dsp:nvSpPr>
      <dsp:spPr>
        <a:xfrm>
          <a:off x="2532132" y="161637"/>
          <a:ext cx="1804354" cy="1082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Covert TotalCharges from string to numeric</a:t>
          </a:r>
        </a:p>
      </dsp:txBody>
      <dsp:txXfrm>
        <a:off x="2563841" y="193346"/>
        <a:ext cx="1740936" cy="1019194"/>
      </dsp:txXfrm>
    </dsp:sp>
    <dsp:sp modelId="{CDE9B96F-88D2-4864-9A16-B14171650A95}">
      <dsp:nvSpPr>
        <dsp:cNvPr id="0" name=""/>
        <dsp:cNvSpPr/>
      </dsp:nvSpPr>
      <dsp:spPr>
        <a:xfrm>
          <a:off x="4495270" y="479203"/>
          <a:ext cx="382523" cy="4474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495270" y="568699"/>
        <a:ext cx="267766" cy="268487"/>
      </dsp:txXfrm>
    </dsp:sp>
    <dsp:sp modelId="{1B599201-022F-4EDC-B7DF-AB7B2B90BA4D}">
      <dsp:nvSpPr>
        <dsp:cNvPr id="0" name=""/>
        <dsp:cNvSpPr/>
      </dsp:nvSpPr>
      <dsp:spPr>
        <a:xfrm>
          <a:off x="5058228" y="161637"/>
          <a:ext cx="1804354" cy="1082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Drop rows where Tenure is equal to zero</a:t>
          </a:r>
        </a:p>
      </dsp:txBody>
      <dsp:txXfrm>
        <a:off x="5089937" y="193346"/>
        <a:ext cx="1740936" cy="1019194"/>
      </dsp:txXfrm>
    </dsp:sp>
    <dsp:sp modelId="{260153DC-DDCC-4AE0-8484-BDAB5A06B01F}">
      <dsp:nvSpPr>
        <dsp:cNvPr id="0" name=""/>
        <dsp:cNvSpPr/>
      </dsp:nvSpPr>
      <dsp:spPr>
        <a:xfrm rot="5400000">
          <a:off x="5769144" y="1370554"/>
          <a:ext cx="382523" cy="4474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5826163" y="1403032"/>
        <a:ext cx="268487" cy="267766"/>
      </dsp:txXfrm>
    </dsp:sp>
    <dsp:sp modelId="{8CC2471F-3B7E-404E-92D5-F96760D0E64C}">
      <dsp:nvSpPr>
        <dsp:cNvPr id="0" name=""/>
        <dsp:cNvSpPr/>
      </dsp:nvSpPr>
      <dsp:spPr>
        <a:xfrm>
          <a:off x="5058228" y="1965991"/>
          <a:ext cx="1804354" cy="1082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Convert 0 and 1 to Yes and  No in Senior Citizen</a:t>
          </a:r>
        </a:p>
      </dsp:txBody>
      <dsp:txXfrm>
        <a:off x="5089937" y="1997700"/>
        <a:ext cx="1740936" cy="1019194"/>
      </dsp:txXfrm>
    </dsp:sp>
    <dsp:sp modelId="{BED7EBEE-0669-4393-9214-946894A56954}">
      <dsp:nvSpPr>
        <dsp:cNvPr id="0" name=""/>
        <dsp:cNvSpPr/>
      </dsp:nvSpPr>
      <dsp:spPr>
        <a:xfrm rot="10800000">
          <a:off x="4516922" y="2283558"/>
          <a:ext cx="382523" cy="4474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631679" y="2373054"/>
        <a:ext cx="267766" cy="268487"/>
      </dsp:txXfrm>
    </dsp:sp>
    <dsp:sp modelId="{BE5C751D-C2EA-476D-93EA-DC8E2453D42B}">
      <dsp:nvSpPr>
        <dsp:cNvPr id="0" name=""/>
        <dsp:cNvSpPr/>
      </dsp:nvSpPr>
      <dsp:spPr>
        <a:xfrm>
          <a:off x="2532132" y="1965991"/>
          <a:ext cx="1804354" cy="10826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Label Encode all the required column for the further process</a:t>
          </a:r>
        </a:p>
      </dsp:txBody>
      <dsp:txXfrm>
        <a:off x="2563841" y="1997700"/>
        <a:ext cx="1740936" cy="10191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CD585-C247-4ECA-94BE-212E5DF11E11}">
      <dsp:nvSpPr>
        <dsp:cNvPr id="0" name=""/>
        <dsp:cNvSpPr/>
      </dsp:nvSpPr>
      <dsp:spPr>
        <a:xfrm>
          <a:off x="0" y="598745"/>
          <a:ext cx="5183188" cy="11053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945B6-612E-4C2C-8CE2-BA5A7A296199}">
      <dsp:nvSpPr>
        <dsp:cNvPr id="0" name=""/>
        <dsp:cNvSpPr/>
      </dsp:nvSpPr>
      <dsp:spPr>
        <a:xfrm>
          <a:off x="334376" y="847455"/>
          <a:ext cx="607957" cy="607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295ADE-C5E2-48C5-B7D8-5A606EC50207}">
      <dsp:nvSpPr>
        <dsp:cNvPr id="0" name=""/>
        <dsp:cNvSpPr/>
      </dsp:nvSpPr>
      <dsp:spPr>
        <a:xfrm>
          <a:off x="1276709" y="598745"/>
          <a:ext cx="3906478" cy="1105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86" tIns="116986" rIns="116986" bIns="116986" numCol="1" spcCol="1270" anchor="ctr" anchorCtr="0">
          <a:noAutofit/>
        </a:bodyPr>
        <a:lstStyle/>
        <a:p>
          <a:pPr marL="0" lvl="0" indent="0" algn="l" defTabSz="800100">
            <a:lnSpc>
              <a:spcPct val="100000"/>
            </a:lnSpc>
            <a:spcBef>
              <a:spcPct val="0"/>
            </a:spcBef>
            <a:spcAft>
              <a:spcPct val="35000"/>
            </a:spcAft>
            <a:buNone/>
          </a:pPr>
          <a:r>
            <a:rPr lang="en-US" sz="1800" kern="1200"/>
            <a:t>Effect of various features on the churn rate</a:t>
          </a:r>
        </a:p>
      </dsp:txBody>
      <dsp:txXfrm>
        <a:off x="1276709" y="598745"/>
        <a:ext cx="3906478" cy="1105376"/>
      </dsp:txXfrm>
    </dsp:sp>
    <dsp:sp modelId="{B1B400C5-B1EE-4335-9722-35E9D8DD4DD6}">
      <dsp:nvSpPr>
        <dsp:cNvPr id="0" name=""/>
        <dsp:cNvSpPr/>
      </dsp:nvSpPr>
      <dsp:spPr>
        <a:xfrm>
          <a:off x="0" y="1980466"/>
          <a:ext cx="5183188" cy="11053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E643B-2DDC-4F16-801B-D709C0D21356}">
      <dsp:nvSpPr>
        <dsp:cNvPr id="0" name=""/>
        <dsp:cNvSpPr/>
      </dsp:nvSpPr>
      <dsp:spPr>
        <a:xfrm>
          <a:off x="334376" y="2229175"/>
          <a:ext cx="607957" cy="607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06F7A-F99B-4B8C-B5E1-5D1DB20956FC}">
      <dsp:nvSpPr>
        <dsp:cNvPr id="0" name=""/>
        <dsp:cNvSpPr/>
      </dsp:nvSpPr>
      <dsp:spPr>
        <a:xfrm>
          <a:off x="1276709" y="1980466"/>
          <a:ext cx="3906478" cy="1105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86" tIns="116986" rIns="116986" bIns="116986" numCol="1" spcCol="1270" anchor="ctr" anchorCtr="0">
          <a:noAutofit/>
        </a:bodyPr>
        <a:lstStyle/>
        <a:p>
          <a:pPr marL="0" lvl="0" indent="0" algn="l" defTabSz="800100">
            <a:lnSpc>
              <a:spcPct val="100000"/>
            </a:lnSpc>
            <a:spcBef>
              <a:spcPct val="0"/>
            </a:spcBef>
            <a:spcAft>
              <a:spcPct val="35000"/>
            </a:spcAft>
            <a:buNone/>
          </a:pPr>
          <a:r>
            <a:rPr lang="en-US" sz="1800" kern="1200"/>
            <a:t>The most important feature affecting the Churn are “Payment methods” and “Phone Service”. </a:t>
          </a:r>
        </a:p>
      </dsp:txBody>
      <dsp:txXfrm>
        <a:off x="1276709" y="1980466"/>
        <a:ext cx="3906478" cy="11053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575F-C320-AB2C-CEF1-39543951EC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BDD1D8-3874-F2DA-BE62-554CE5D7B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77987F-2FE6-C73C-716F-B3441DB88D4C}"/>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5" name="Footer Placeholder 4">
            <a:extLst>
              <a:ext uri="{FF2B5EF4-FFF2-40B4-BE49-F238E27FC236}">
                <a16:creationId xmlns:a16="http://schemas.microsoft.com/office/drawing/2014/main" id="{10124955-42BF-33D4-4697-74ACFD0E9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02320-ED13-1615-6DF9-A632970F69E3}"/>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123757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BF07-3B7E-466B-EC49-1310404672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53A56F-A66F-FF27-7A2B-C2AEBBE483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4E137-ACF9-2F77-8CCD-C0AC4D2ACD52}"/>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5" name="Footer Placeholder 4">
            <a:extLst>
              <a:ext uri="{FF2B5EF4-FFF2-40B4-BE49-F238E27FC236}">
                <a16:creationId xmlns:a16="http://schemas.microsoft.com/office/drawing/2014/main" id="{6EC59EF4-891B-A0AB-001D-A734D5E7B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E2A9B-ABAE-1096-D232-BA7E5F9181E0}"/>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30375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F0FBC-3BED-BFB6-68C7-43CE7E21E5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3E62C-B0E2-028B-0C32-24C7268301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2F451-CF66-B67E-058F-1B4407B8C95A}"/>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5" name="Footer Placeholder 4">
            <a:extLst>
              <a:ext uri="{FF2B5EF4-FFF2-40B4-BE49-F238E27FC236}">
                <a16:creationId xmlns:a16="http://schemas.microsoft.com/office/drawing/2014/main" id="{EC947F7C-C685-CC0F-E33B-EBB0ABC63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E98B3-187C-D14E-7771-DB79D669C212}"/>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284170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5F4A-62BB-80FA-7BB6-480170212F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6B78E-A0F7-D4FE-4E66-4809E81E7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37876-4E3F-21C6-5234-75E54DF2665A}"/>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5" name="Footer Placeholder 4">
            <a:extLst>
              <a:ext uri="{FF2B5EF4-FFF2-40B4-BE49-F238E27FC236}">
                <a16:creationId xmlns:a16="http://schemas.microsoft.com/office/drawing/2014/main" id="{C632BC21-7C1B-19E1-3947-AE9E2266A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F36B9-8C49-108C-AB33-8D03655E1A7E}"/>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325831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5356-B923-EAC1-EEB9-1F4562AB7D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1D3343-C1DF-4319-9117-6152102CFE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C36F56-30C7-AFCA-23B1-9CA1510B651B}"/>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5" name="Footer Placeholder 4">
            <a:extLst>
              <a:ext uri="{FF2B5EF4-FFF2-40B4-BE49-F238E27FC236}">
                <a16:creationId xmlns:a16="http://schemas.microsoft.com/office/drawing/2014/main" id="{17F5F465-78A5-8561-CFD8-D4279B061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47793-D02E-368D-4903-41EC7783D45E}"/>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39698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86DD-1583-6C23-2DDB-72DC4C5326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4D410-4232-760E-48DD-13B2AE5911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BB706A-62DC-1029-7AFB-C3B7FC805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E218D1-DEA2-B5F0-023F-3CB828D72088}"/>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6" name="Footer Placeholder 5">
            <a:extLst>
              <a:ext uri="{FF2B5EF4-FFF2-40B4-BE49-F238E27FC236}">
                <a16:creationId xmlns:a16="http://schemas.microsoft.com/office/drawing/2014/main" id="{58E48389-9B9E-DE0E-FDA4-0FF1B022C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FD0F0-1C06-D01F-C44C-EA3522D26ECF}"/>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401700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4ABC-C214-7E7E-FD8D-F1797EAF11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3F34D2-8406-B210-F0BA-767D9A972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7427E-5705-7D72-A14A-BBF8F3AD9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1B4DB0-F4F7-8127-FB38-32D5CB2E0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FF3F5B-EF79-5595-5CA2-B7CF60D03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B5F3F-F834-E6EC-8885-2AE16EA4A92C}"/>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8" name="Footer Placeholder 7">
            <a:extLst>
              <a:ext uri="{FF2B5EF4-FFF2-40B4-BE49-F238E27FC236}">
                <a16:creationId xmlns:a16="http://schemas.microsoft.com/office/drawing/2014/main" id="{CF5754DF-2667-8FED-21EC-B822F3A68F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48BC5D-4DF9-AF9F-BF5E-AB1D28FC69DC}"/>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348800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AD09-B6ED-EDAA-E497-A6B6B45727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F22BFD-D954-D3D3-68A3-2A8091A7B026}"/>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4" name="Footer Placeholder 3">
            <a:extLst>
              <a:ext uri="{FF2B5EF4-FFF2-40B4-BE49-F238E27FC236}">
                <a16:creationId xmlns:a16="http://schemas.microsoft.com/office/drawing/2014/main" id="{AB906E2B-0720-0B05-BCC2-B1E03D2378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B63709-3939-E216-8F0E-0B9BBE66E9F5}"/>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181286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3C472-8396-40C8-CC11-ED5AFE43D4D6}"/>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3" name="Footer Placeholder 2">
            <a:extLst>
              <a:ext uri="{FF2B5EF4-FFF2-40B4-BE49-F238E27FC236}">
                <a16:creationId xmlns:a16="http://schemas.microsoft.com/office/drawing/2014/main" id="{492FEC00-0360-ADBA-319E-94D05B6D92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6B9A30-6D0B-114D-687B-CECC9C54A915}"/>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85823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14F1-0849-794E-6CB9-56BFD6C90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1031D-E66B-216B-9E42-66CCE0C15B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393244-6F79-F73F-9771-49F76A1CE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68731-9AEB-0503-1AA7-CB9A0B8079A9}"/>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6" name="Footer Placeholder 5">
            <a:extLst>
              <a:ext uri="{FF2B5EF4-FFF2-40B4-BE49-F238E27FC236}">
                <a16:creationId xmlns:a16="http://schemas.microsoft.com/office/drawing/2014/main" id="{7DD2749A-B9A8-E016-2B92-E95289B35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6E4CD-5799-1074-6C13-DCB77B966228}"/>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27434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E821-37EC-6653-B1D1-62E5905D3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03786-890D-7300-A4D1-89AE570EF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F93C42-5A06-6D1E-AD60-EF98FBB26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65772-FFF3-E1FA-B2C1-DCBD9EAFB6EC}"/>
              </a:ext>
            </a:extLst>
          </p:cNvPr>
          <p:cNvSpPr>
            <a:spLocks noGrp="1"/>
          </p:cNvSpPr>
          <p:nvPr>
            <p:ph type="dt" sz="half" idx="10"/>
          </p:nvPr>
        </p:nvSpPr>
        <p:spPr/>
        <p:txBody>
          <a:bodyPr/>
          <a:lstStyle/>
          <a:p>
            <a:fld id="{B1A49F97-3E7C-274C-B510-CBDAC6C8BEC3}" type="datetimeFigureOut">
              <a:rPr lang="en-US" smtClean="0"/>
              <a:t>10/23/2023</a:t>
            </a:fld>
            <a:endParaRPr lang="en-US"/>
          </a:p>
        </p:txBody>
      </p:sp>
      <p:sp>
        <p:nvSpPr>
          <p:cNvPr id="6" name="Footer Placeholder 5">
            <a:extLst>
              <a:ext uri="{FF2B5EF4-FFF2-40B4-BE49-F238E27FC236}">
                <a16:creationId xmlns:a16="http://schemas.microsoft.com/office/drawing/2014/main" id="{3E5BE6E5-4FFE-CB20-D363-2D551C567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03616-D3F9-C9EF-9BD1-8774E2082E3E}"/>
              </a:ext>
            </a:extLst>
          </p:cNvPr>
          <p:cNvSpPr>
            <a:spLocks noGrp="1"/>
          </p:cNvSpPr>
          <p:nvPr>
            <p:ph type="sldNum" sz="quarter" idx="12"/>
          </p:nvPr>
        </p:nvSpPr>
        <p:spPr/>
        <p:txBody>
          <a:bodyPr/>
          <a:lstStyle/>
          <a:p>
            <a:fld id="{BA678387-6B3D-664F-BB8E-98810FF5ED98}" type="slidenum">
              <a:rPr lang="en-US" smtClean="0"/>
              <a:t>‹#›</a:t>
            </a:fld>
            <a:endParaRPr lang="en-US"/>
          </a:p>
        </p:txBody>
      </p:sp>
    </p:spTree>
    <p:extLst>
      <p:ext uri="{BB962C8B-B14F-4D97-AF65-F5344CB8AC3E}">
        <p14:creationId xmlns:p14="http://schemas.microsoft.com/office/powerpoint/2010/main" val="91371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AA6DD-01D3-E7B4-D385-20780FE05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C9C9F7-6BA3-CDF5-2EAE-D6F7F6950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5D71B-11FB-AF0C-7A11-1F3E0638F0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49F97-3E7C-274C-B510-CBDAC6C8BEC3}" type="datetimeFigureOut">
              <a:rPr lang="en-US" smtClean="0"/>
              <a:t>10/23/2023</a:t>
            </a:fld>
            <a:endParaRPr lang="en-US"/>
          </a:p>
        </p:txBody>
      </p:sp>
      <p:sp>
        <p:nvSpPr>
          <p:cNvPr id="5" name="Footer Placeholder 4">
            <a:extLst>
              <a:ext uri="{FF2B5EF4-FFF2-40B4-BE49-F238E27FC236}">
                <a16:creationId xmlns:a16="http://schemas.microsoft.com/office/drawing/2014/main" id="{961C41B0-DCDE-FB8A-4302-141D3A7FEE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42ACFC-CCB7-9CC0-C0CC-5B5CDB347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78387-6B3D-664F-BB8E-98810FF5ED98}" type="slidenum">
              <a:rPr lang="en-US" smtClean="0"/>
              <a:t>‹#›</a:t>
            </a:fld>
            <a:endParaRPr lang="en-US"/>
          </a:p>
        </p:txBody>
      </p:sp>
    </p:spTree>
    <p:extLst>
      <p:ext uri="{BB962C8B-B14F-4D97-AF65-F5344CB8AC3E}">
        <p14:creationId xmlns:p14="http://schemas.microsoft.com/office/powerpoint/2010/main" val="352692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4.png" /><Relationship Id="rId7" Type="http://schemas.openxmlformats.org/officeDocument/2006/relationships/diagramColors" Target="../diagrams/colors1.xml" /><Relationship Id="rId2" Type="http://schemas.openxmlformats.org/officeDocument/2006/relationships/image" Target="../media/image3.png" /><Relationship Id="rId1" Type="http://schemas.openxmlformats.org/officeDocument/2006/relationships/slideLayout" Target="../slideLayouts/slideLayout2.xml" /><Relationship Id="rId6" Type="http://schemas.openxmlformats.org/officeDocument/2006/relationships/diagramQuickStyle" Target="../diagrams/quickStyle1.xml" /><Relationship Id="rId11" Type="http://schemas.openxmlformats.org/officeDocument/2006/relationships/image" Target="../media/image7.png" /><Relationship Id="rId5" Type="http://schemas.openxmlformats.org/officeDocument/2006/relationships/diagramLayout" Target="../diagrams/layout1.xml" /><Relationship Id="rId10" Type="http://schemas.openxmlformats.org/officeDocument/2006/relationships/image" Target="../media/image6.png" /><Relationship Id="rId4" Type="http://schemas.openxmlformats.org/officeDocument/2006/relationships/diagramData" Target="../diagrams/data1.xml" /><Relationship Id="rId9" Type="http://schemas.openxmlformats.org/officeDocument/2006/relationships/image" Target="../media/image5.png"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5.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32D7F-0E74-2351-F361-AF323CD0F9D6}"/>
              </a:ext>
            </a:extLst>
          </p:cNvPr>
          <p:cNvSpPr>
            <a:spLocks noGrp="1"/>
          </p:cNvSpPr>
          <p:nvPr>
            <p:ph type="ctrTitle"/>
          </p:nvPr>
        </p:nvSpPr>
        <p:spPr>
          <a:xfrm>
            <a:off x="643468" y="643467"/>
            <a:ext cx="4620584" cy="4567137"/>
          </a:xfrm>
        </p:spPr>
        <p:txBody>
          <a:bodyPr>
            <a:normAutofit/>
          </a:bodyPr>
          <a:lstStyle/>
          <a:p>
            <a:pPr algn="l"/>
            <a:r>
              <a:rPr lang="en-IN" sz="4400" b="1"/>
              <a:t>PHASE -3</a:t>
            </a:r>
            <a:br>
              <a:rPr lang="en-IN" sz="4400" b="1"/>
            </a:br>
            <a:br>
              <a:rPr lang="en-IN" sz="4400" b="1"/>
            </a:br>
            <a:r>
              <a:rPr lang="en-IN" sz="4400" b="1"/>
              <a:t>CUSTOMER CHURN PREDICTION</a:t>
            </a:r>
            <a:br>
              <a:rPr lang="en-IN" sz="4400"/>
            </a:br>
            <a:endParaRPr lang="en-US" sz="4400"/>
          </a:p>
        </p:txBody>
      </p:sp>
      <p:sp>
        <p:nvSpPr>
          <p:cNvPr id="3" name="Subtitle 2">
            <a:extLst>
              <a:ext uri="{FF2B5EF4-FFF2-40B4-BE49-F238E27FC236}">
                <a16:creationId xmlns:a16="http://schemas.microsoft.com/office/drawing/2014/main" id="{CC355A19-4CD9-17E7-1EF7-7D31EF24C0EC}"/>
              </a:ext>
            </a:extLst>
          </p:cNvPr>
          <p:cNvSpPr>
            <a:spLocks noGrp="1"/>
          </p:cNvSpPr>
          <p:nvPr>
            <p:ph type="subTitle" idx="1"/>
          </p:nvPr>
        </p:nvSpPr>
        <p:spPr>
          <a:xfrm>
            <a:off x="643467" y="5277684"/>
            <a:ext cx="4620584" cy="775494"/>
          </a:xfrm>
        </p:spPr>
        <p:txBody>
          <a:bodyPr>
            <a:normAutofit/>
          </a:bodyPr>
          <a:lstStyle/>
          <a:p>
            <a:pPr algn="l"/>
            <a:r>
              <a:rPr lang="en-IN" sz="2000" b="1"/>
              <a:t>PREPROCESSING AND LOADING THE DATA THROUGH THE HELP OF IBM COGNOS</a:t>
            </a:r>
            <a:r>
              <a:rPr lang="en-IN" sz="2000"/>
              <a:t>.</a:t>
            </a:r>
            <a:endParaRPr lang="en-US" sz="2000"/>
          </a:p>
        </p:txBody>
      </p:sp>
      <p:pic>
        <p:nvPicPr>
          <p:cNvPr id="5" name="Picture 4">
            <a:extLst>
              <a:ext uri="{FF2B5EF4-FFF2-40B4-BE49-F238E27FC236}">
                <a16:creationId xmlns:a16="http://schemas.microsoft.com/office/drawing/2014/main" id="{36853156-0075-E5F2-6017-75E7D3BCD630}"/>
              </a:ext>
            </a:extLst>
          </p:cNvPr>
          <p:cNvPicPr>
            <a:picLocks noChangeAspect="1"/>
          </p:cNvPicPr>
          <p:nvPr/>
        </p:nvPicPr>
        <p:blipFill rotWithShape="1">
          <a:blip r:embed="rId2"/>
          <a:srcRect l="4646" r="84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6393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 name="Title 1">
            <a:extLst>
              <a:ext uri="{FF2B5EF4-FFF2-40B4-BE49-F238E27FC236}">
                <a16:creationId xmlns:a16="http://schemas.microsoft.com/office/drawing/2014/main" id="{A733353F-0007-487E-32E3-ACDBF8455DC4}"/>
              </a:ext>
            </a:extLst>
          </p:cNvPr>
          <p:cNvSpPr>
            <a:spLocks noGrp="1"/>
          </p:cNvSpPr>
          <p:nvPr>
            <p:ph type="title"/>
          </p:nvPr>
        </p:nvSpPr>
        <p:spPr>
          <a:xfrm>
            <a:off x="836676" y="557189"/>
            <a:ext cx="4899039" cy="3346901"/>
          </a:xfrm>
          <a:noFill/>
        </p:spPr>
        <p:txBody>
          <a:bodyPr vert="horz" lIns="91440" tIns="45720" rIns="91440" bIns="45720" rtlCol="0" anchor="b">
            <a:normAutofit/>
          </a:bodyPr>
          <a:lstStyle/>
          <a:p>
            <a:r>
              <a:rPr lang="en-US" sz="5200" dirty="0"/>
              <a:t>Pre Processing</a:t>
            </a:r>
          </a:p>
        </p:txBody>
      </p:sp>
      <p:pic>
        <p:nvPicPr>
          <p:cNvPr id="4" name="Picture 3" descr="Números da bolsa de valores">
            <a:extLst>
              <a:ext uri="{FF2B5EF4-FFF2-40B4-BE49-F238E27FC236}">
                <a16:creationId xmlns:a16="http://schemas.microsoft.com/office/drawing/2014/main" id="{4EC0A50B-8FEC-8CD2-E05B-6DDC2B3362C8}"/>
              </a:ext>
            </a:extLst>
          </p:cNvPr>
          <p:cNvPicPr>
            <a:picLocks noChangeAspect="1"/>
          </p:cNvPicPr>
          <p:nvPr/>
        </p:nvPicPr>
        <p:blipFill rotWithShape="1">
          <a:blip r:embed="rId2"/>
          <a:srcRect l="21027" r="19545" b="-1"/>
          <a:stretch/>
        </p:blipFill>
        <p:spPr>
          <a:xfrm>
            <a:off x="6095999" y="10"/>
            <a:ext cx="6105655" cy="6857990"/>
          </a:xfrm>
          <a:prstGeom prst="rect">
            <a:avLst/>
          </a:prstGeom>
        </p:spPr>
      </p:pic>
    </p:spTree>
    <p:extLst>
      <p:ext uri="{BB962C8B-B14F-4D97-AF65-F5344CB8AC3E}">
        <p14:creationId xmlns:p14="http://schemas.microsoft.com/office/powerpoint/2010/main" val="419867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close-up of a logo&#10;&#10;Description automatically generated">
            <a:extLst>
              <a:ext uri="{FF2B5EF4-FFF2-40B4-BE49-F238E27FC236}">
                <a16:creationId xmlns:a16="http://schemas.microsoft.com/office/drawing/2014/main" id="{BE36BCCF-E6AA-EC14-2A13-384E534D37DC}"/>
              </a:ext>
            </a:extLst>
          </p:cNvPr>
          <p:cNvPicPr>
            <a:picLocks noChangeAspect="1"/>
          </p:cNvPicPr>
          <p:nvPr/>
        </p:nvPicPr>
        <p:blipFill>
          <a:blip r:embed="rId2"/>
          <a:stretch>
            <a:fillRect/>
          </a:stretch>
        </p:blipFill>
        <p:spPr>
          <a:xfrm>
            <a:off x="228767" y="121924"/>
            <a:ext cx="3623761" cy="1936510"/>
          </a:xfrm>
          <a:prstGeom prst="rect">
            <a:avLst/>
          </a:prstGeom>
        </p:spPr>
      </p:pic>
      <p:pic>
        <p:nvPicPr>
          <p:cNvPr id="12" name="Picture 11" descr="A computer screen shot of a computer code&#10;&#10;Description automatically generated">
            <a:extLst>
              <a:ext uri="{FF2B5EF4-FFF2-40B4-BE49-F238E27FC236}">
                <a16:creationId xmlns:a16="http://schemas.microsoft.com/office/drawing/2014/main" id="{8597F2AD-88ED-DC55-4A11-77C2340F8D71}"/>
              </a:ext>
            </a:extLst>
          </p:cNvPr>
          <p:cNvPicPr>
            <a:picLocks noChangeAspect="1"/>
          </p:cNvPicPr>
          <p:nvPr/>
        </p:nvPicPr>
        <p:blipFill>
          <a:blip r:embed="rId3"/>
          <a:stretch>
            <a:fillRect/>
          </a:stretch>
        </p:blipFill>
        <p:spPr>
          <a:xfrm>
            <a:off x="4276111" y="199238"/>
            <a:ext cx="3225770" cy="1672804"/>
          </a:xfrm>
          <a:prstGeom prst="rect">
            <a:avLst/>
          </a:prstGeom>
        </p:spPr>
      </p:pic>
      <p:sp>
        <p:nvSpPr>
          <p:cNvPr id="29" name="Rectangle 28">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graphicFrame>
        <p:nvGraphicFramePr>
          <p:cNvPr id="39" name="Content Placeholder 23">
            <a:extLst>
              <a:ext uri="{FF2B5EF4-FFF2-40B4-BE49-F238E27FC236}">
                <a16:creationId xmlns:a16="http://schemas.microsoft.com/office/drawing/2014/main" id="{79A0B688-D294-C785-EBA5-0AF5C19CC73C}"/>
              </a:ext>
            </a:extLst>
          </p:cNvPr>
          <p:cNvGraphicFramePr>
            <a:graphicFrameLocks noGrp="1"/>
          </p:cNvGraphicFramePr>
          <p:nvPr>
            <p:ph idx="1"/>
          </p:nvPr>
        </p:nvGraphicFramePr>
        <p:xfrm>
          <a:off x="4485180" y="2966720"/>
          <a:ext cx="6868620" cy="3210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1" name="Picture 20" descr="A screenshot of a computer code&#10;&#10;Description automatically generated">
            <a:extLst>
              <a:ext uri="{FF2B5EF4-FFF2-40B4-BE49-F238E27FC236}">
                <a16:creationId xmlns:a16="http://schemas.microsoft.com/office/drawing/2014/main" id="{579EF47B-098E-B968-DCBF-354CEF1E4561}"/>
              </a:ext>
            </a:extLst>
          </p:cNvPr>
          <p:cNvPicPr>
            <a:picLocks noChangeAspect="1"/>
          </p:cNvPicPr>
          <p:nvPr/>
        </p:nvPicPr>
        <p:blipFill>
          <a:blip r:embed="rId9"/>
          <a:stretch>
            <a:fillRect/>
          </a:stretch>
        </p:blipFill>
        <p:spPr>
          <a:xfrm>
            <a:off x="8309631" y="42118"/>
            <a:ext cx="3434156" cy="1987045"/>
          </a:xfrm>
          <a:prstGeom prst="rect">
            <a:avLst/>
          </a:prstGeom>
        </p:spPr>
      </p:pic>
      <p:pic>
        <p:nvPicPr>
          <p:cNvPr id="22" name="Picture 21" descr="A screenshot of a computer code&#10;&#10;Description automatically generated">
            <a:extLst>
              <a:ext uri="{FF2B5EF4-FFF2-40B4-BE49-F238E27FC236}">
                <a16:creationId xmlns:a16="http://schemas.microsoft.com/office/drawing/2014/main" id="{F584300F-B343-37CF-25CC-2595A541BEAF}"/>
              </a:ext>
            </a:extLst>
          </p:cNvPr>
          <p:cNvPicPr>
            <a:picLocks noChangeAspect="1"/>
          </p:cNvPicPr>
          <p:nvPr/>
        </p:nvPicPr>
        <p:blipFill>
          <a:blip r:embed="rId10"/>
          <a:stretch>
            <a:fillRect/>
          </a:stretch>
        </p:blipFill>
        <p:spPr>
          <a:xfrm>
            <a:off x="226248" y="4876803"/>
            <a:ext cx="3228290" cy="1859273"/>
          </a:xfrm>
          <a:prstGeom prst="rect">
            <a:avLst/>
          </a:prstGeom>
        </p:spPr>
      </p:pic>
      <p:pic>
        <p:nvPicPr>
          <p:cNvPr id="23" name="Picture 22">
            <a:extLst>
              <a:ext uri="{FF2B5EF4-FFF2-40B4-BE49-F238E27FC236}">
                <a16:creationId xmlns:a16="http://schemas.microsoft.com/office/drawing/2014/main" id="{10DE3A69-8C83-FFEA-8254-7A191CE356BA}"/>
              </a:ext>
            </a:extLst>
          </p:cNvPr>
          <p:cNvPicPr>
            <a:picLocks noChangeAspect="1"/>
          </p:cNvPicPr>
          <p:nvPr/>
        </p:nvPicPr>
        <p:blipFill>
          <a:blip r:embed="rId11"/>
          <a:stretch>
            <a:fillRect/>
          </a:stretch>
        </p:blipFill>
        <p:spPr>
          <a:xfrm>
            <a:off x="139810" y="2396440"/>
            <a:ext cx="3661953" cy="1925623"/>
          </a:xfrm>
          <a:prstGeom prst="rect">
            <a:avLst/>
          </a:prstGeom>
        </p:spPr>
      </p:pic>
    </p:spTree>
    <p:extLst>
      <p:ext uri="{BB962C8B-B14F-4D97-AF65-F5344CB8AC3E}">
        <p14:creationId xmlns:p14="http://schemas.microsoft.com/office/powerpoint/2010/main" val="34895198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6AEE321C-037D-7AD1-D06F-E86A76588525}"/>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1356C8-EF7D-C8E7-8AA8-89BBB684266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solidFill>
                  <a:schemeClr val="bg1"/>
                </a:solidFill>
              </a:rPr>
              <a:t>Visualization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633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9CE8572-69CB-E7D8-8BD1-D7708198E579}"/>
              </a:ext>
            </a:extLst>
          </p:cNvPr>
          <p:cNvPicPr>
            <a:picLocks noChangeAspect="1"/>
          </p:cNvPicPr>
          <p:nvPr/>
        </p:nvPicPr>
        <p:blipFill rotWithShape="1">
          <a:blip r:embed="rId2"/>
          <a:srcRect l="748" t="2" r="-852" b="-5"/>
          <a:stretch/>
        </p:blipFill>
        <p:spPr>
          <a:xfrm>
            <a:off x="643467" y="1941362"/>
            <a:ext cx="5294716" cy="2975273"/>
          </a:xfrm>
          <a:prstGeom prst="rect">
            <a:avLst/>
          </a:prstGeom>
        </p:spPr>
      </p:pic>
      <p:cxnSp>
        <p:nvCxnSpPr>
          <p:cNvPr id="26" name="Straight Connector 2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BF518A5-3795-2240-BE4D-BE682622A01A}"/>
              </a:ext>
            </a:extLst>
          </p:cNvPr>
          <p:cNvPicPr>
            <a:picLocks noChangeAspect="1"/>
          </p:cNvPicPr>
          <p:nvPr/>
        </p:nvPicPr>
        <p:blipFill rotWithShape="1">
          <a:blip r:embed="rId3"/>
          <a:srcRect l="2385" r="807"/>
          <a:stretch/>
        </p:blipFill>
        <p:spPr>
          <a:xfrm>
            <a:off x="6253817" y="1877088"/>
            <a:ext cx="5294715" cy="3103824"/>
          </a:xfrm>
          <a:prstGeom prst="rect">
            <a:avLst/>
          </a:prstGeom>
        </p:spPr>
      </p:pic>
    </p:spTree>
    <p:extLst>
      <p:ext uri="{BB962C8B-B14F-4D97-AF65-F5344CB8AC3E}">
        <p14:creationId xmlns:p14="http://schemas.microsoft.com/office/powerpoint/2010/main" val="326494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CCB2-D35D-B1D0-6741-8E91FDF5DBB9}"/>
              </a:ext>
            </a:extLst>
          </p:cNvPr>
          <p:cNvSpPr>
            <a:spLocks noGrp="1"/>
          </p:cNvSpPr>
          <p:nvPr>
            <p:ph type="title"/>
          </p:nvPr>
        </p:nvSpPr>
        <p:spPr/>
        <p:txBody>
          <a:bodyPr/>
          <a:lstStyle/>
          <a:p>
            <a:pPr algn="ctr"/>
            <a:r>
              <a:rPr lang="en-US" dirty="0"/>
              <a:t>Visualization</a:t>
            </a:r>
            <a:endParaRPr lang="en-IN" dirty="0"/>
          </a:p>
        </p:txBody>
      </p:sp>
      <p:sp>
        <p:nvSpPr>
          <p:cNvPr id="3" name="Text Placeholder 2">
            <a:extLst>
              <a:ext uri="{FF2B5EF4-FFF2-40B4-BE49-F238E27FC236}">
                <a16:creationId xmlns:a16="http://schemas.microsoft.com/office/drawing/2014/main" id="{B0C77D9E-60E3-9A72-A905-0A5BFBAACC8E}"/>
              </a:ext>
            </a:extLst>
          </p:cNvPr>
          <p:cNvSpPr>
            <a:spLocks noGrp="1"/>
          </p:cNvSpPr>
          <p:nvPr>
            <p:ph type="body" idx="1"/>
          </p:nvPr>
        </p:nvSpPr>
        <p:spPr/>
        <p:txBody>
          <a:bodyPr/>
          <a:lstStyle/>
          <a:p>
            <a:r>
              <a:rPr lang="en-US" dirty="0"/>
              <a:t>Pie Charts</a:t>
            </a:r>
            <a:endParaRPr lang="en-IN" dirty="0"/>
          </a:p>
        </p:txBody>
      </p:sp>
      <p:sp>
        <p:nvSpPr>
          <p:cNvPr id="4" name="Content Placeholder 3">
            <a:extLst>
              <a:ext uri="{FF2B5EF4-FFF2-40B4-BE49-F238E27FC236}">
                <a16:creationId xmlns:a16="http://schemas.microsoft.com/office/drawing/2014/main" id="{D4128CF4-816F-9CDB-6D68-AF8522CF673A}"/>
              </a:ext>
            </a:extLst>
          </p:cNvPr>
          <p:cNvSpPr>
            <a:spLocks noGrp="1"/>
          </p:cNvSpPr>
          <p:nvPr>
            <p:ph sz="half" idx="2"/>
          </p:nvPr>
        </p:nvSpPr>
        <p:spPr/>
        <p:txBody>
          <a:bodyPr/>
          <a:lstStyle/>
          <a:p>
            <a:r>
              <a:rPr lang="en-US" dirty="0"/>
              <a:t>Distribution of Customers based on various features</a:t>
            </a:r>
          </a:p>
          <a:p>
            <a:pPr marL="914400" lvl="1" indent="-457200">
              <a:buFont typeface="+mj-lt"/>
              <a:buAutoNum type="arabicPeriod"/>
            </a:pPr>
            <a:r>
              <a:rPr lang="en-US" dirty="0"/>
              <a:t>Gender</a:t>
            </a:r>
          </a:p>
          <a:p>
            <a:pPr marL="914400" lvl="1" indent="-457200">
              <a:buFont typeface="+mj-lt"/>
              <a:buAutoNum type="arabicPeriod"/>
            </a:pPr>
            <a:r>
              <a:rPr lang="en-US" dirty="0"/>
              <a:t>Senior Citizen</a:t>
            </a:r>
          </a:p>
          <a:p>
            <a:pPr marL="914400" lvl="1" indent="-457200">
              <a:buFont typeface="+mj-lt"/>
              <a:buAutoNum type="arabicPeriod"/>
            </a:pPr>
            <a:r>
              <a:rPr lang="en-US" dirty="0"/>
              <a:t>Partner</a:t>
            </a:r>
          </a:p>
          <a:p>
            <a:pPr marL="914400" lvl="1" indent="-457200">
              <a:buFont typeface="+mj-lt"/>
              <a:buAutoNum type="arabicPeriod"/>
            </a:pPr>
            <a:r>
              <a:rPr lang="en-US" dirty="0"/>
              <a:t>Dependents</a:t>
            </a:r>
          </a:p>
          <a:p>
            <a:pPr marL="342900" lvl="1" indent="-342900"/>
            <a:r>
              <a:rPr lang="en-US" dirty="0"/>
              <a:t>It shows the count of customers in each category</a:t>
            </a:r>
          </a:p>
          <a:p>
            <a:pPr lvl="1"/>
            <a:endParaRPr lang="en-IN" dirty="0"/>
          </a:p>
        </p:txBody>
      </p:sp>
      <p:sp>
        <p:nvSpPr>
          <p:cNvPr id="5" name="Text Placeholder 4">
            <a:extLst>
              <a:ext uri="{FF2B5EF4-FFF2-40B4-BE49-F238E27FC236}">
                <a16:creationId xmlns:a16="http://schemas.microsoft.com/office/drawing/2014/main" id="{20E96A2C-42E1-0F49-E7E8-E7A3D60E8B58}"/>
              </a:ext>
            </a:extLst>
          </p:cNvPr>
          <p:cNvSpPr>
            <a:spLocks noGrp="1"/>
          </p:cNvSpPr>
          <p:nvPr>
            <p:ph type="body" sz="quarter" idx="3"/>
          </p:nvPr>
        </p:nvSpPr>
        <p:spPr/>
        <p:txBody>
          <a:bodyPr/>
          <a:lstStyle/>
          <a:p>
            <a:r>
              <a:rPr lang="en-US" dirty="0"/>
              <a:t>Bar Graphs</a:t>
            </a:r>
            <a:endParaRPr lang="en-IN" dirty="0"/>
          </a:p>
        </p:txBody>
      </p:sp>
      <p:graphicFrame>
        <p:nvGraphicFramePr>
          <p:cNvPr id="10" name="Content Placeholder 5">
            <a:extLst>
              <a:ext uri="{FF2B5EF4-FFF2-40B4-BE49-F238E27FC236}">
                <a16:creationId xmlns:a16="http://schemas.microsoft.com/office/drawing/2014/main" id="{4E5A6FFB-C51F-4945-24D9-6DB026F18D84}"/>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23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99F5-12EF-178E-7494-3057E89C44E4}"/>
              </a:ext>
            </a:extLst>
          </p:cNvPr>
          <p:cNvSpPr>
            <a:spLocks noGrp="1"/>
          </p:cNvSpPr>
          <p:nvPr>
            <p:ph type="title"/>
          </p:nvPr>
        </p:nvSpPr>
        <p:spPr>
          <a:xfrm>
            <a:off x="584993" y="1404938"/>
            <a:ext cx="10515600" cy="4464843"/>
          </a:xfrm>
        </p:spPr>
        <p:txBody>
          <a:bodyPr>
            <a:normAutofit/>
          </a:bodyPr>
          <a:lstStyle/>
          <a:p>
            <a:pPr marL="571500" indent="-571500">
              <a:buFont typeface="Arial" panose="020B0604020202020204" pitchFamily="34" charset="0"/>
              <a:buChar char="•"/>
            </a:pPr>
            <a:r>
              <a:rPr lang="en-IN" dirty="0"/>
              <a:t>The phase-3 includes us the concept of pre-processing and cleaning of the data.
The analysis of the Telecom company dataset provided.
It is done with the help of “IBM –COGNOS” and through the data set which is provided</a:t>
            </a:r>
            <a:endParaRPr lang="en-US" dirty="0"/>
          </a:p>
        </p:txBody>
      </p:sp>
      <p:sp>
        <p:nvSpPr>
          <p:cNvPr id="7" name="TextBox 6">
            <a:extLst>
              <a:ext uri="{FF2B5EF4-FFF2-40B4-BE49-F238E27FC236}">
                <a16:creationId xmlns:a16="http://schemas.microsoft.com/office/drawing/2014/main" id="{1C04FE5E-120B-7906-AF3A-B52768817030}"/>
              </a:ext>
            </a:extLst>
          </p:cNvPr>
          <p:cNvSpPr txBox="1"/>
          <p:nvPr/>
        </p:nvSpPr>
        <p:spPr>
          <a:xfrm flipV="1">
            <a:off x="4764881" y="797719"/>
            <a:ext cx="1866900" cy="607219"/>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5ABAC4F5-AF7B-CC7B-129B-D7C3E8B68A33}"/>
              </a:ext>
            </a:extLst>
          </p:cNvPr>
          <p:cNvSpPr txBox="1"/>
          <p:nvPr/>
        </p:nvSpPr>
        <p:spPr>
          <a:xfrm>
            <a:off x="4086224" y="685829"/>
            <a:ext cx="4486275" cy="830997"/>
          </a:xfrm>
          <a:prstGeom prst="rect">
            <a:avLst/>
          </a:prstGeom>
          <a:noFill/>
        </p:spPr>
        <p:txBody>
          <a:bodyPr wrap="square" rtlCol="0">
            <a:spAutoFit/>
          </a:bodyPr>
          <a:lstStyle/>
          <a:p>
            <a:pPr algn="l"/>
            <a:r>
              <a:rPr lang="en-IN" sz="4800" b="1" dirty="0"/>
              <a:t>CONCLUSION</a:t>
            </a:r>
            <a:r>
              <a:rPr lang="en-IN" dirty="0"/>
              <a:t> </a:t>
            </a:r>
            <a:endParaRPr lang="en-US" dirty="0"/>
          </a:p>
        </p:txBody>
      </p:sp>
    </p:spTree>
    <p:extLst>
      <p:ext uri="{BB962C8B-B14F-4D97-AF65-F5344CB8AC3E}">
        <p14:creationId xmlns:p14="http://schemas.microsoft.com/office/powerpoint/2010/main" val="364310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10D8-8D40-E6C6-8AD5-73868C60C8B6}"/>
              </a:ext>
            </a:extLst>
          </p:cNvPr>
          <p:cNvSpPr>
            <a:spLocks noGrp="1"/>
          </p:cNvSpPr>
          <p:nvPr>
            <p:ph type="title"/>
          </p:nvPr>
        </p:nvSpPr>
        <p:spPr>
          <a:xfrm>
            <a:off x="839788" y="365125"/>
            <a:ext cx="10515600" cy="4718844"/>
          </a:xfrm>
        </p:spPr>
        <p:txBody>
          <a:bodyPr>
            <a:normAutofit/>
          </a:bodyPr>
          <a:lstStyle/>
          <a:p>
            <a:r>
              <a:rPr lang="en-IN" sz="8800" i="1" dirty="0">
                <a:latin typeface="Bodoni MT Black" panose="02000000000000000000" pitchFamily="2" charset="0"/>
                <a:ea typeface="Bodoni MT Black" panose="02000000000000000000" pitchFamily="2" charset="0"/>
              </a:rPr>
              <a:t>T.H.A.N.K.Y.O.U</a:t>
            </a:r>
            <a:endParaRPr lang="en-US" sz="8800" i="1" dirty="0">
              <a:latin typeface="Bodoni MT Black" panose="02000000000000000000" pitchFamily="2" charset="0"/>
              <a:ea typeface="Bodoni MT Black" panose="02000000000000000000" pitchFamily="2" charset="0"/>
            </a:endParaRPr>
          </a:p>
        </p:txBody>
      </p:sp>
    </p:spTree>
    <p:extLst>
      <p:ext uri="{BB962C8B-B14F-4D97-AF65-F5344CB8AC3E}">
        <p14:creationId xmlns:p14="http://schemas.microsoft.com/office/powerpoint/2010/main" val="1748692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Words>
  <Application>Microsoft Office PowerPoint</Application>
  <PresentationFormat>Widescreen</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PHASE -3  CUSTOMER CHURN PREDICTION </vt:lpstr>
      <vt:lpstr>Pre Processing</vt:lpstr>
      <vt:lpstr>PowerPoint Presentation</vt:lpstr>
      <vt:lpstr>Visualization</vt:lpstr>
      <vt:lpstr>PowerPoint Presentation</vt:lpstr>
      <vt:lpstr>Visualization</vt:lpstr>
      <vt:lpstr>The phase-3 includes us the concept of pre-processing and cleaning of the data.
The analysis of the Telecom company dataset provided.
It is done with the help of “IBM –COGNOS” and through the data set which is provided</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-3  CUSTOMER CHURN PREDICTION </dc:title>
  <dc:creator>Mehul Chand .R</dc:creator>
  <cp:lastModifiedBy>Mehul Chand .R</cp:lastModifiedBy>
  <cp:revision>48</cp:revision>
  <dcterms:created xsi:type="dcterms:W3CDTF">2023-10-16T06:08:35Z</dcterms:created>
  <dcterms:modified xsi:type="dcterms:W3CDTF">2023-10-23T15:56:56Z</dcterms:modified>
</cp:coreProperties>
</file>