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9" r:id="rId4"/>
    <p:sldId id="260" r:id="rId5"/>
    <p:sldId id="263" r:id="rId6"/>
    <p:sldId id="264" r:id="rId7"/>
    <p:sldId id="265" r:id="rId8"/>
    <p:sldId id="270"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C8E33-E8A8-4C24-8DF0-674BD885CDAE}" type="doc">
      <dgm:prSet loTypeId="urn:microsoft.com/office/officeart/2005/8/layout/vList2" loCatId="list" qsTypeId="urn:microsoft.com/office/officeart/2005/8/quickstyle/3d3" qsCatId="3D" csTypeId="urn:microsoft.com/office/officeart/2005/8/colors/colorful1" csCatId="colorful" phldr="1"/>
      <dgm:spPr/>
      <dgm:t>
        <a:bodyPr/>
        <a:lstStyle/>
        <a:p>
          <a:endParaRPr lang="en-US"/>
        </a:p>
      </dgm:t>
    </dgm:pt>
    <dgm:pt modelId="{60545ACD-18F7-42D8-AC8D-D49108220358}">
      <dgm:prSet custT="1"/>
      <dgm:spPr/>
      <dgm:t>
        <a:bodyPr/>
        <a:lstStyle/>
        <a:p>
          <a:pPr marL="0" indent="0" defTabSz="914400">
            <a:lnSpc>
              <a:spcPct val="100000"/>
            </a:lnSpc>
            <a:spcBef>
              <a:spcPts val="0"/>
            </a:spcBef>
            <a:spcAft>
              <a:spcPts val="0"/>
            </a:spcAft>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Q1.Write a program in Python that takes in a json(sample-</a:t>
          </a:r>
          <a:r>
            <a:rPr lang="en-US" sz="1600" b="0" i="0" dirty="0" err="1">
              <a:latin typeface="Times New Roman" panose="02020603050405020304" pitchFamily="18" charset="0"/>
              <a:cs typeface="Times New Roman" panose="02020603050405020304" pitchFamily="18" charset="0"/>
            </a:rPr>
            <a:t>json.json</a:t>
          </a:r>
          <a:r>
            <a:rPr lang="en-US" sz="1600" b="0" i="0" dirty="0">
              <a:latin typeface="Times New Roman" panose="02020603050405020304" pitchFamily="18" charset="0"/>
              <a:cs typeface="Times New Roman" panose="02020603050405020304" pitchFamily="18" charset="0"/>
            </a:rPr>
            <a:t>), outputs and generates the following:</a:t>
          </a:r>
        </a:p>
        <a:p>
          <a:pPr marL="0" indent="0" defTabSz="914400">
            <a:lnSpc>
              <a:spcPct val="100000"/>
            </a:lnSpc>
            <a:spcBef>
              <a:spcPts val="0"/>
            </a:spcBef>
            <a:spcAft>
              <a:spcPts val="0"/>
            </a:spcAft>
            <a:buFont typeface="Arial" panose="020B0604020202020204" pitchFamily="34" charset="0"/>
            <a:buChar char="•"/>
          </a:pPr>
          <a:r>
            <a:rPr lang="en-US" sz="1600" b="0" i="0" dirty="0">
              <a:latin typeface="Times New Roman" panose="02020603050405020304" pitchFamily="18" charset="0"/>
              <a:cs typeface="Times New Roman" panose="02020603050405020304" pitchFamily="18" charset="0"/>
            </a:rPr>
            <a:t>Number of unique shape types:</a:t>
          </a:r>
        </a:p>
      </dgm:t>
    </dgm:pt>
    <dgm:pt modelId="{4F4FC7E9-2987-42DF-93DE-8C5CBA682D85}" type="parTrans" cxnId="{1CAA4F55-4D97-4B56-BF49-DDE0C190C482}">
      <dgm:prSet/>
      <dgm:spPr/>
      <dgm:t>
        <a:bodyPr/>
        <a:lstStyle/>
        <a:p>
          <a:endParaRPr lang="en-US"/>
        </a:p>
      </dgm:t>
    </dgm:pt>
    <dgm:pt modelId="{8A8AC365-0482-47C1-A2F0-DCEC45E1A666}" type="sibTrans" cxnId="{1CAA4F55-4D97-4B56-BF49-DDE0C190C482}">
      <dgm:prSet/>
      <dgm:spPr/>
      <dgm:t>
        <a:bodyPr/>
        <a:lstStyle/>
        <a:p>
          <a:endParaRPr lang="en-US"/>
        </a:p>
      </dgm:t>
    </dgm:pt>
    <dgm:pt modelId="{B4AB189C-0097-46AB-BD0E-83903FEDEEE7}">
      <dgm:prSet custT="1"/>
      <dgm:spPr/>
      <dgm:t>
        <a:bodyPr/>
        <a:lstStyle/>
        <a:p>
          <a:pPr marL="0" lvl="0" indent="0" algn="l" defTabSz="914400">
            <a:lnSpc>
              <a:spcPct val="100000"/>
            </a:lnSpc>
            <a:spcBef>
              <a:spcPct val="0"/>
            </a:spcBef>
            <a:spcAft>
              <a:spcPts val="0"/>
            </a:spcAft>
            <a:buFont typeface="Arial" panose="020B0604020202020204" pitchFamily="34" charset="0"/>
            <a:buNone/>
          </a:pPr>
          <a:r>
            <a:rPr lang="en-US" sz="1700" b="0" i="0" kern="1200">
              <a:latin typeface="Times New Roman" panose="02020603050405020304" pitchFamily="18" charset="0"/>
              <a:ea typeface="+mn-ea"/>
              <a:cs typeface="Times New Roman" panose="02020603050405020304" pitchFamily="18" charset="0"/>
            </a:rPr>
            <a:t>Frequency of each shape and all labels associated with the shapes (for example: 'rectangle' - 'car': 74)</a:t>
          </a:r>
          <a:endParaRPr lang="en-US" sz="1700" b="0" i="0" kern="1200" dirty="0">
            <a:latin typeface="Times New Roman" panose="02020603050405020304" pitchFamily="18" charset="0"/>
            <a:ea typeface="+mn-ea"/>
            <a:cs typeface="Times New Roman" panose="02020603050405020304" pitchFamily="18" charset="0"/>
          </a:endParaRPr>
        </a:p>
      </dgm:t>
    </dgm:pt>
    <dgm:pt modelId="{5089CE45-121C-4A20-A6AA-56962A083FE2}" type="parTrans" cxnId="{0DA51921-0B22-401C-B6B8-9B4522CADCC3}">
      <dgm:prSet/>
      <dgm:spPr/>
      <dgm:t>
        <a:bodyPr/>
        <a:lstStyle/>
        <a:p>
          <a:endParaRPr lang="en-US"/>
        </a:p>
      </dgm:t>
    </dgm:pt>
    <dgm:pt modelId="{42EB2F15-0DE7-449A-9497-9EBFAB0B1467}" type="sibTrans" cxnId="{0DA51921-0B22-401C-B6B8-9B4522CADCC3}">
      <dgm:prSet/>
      <dgm:spPr/>
      <dgm:t>
        <a:bodyPr/>
        <a:lstStyle/>
        <a:p>
          <a:endParaRPr lang="en-US"/>
        </a:p>
      </dgm:t>
    </dgm:pt>
    <dgm:pt modelId="{8BC17777-F519-4465-A13E-F4E79F96C5DD}">
      <dgm:prSet custT="1"/>
      <dgm:spPr/>
      <dgm:t>
        <a:bodyPr/>
        <a:lstStyle/>
        <a:p>
          <a:r>
            <a:rPr lang="en-IN" sz="1700" b="0" i="0" kern="1200" dirty="0">
              <a:latin typeface="Times New Roman" panose="02020603050405020304" pitchFamily="18" charset="0"/>
              <a:ea typeface="+mn-ea"/>
              <a:cs typeface="Times New Roman" panose="02020603050405020304" pitchFamily="18" charset="0"/>
            </a:rPr>
            <a:t>Q2.</a:t>
          </a:r>
          <a:r>
            <a:rPr lang="en-US" sz="1700" b="0" i="0" kern="1200" dirty="0">
              <a:latin typeface="Times New Roman" panose="02020603050405020304" pitchFamily="18" charset="0"/>
              <a:ea typeface="+mn-ea"/>
              <a:cs typeface="Times New Roman" panose="02020603050405020304" pitchFamily="18" charset="0"/>
            </a:rPr>
            <a:t> "Question_2_Images". Given the python script and 1 sample corrupt image (indexed_5d5da9038aa716043cb777f4_0e2ee618-dab5-48c1-b13f-13ca3f8326e6.png), can you please diagnose what the error(s) are and fix the errors?</a:t>
          </a:r>
          <a:endParaRPr lang="en-IN" sz="1700" b="0" i="0" kern="1200" dirty="0">
            <a:latin typeface="Times New Roman" panose="02020603050405020304" pitchFamily="18" charset="0"/>
            <a:ea typeface="+mn-ea"/>
            <a:cs typeface="Times New Roman" panose="02020603050405020304" pitchFamily="18" charset="0"/>
          </a:endParaRPr>
        </a:p>
      </dgm:t>
    </dgm:pt>
    <dgm:pt modelId="{6044A540-B626-4889-BEA9-020D19A11CCB}" type="parTrans" cxnId="{DEAB35F2-9174-4603-B512-44A6DE1FF536}">
      <dgm:prSet/>
      <dgm:spPr/>
      <dgm:t>
        <a:bodyPr/>
        <a:lstStyle/>
        <a:p>
          <a:endParaRPr lang="en-US"/>
        </a:p>
      </dgm:t>
    </dgm:pt>
    <dgm:pt modelId="{942FD498-0568-432F-9B13-D7E24955CFFF}" type="sibTrans" cxnId="{DEAB35F2-9174-4603-B512-44A6DE1FF536}">
      <dgm:prSet/>
      <dgm:spPr/>
      <dgm:t>
        <a:bodyPr/>
        <a:lstStyle/>
        <a:p>
          <a:endParaRPr lang="en-US"/>
        </a:p>
      </dgm:t>
    </dgm:pt>
    <dgm:pt modelId="{CBE7E4AB-2B0B-4087-A2A3-2E74FF45430C}">
      <dgm:prSet custT="1"/>
      <dgm:spPr/>
      <dgm:t>
        <a:bodyPr/>
        <a:lstStyle/>
        <a:p>
          <a:pPr marL="0" lvl="0" indent="0" algn="l" defTabSz="914400">
            <a:lnSpc>
              <a:spcPct val="100000"/>
            </a:lnSpc>
            <a:spcBef>
              <a:spcPct val="0"/>
            </a:spcBef>
            <a:spcAft>
              <a:spcPts val="0"/>
            </a:spcAft>
            <a:buFont typeface="Arial" panose="020B0604020202020204" pitchFamily="34" charset="0"/>
            <a:buNone/>
          </a:pPr>
          <a:r>
            <a:rPr lang="en-US" sz="1700" b="0" i="0" kern="1200">
              <a:latin typeface="Times New Roman" panose="02020603050405020304" pitchFamily="18" charset="0"/>
              <a:ea typeface="+mn-ea"/>
              <a:cs typeface="Times New Roman" panose="02020603050405020304" pitchFamily="18" charset="0"/>
            </a:rPr>
            <a:t>Create two different images (png or jpeg the shapes i) colors are based on shape types ii) colors are based on annotation label. Check the 3 sets of samples in Question_1_Example_Images for reference. The dimensions of the original image were: 3840 × 2160</a:t>
          </a:r>
          <a:endParaRPr lang="en-US" sz="1700" b="0" i="0" kern="1200" dirty="0">
            <a:latin typeface="Times New Roman" panose="02020603050405020304" pitchFamily="18" charset="0"/>
            <a:ea typeface="+mn-ea"/>
            <a:cs typeface="Times New Roman" panose="02020603050405020304" pitchFamily="18" charset="0"/>
          </a:endParaRPr>
        </a:p>
      </dgm:t>
    </dgm:pt>
    <dgm:pt modelId="{2637020E-0AA0-426E-B448-297C58982F47}" type="sibTrans" cxnId="{0027618D-4C08-4625-BDDD-BDEACDF54F59}">
      <dgm:prSet/>
      <dgm:spPr/>
      <dgm:t>
        <a:bodyPr/>
        <a:lstStyle/>
        <a:p>
          <a:endParaRPr lang="en-US"/>
        </a:p>
      </dgm:t>
    </dgm:pt>
    <dgm:pt modelId="{00E686FF-E5D9-41A0-AA2C-AAD8CD98CE0E}" type="parTrans" cxnId="{0027618D-4C08-4625-BDDD-BDEACDF54F59}">
      <dgm:prSet/>
      <dgm:spPr/>
      <dgm:t>
        <a:bodyPr/>
        <a:lstStyle/>
        <a:p>
          <a:endParaRPr lang="en-US"/>
        </a:p>
      </dgm:t>
    </dgm:pt>
    <dgm:pt modelId="{86E3B65C-DFBB-4B0E-8F7A-40907505CA18}" type="pres">
      <dgm:prSet presAssocID="{4B3C8E33-E8A8-4C24-8DF0-674BD885CDAE}" presName="linear" presStyleCnt="0">
        <dgm:presLayoutVars>
          <dgm:animLvl val="lvl"/>
          <dgm:resizeHandles val="exact"/>
        </dgm:presLayoutVars>
      </dgm:prSet>
      <dgm:spPr/>
    </dgm:pt>
    <dgm:pt modelId="{FBD372A7-FFC9-48FB-81AB-261C3012E02D}" type="pres">
      <dgm:prSet presAssocID="{60545ACD-18F7-42D8-AC8D-D49108220358}" presName="parentText" presStyleLbl="node1" presStyleIdx="0" presStyleCnt="4" custLinFactNeighborX="66">
        <dgm:presLayoutVars>
          <dgm:chMax val="0"/>
          <dgm:bulletEnabled val="1"/>
        </dgm:presLayoutVars>
      </dgm:prSet>
      <dgm:spPr/>
    </dgm:pt>
    <dgm:pt modelId="{9FCD1815-2F65-499C-B3B9-1106A21E241C}" type="pres">
      <dgm:prSet presAssocID="{8A8AC365-0482-47C1-A2F0-DCEC45E1A666}" presName="spacer" presStyleCnt="0"/>
      <dgm:spPr/>
    </dgm:pt>
    <dgm:pt modelId="{B339E42F-607F-4788-A72B-3FAC5842E635}" type="pres">
      <dgm:prSet presAssocID="{B4AB189C-0097-46AB-BD0E-83903FEDEEE7}" presName="parentText" presStyleLbl="node1" presStyleIdx="1" presStyleCnt="4">
        <dgm:presLayoutVars>
          <dgm:chMax val="0"/>
          <dgm:bulletEnabled val="1"/>
        </dgm:presLayoutVars>
      </dgm:prSet>
      <dgm:spPr/>
    </dgm:pt>
    <dgm:pt modelId="{99625FDC-687B-405B-8AE0-832C34370FF9}" type="pres">
      <dgm:prSet presAssocID="{42EB2F15-0DE7-449A-9497-9EBFAB0B1467}" presName="spacer" presStyleCnt="0"/>
      <dgm:spPr/>
    </dgm:pt>
    <dgm:pt modelId="{534EAD29-F762-40AC-8C81-CDF297EDA5A5}" type="pres">
      <dgm:prSet presAssocID="{CBE7E4AB-2B0B-4087-A2A3-2E74FF45430C}" presName="parentText" presStyleLbl="node1" presStyleIdx="2" presStyleCnt="4">
        <dgm:presLayoutVars>
          <dgm:chMax val="0"/>
          <dgm:bulletEnabled val="1"/>
        </dgm:presLayoutVars>
      </dgm:prSet>
      <dgm:spPr/>
    </dgm:pt>
    <dgm:pt modelId="{501B9946-9AD9-4BC2-B812-B8C0CF474B54}" type="pres">
      <dgm:prSet presAssocID="{2637020E-0AA0-426E-B448-297C58982F47}" presName="spacer" presStyleCnt="0"/>
      <dgm:spPr/>
    </dgm:pt>
    <dgm:pt modelId="{B05573AA-1F60-4D97-9A4B-2418DA46C1A8}" type="pres">
      <dgm:prSet presAssocID="{8BC17777-F519-4465-A13E-F4E79F96C5DD}" presName="parentText" presStyleLbl="node1" presStyleIdx="3" presStyleCnt="4" custLinFactY="57" custLinFactNeighborX="-768" custLinFactNeighborY="100000">
        <dgm:presLayoutVars>
          <dgm:chMax val="0"/>
          <dgm:bulletEnabled val="1"/>
        </dgm:presLayoutVars>
      </dgm:prSet>
      <dgm:spPr/>
    </dgm:pt>
  </dgm:ptLst>
  <dgm:cxnLst>
    <dgm:cxn modelId="{0DA51921-0B22-401C-B6B8-9B4522CADCC3}" srcId="{4B3C8E33-E8A8-4C24-8DF0-674BD885CDAE}" destId="{B4AB189C-0097-46AB-BD0E-83903FEDEEE7}" srcOrd="1" destOrd="0" parTransId="{5089CE45-121C-4A20-A6AA-56962A083FE2}" sibTransId="{42EB2F15-0DE7-449A-9497-9EBFAB0B1467}"/>
    <dgm:cxn modelId="{1CAA4F55-4D97-4B56-BF49-DDE0C190C482}" srcId="{4B3C8E33-E8A8-4C24-8DF0-674BD885CDAE}" destId="{60545ACD-18F7-42D8-AC8D-D49108220358}" srcOrd="0" destOrd="0" parTransId="{4F4FC7E9-2987-42DF-93DE-8C5CBA682D85}" sibTransId="{8A8AC365-0482-47C1-A2F0-DCEC45E1A666}"/>
    <dgm:cxn modelId="{8AF62A59-9098-4C51-BEBB-6214D1E1EAF8}" type="presOf" srcId="{8BC17777-F519-4465-A13E-F4E79F96C5DD}" destId="{B05573AA-1F60-4D97-9A4B-2418DA46C1A8}" srcOrd="0" destOrd="0" presId="urn:microsoft.com/office/officeart/2005/8/layout/vList2"/>
    <dgm:cxn modelId="{0027618D-4C08-4625-BDDD-BDEACDF54F59}" srcId="{4B3C8E33-E8A8-4C24-8DF0-674BD885CDAE}" destId="{CBE7E4AB-2B0B-4087-A2A3-2E74FF45430C}" srcOrd="2" destOrd="0" parTransId="{00E686FF-E5D9-41A0-AA2C-AAD8CD98CE0E}" sibTransId="{2637020E-0AA0-426E-B448-297C58982F47}"/>
    <dgm:cxn modelId="{BCF1439C-5BCA-481D-8029-255D1C833BE4}" type="presOf" srcId="{4B3C8E33-E8A8-4C24-8DF0-674BD885CDAE}" destId="{86E3B65C-DFBB-4B0E-8F7A-40907505CA18}" srcOrd="0" destOrd="0" presId="urn:microsoft.com/office/officeart/2005/8/layout/vList2"/>
    <dgm:cxn modelId="{493B64CF-DDDB-468F-B3FF-3957863E82B2}" type="presOf" srcId="{60545ACD-18F7-42D8-AC8D-D49108220358}" destId="{FBD372A7-FFC9-48FB-81AB-261C3012E02D}" srcOrd="0" destOrd="0" presId="urn:microsoft.com/office/officeart/2005/8/layout/vList2"/>
    <dgm:cxn modelId="{84CA2BD3-3C85-47F7-A0E4-DA6C7FB5329C}" type="presOf" srcId="{CBE7E4AB-2B0B-4087-A2A3-2E74FF45430C}" destId="{534EAD29-F762-40AC-8C81-CDF297EDA5A5}" srcOrd="0" destOrd="0" presId="urn:microsoft.com/office/officeart/2005/8/layout/vList2"/>
    <dgm:cxn modelId="{51ED86D8-D3C4-4821-AACC-7F3CA84698BE}" type="presOf" srcId="{B4AB189C-0097-46AB-BD0E-83903FEDEEE7}" destId="{B339E42F-607F-4788-A72B-3FAC5842E635}" srcOrd="0" destOrd="0" presId="urn:microsoft.com/office/officeart/2005/8/layout/vList2"/>
    <dgm:cxn modelId="{DEAB35F2-9174-4603-B512-44A6DE1FF536}" srcId="{4B3C8E33-E8A8-4C24-8DF0-674BD885CDAE}" destId="{8BC17777-F519-4465-A13E-F4E79F96C5DD}" srcOrd="3" destOrd="0" parTransId="{6044A540-B626-4889-BEA9-020D19A11CCB}" sibTransId="{942FD498-0568-432F-9B13-D7E24955CFFF}"/>
    <dgm:cxn modelId="{44220972-0741-45F0-B561-FD959CAC47AD}" type="presParOf" srcId="{86E3B65C-DFBB-4B0E-8F7A-40907505CA18}" destId="{FBD372A7-FFC9-48FB-81AB-261C3012E02D}" srcOrd="0" destOrd="0" presId="urn:microsoft.com/office/officeart/2005/8/layout/vList2"/>
    <dgm:cxn modelId="{E0C72BAC-8EEF-4223-B391-CF35A19D82B0}" type="presParOf" srcId="{86E3B65C-DFBB-4B0E-8F7A-40907505CA18}" destId="{9FCD1815-2F65-499C-B3B9-1106A21E241C}" srcOrd="1" destOrd="0" presId="urn:microsoft.com/office/officeart/2005/8/layout/vList2"/>
    <dgm:cxn modelId="{F22E8249-6822-4349-AB1A-E531EB507012}" type="presParOf" srcId="{86E3B65C-DFBB-4B0E-8F7A-40907505CA18}" destId="{B339E42F-607F-4788-A72B-3FAC5842E635}" srcOrd="2" destOrd="0" presId="urn:microsoft.com/office/officeart/2005/8/layout/vList2"/>
    <dgm:cxn modelId="{474C6937-2720-4FD3-8751-284518FFC349}" type="presParOf" srcId="{86E3B65C-DFBB-4B0E-8F7A-40907505CA18}" destId="{99625FDC-687B-405B-8AE0-832C34370FF9}" srcOrd="3" destOrd="0" presId="urn:microsoft.com/office/officeart/2005/8/layout/vList2"/>
    <dgm:cxn modelId="{512736A2-6362-4058-B59E-3B9E85850EE0}" type="presParOf" srcId="{86E3B65C-DFBB-4B0E-8F7A-40907505CA18}" destId="{534EAD29-F762-40AC-8C81-CDF297EDA5A5}" srcOrd="4" destOrd="0" presId="urn:microsoft.com/office/officeart/2005/8/layout/vList2"/>
    <dgm:cxn modelId="{75F638AA-9F15-49F6-B831-6E035A3D2E23}" type="presParOf" srcId="{86E3B65C-DFBB-4B0E-8F7A-40907505CA18}" destId="{501B9946-9AD9-4BC2-B812-B8C0CF474B54}" srcOrd="5" destOrd="0" presId="urn:microsoft.com/office/officeart/2005/8/layout/vList2"/>
    <dgm:cxn modelId="{6CF1212D-5841-4A32-9801-3E98CAE6B4E4}" type="presParOf" srcId="{86E3B65C-DFBB-4B0E-8F7A-40907505CA18}" destId="{B05573AA-1F60-4D97-9A4B-2418DA46C1A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372A7-FFC9-48FB-81AB-261C3012E02D}">
      <dsp:nvSpPr>
        <dsp:cNvPr id="0" name=""/>
        <dsp:cNvSpPr/>
      </dsp:nvSpPr>
      <dsp:spPr>
        <a:xfrm>
          <a:off x="0" y="718"/>
          <a:ext cx="6797675" cy="1245172"/>
        </a:xfrm>
        <a:prstGeom prst="roundRect">
          <a:avLst/>
        </a:prstGeom>
        <a:solidFill>
          <a:schemeClr val="accent2">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914400">
            <a:lnSpc>
              <a:spcPct val="100000"/>
            </a:lnSpc>
            <a:spcBef>
              <a:spcPct val="0"/>
            </a:spcBef>
            <a:spcAft>
              <a:spcPts val="0"/>
            </a:spcAft>
            <a:buFont typeface="Arial" panose="020B0604020202020204" pitchFamily="34" charset="0"/>
            <a:buNone/>
          </a:pPr>
          <a:r>
            <a:rPr lang="en-US" sz="1600" b="0" i="0" kern="1200" dirty="0">
              <a:latin typeface="Times New Roman" panose="02020603050405020304" pitchFamily="18" charset="0"/>
              <a:cs typeface="Times New Roman" panose="02020603050405020304" pitchFamily="18" charset="0"/>
            </a:rPr>
            <a:t>Q1.Write a program in Python that takes in a json(sample-</a:t>
          </a:r>
          <a:r>
            <a:rPr lang="en-US" sz="1600" b="0" i="0" kern="1200" dirty="0" err="1">
              <a:latin typeface="Times New Roman" panose="02020603050405020304" pitchFamily="18" charset="0"/>
              <a:cs typeface="Times New Roman" panose="02020603050405020304" pitchFamily="18" charset="0"/>
            </a:rPr>
            <a:t>json.json</a:t>
          </a:r>
          <a:r>
            <a:rPr lang="en-US" sz="1600" b="0" i="0" kern="1200" dirty="0">
              <a:latin typeface="Times New Roman" panose="02020603050405020304" pitchFamily="18" charset="0"/>
              <a:cs typeface="Times New Roman" panose="02020603050405020304" pitchFamily="18" charset="0"/>
            </a:rPr>
            <a:t>), outputs and generates the following:</a:t>
          </a:r>
        </a:p>
        <a:p>
          <a:pPr marL="0" lvl="0" indent="0" algn="l" defTabSz="914400">
            <a:lnSpc>
              <a:spcPct val="100000"/>
            </a:lnSpc>
            <a:spcBef>
              <a:spcPct val="0"/>
            </a:spcBef>
            <a:spcAft>
              <a:spcPts val="0"/>
            </a:spcAft>
            <a:buFont typeface="Arial" panose="020B0604020202020204" pitchFamily="34" charset="0"/>
            <a:buNone/>
          </a:pPr>
          <a:r>
            <a:rPr lang="en-US" sz="1600" b="0" i="0" kern="1200" dirty="0">
              <a:latin typeface="Times New Roman" panose="02020603050405020304" pitchFamily="18" charset="0"/>
              <a:cs typeface="Times New Roman" panose="02020603050405020304" pitchFamily="18" charset="0"/>
            </a:rPr>
            <a:t>Number of unique shape types:</a:t>
          </a:r>
        </a:p>
      </dsp:txBody>
      <dsp:txXfrm>
        <a:off x="60784" y="61502"/>
        <a:ext cx="6676107" cy="1123604"/>
      </dsp:txXfrm>
    </dsp:sp>
    <dsp:sp modelId="{B339E42F-607F-4788-A72B-3FAC5842E635}">
      <dsp:nvSpPr>
        <dsp:cNvPr id="0" name=""/>
        <dsp:cNvSpPr/>
      </dsp:nvSpPr>
      <dsp:spPr>
        <a:xfrm>
          <a:off x="0" y="1280451"/>
          <a:ext cx="6797675" cy="1245172"/>
        </a:xfrm>
        <a:prstGeom prst="roundRect">
          <a:avLst/>
        </a:prstGeom>
        <a:solidFill>
          <a:schemeClr val="accent3">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914400">
            <a:lnSpc>
              <a:spcPct val="100000"/>
            </a:lnSpc>
            <a:spcBef>
              <a:spcPct val="0"/>
            </a:spcBef>
            <a:spcAft>
              <a:spcPts val="0"/>
            </a:spcAft>
            <a:buFont typeface="Arial" panose="020B0604020202020204" pitchFamily="34" charset="0"/>
            <a:buNone/>
          </a:pPr>
          <a:r>
            <a:rPr lang="en-US" sz="1700" b="0" i="0" kern="1200">
              <a:latin typeface="Times New Roman" panose="02020603050405020304" pitchFamily="18" charset="0"/>
              <a:ea typeface="+mn-ea"/>
              <a:cs typeface="Times New Roman" panose="02020603050405020304" pitchFamily="18" charset="0"/>
            </a:rPr>
            <a:t>Frequency of each shape and all labels associated with the shapes (for example: 'rectangle' - 'car': 74)</a:t>
          </a:r>
          <a:endParaRPr lang="en-US" sz="1700" b="0" i="0" kern="1200" dirty="0">
            <a:latin typeface="Times New Roman" panose="02020603050405020304" pitchFamily="18" charset="0"/>
            <a:ea typeface="+mn-ea"/>
            <a:cs typeface="Times New Roman" panose="02020603050405020304" pitchFamily="18" charset="0"/>
          </a:endParaRPr>
        </a:p>
      </dsp:txBody>
      <dsp:txXfrm>
        <a:off x="60784" y="1341235"/>
        <a:ext cx="6676107" cy="1123604"/>
      </dsp:txXfrm>
    </dsp:sp>
    <dsp:sp modelId="{534EAD29-F762-40AC-8C81-CDF297EDA5A5}">
      <dsp:nvSpPr>
        <dsp:cNvPr id="0" name=""/>
        <dsp:cNvSpPr/>
      </dsp:nvSpPr>
      <dsp:spPr>
        <a:xfrm>
          <a:off x="0" y="2560183"/>
          <a:ext cx="6797675" cy="1245172"/>
        </a:xfrm>
        <a:prstGeom prst="roundRect">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914400">
            <a:lnSpc>
              <a:spcPct val="100000"/>
            </a:lnSpc>
            <a:spcBef>
              <a:spcPct val="0"/>
            </a:spcBef>
            <a:spcAft>
              <a:spcPts val="0"/>
            </a:spcAft>
            <a:buFont typeface="Arial" panose="020B0604020202020204" pitchFamily="34" charset="0"/>
            <a:buNone/>
          </a:pPr>
          <a:r>
            <a:rPr lang="en-US" sz="1700" b="0" i="0" kern="1200">
              <a:latin typeface="Times New Roman" panose="02020603050405020304" pitchFamily="18" charset="0"/>
              <a:ea typeface="+mn-ea"/>
              <a:cs typeface="Times New Roman" panose="02020603050405020304" pitchFamily="18" charset="0"/>
            </a:rPr>
            <a:t>Create two different images (png or jpeg the shapes i) colors are based on shape types ii) colors are based on annotation label. Check the 3 sets of samples in Question_1_Example_Images for reference. The dimensions of the original image were: 3840 × 2160</a:t>
          </a:r>
          <a:endParaRPr lang="en-US" sz="1700" b="0" i="0" kern="1200" dirty="0">
            <a:latin typeface="Times New Roman" panose="02020603050405020304" pitchFamily="18" charset="0"/>
            <a:ea typeface="+mn-ea"/>
            <a:cs typeface="Times New Roman" panose="02020603050405020304" pitchFamily="18" charset="0"/>
          </a:endParaRPr>
        </a:p>
      </dsp:txBody>
      <dsp:txXfrm>
        <a:off x="60784" y="2620967"/>
        <a:ext cx="6676107" cy="1123604"/>
      </dsp:txXfrm>
    </dsp:sp>
    <dsp:sp modelId="{B05573AA-1F60-4D97-9A4B-2418DA46C1A8}">
      <dsp:nvSpPr>
        <dsp:cNvPr id="0" name=""/>
        <dsp:cNvSpPr/>
      </dsp:nvSpPr>
      <dsp:spPr>
        <a:xfrm>
          <a:off x="0" y="3840634"/>
          <a:ext cx="6797675" cy="1245172"/>
        </a:xfrm>
        <a:prstGeom prst="roundRect">
          <a:avLst/>
        </a:prstGeom>
        <a:solidFill>
          <a:schemeClr val="accent5">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dirty="0">
              <a:latin typeface="Times New Roman" panose="02020603050405020304" pitchFamily="18" charset="0"/>
              <a:ea typeface="+mn-ea"/>
              <a:cs typeface="Times New Roman" panose="02020603050405020304" pitchFamily="18" charset="0"/>
            </a:rPr>
            <a:t>Q2.</a:t>
          </a:r>
          <a:r>
            <a:rPr lang="en-US" sz="1700" b="0" i="0" kern="1200" dirty="0">
              <a:latin typeface="Times New Roman" panose="02020603050405020304" pitchFamily="18" charset="0"/>
              <a:ea typeface="+mn-ea"/>
              <a:cs typeface="Times New Roman" panose="02020603050405020304" pitchFamily="18" charset="0"/>
            </a:rPr>
            <a:t> "Question_2_Images". Given the python script and 1 sample corrupt image (indexed_5d5da9038aa716043cb777f4_0e2ee618-dab5-48c1-b13f-13ca3f8326e6.png), can you please diagnose what the error(s) are and fix the errors?</a:t>
          </a:r>
          <a:endParaRPr lang="en-IN" sz="1700" b="0" i="0" kern="1200" dirty="0">
            <a:latin typeface="Times New Roman" panose="02020603050405020304" pitchFamily="18" charset="0"/>
            <a:ea typeface="+mn-ea"/>
            <a:cs typeface="Times New Roman" panose="02020603050405020304" pitchFamily="18" charset="0"/>
          </a:endParaRPr>
        </a:p>
      </dsp:txBody>
      <dsp:txXfrm>
        <a:off x="60784" y="3901418"/>
        <a:ext cx="6676107" cy="11236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55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1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97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773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34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67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13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762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052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664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07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35266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628424-4737-4E38-B35B-0FB834808D46}"/>
              </a:ext>
            </a:extLst>
          </p:cNvPr>
          <p:cNvPicPr>
            <a:picLocks noChangeAspect="1"/>
          </p:cNvPicPr>
          <p:nvPr/>
        </p:nvPicPr>
        <p:blipFill>
          <a:blip r:embed="rId2"/>
          <a:stretch>
            <a:fillRect/>
          </a:stretch>
        </p:blipFill>
        <p:spPr>
          <a:xfrm>
            <a:off x="0" y="43541"/>
            <a:ext cx="12192000" cy="6321747"/>
          </a:xfrm>
          <a:prstGeom prst="rect">
            <a:avLst/>
          </a:prstGeom>
        </p:spPr>
      </p:pic>
      <p:sp>
        <p:nvSpPr>
          <p:cNvPr id="2" name="Title 1">
            <a:extLst>
              <a:ext uri="{FF2B5EF4-FFF2-40B4-BE49-F238E27FC236}">
                <a16:creationId xmlns:a16="http://schemas.microsoft.com/office/drawing/2014/main" id="{C797F986-8185-4234-BCAE-2D06566A35D6}"/>
              </a:ext>
            </a:extLst>
          </p:cNvPr>
          <p:cNvSpPr>
            <a:spLocks noGrp="1"/>
          </p:cNvSpPr>
          <p:nvPr>
            <p:ph type="ctrTitle"/>
          </p:nvPr>
        </p:nvSpPr>
        <p:spPr>
          <a:xfrm>
            <a:off x="824977" y="43542"/>
            <a:ext cx="10599736" cy="1219201"/>
          </a:xfrm>
        </p:spPr>
        <p:txBody>
          <a:bodyPr>
            <a:normAutofit/>
          </a:bodyPr>
          <a:lstStyle/>
          <a:p>
            <a:pPr algn="ctr"/>
            <a:r>
              <a:rPr lang="en-IN" sz="3600" b="1" u="sng" dirty="0">
                <a:solidFill>
                  <a:schemeClr val="accent2">
                    <a:lumMod val="75000"/>
                  </a:schemeClr>
                </a:solidFill>
                <a:latin typeface="Algerian" panose="04020705040A02060702" pitchFamily="82" charset="0"/>
              </a:rPr>
              <a:t>Technical Exercise</a:t>
            </a:r>
            <a:br>
              <a:rPr lang="en-IN" sz="2800" dirty="0"/>
            </a:br>
            <a:endParaRPr lang="en-IN" sz="2800" dirty="0"/>
          </a:p>
        </p:txBody>
      </p:sp>
      <p:sp>
        <p:nvSpPr>
          <p:cNvPr id="3" name="Subtitle 2">
            <a:extLst>
              <a:ext uri="{FF2B5EF4-FFF2-40B4-BE49-F238E27FC236}">
                <a16:creationId xmlns:a16="http://schemas.microsoft.com/office/drawing/2014/main" id="{5FC00E3B-33E5-4E32-B700-DC2120C1FBD4}"/>
              </a:ext>
            </a:extLst>
          </p:cNvPr>
          <p:cNvSpPr>
            <a:spLocks noGrp="1"/>
          </p:cNvSpPr>
          <p:nvPr>
            <p:ph type="subTitle" idx="1"/>
          </p:nvPr>
        </p:nvSpPr>
        <p:spPr>
          <a:xfrm>
            <a:off x="767595" y="1189608"/>
            <a:ext cx="10714499" cy="4323425"/>
          </a:xfrm>
        </p:spPr>
        <p:txBody>
          <a:bodyPr>
            <a:noAutofit/>
          </a:bodyPr>
          <a:lstStyle/>
          <a:p>
            <a:pPr algn="ctr"/>
            <a:endParaRPr lang="en-US" sz="3600" b="1" dirty="0">
              <a:solidFill>
                <a:schemeClr val="bg1">
                  <a:lumMod val="95000"/>
                </a:schemeClr>
              </a:solidFill>
              <a:latin typeface="Algerian" panose="04020705040A02060702" pitchFamily="82" charset="0"/>
            </a:endParaRPr>
          </a:p>
          <a:p>
            <a:pPr algn="ctr"/>
            <a:r>
              <a:rPr lang="en-US" sz="3600" b="1" dirty="0">
                <a:solidFill>
                  <a:schemeClr val="bg1">
                    <a:lumMod val="95000"/>
                  </a:schemeClr>
                </a:solidFill>
                <a:latin typeface="Algerian" panose="04020705040A02060702" pitchFamily="82" charset="0"/>
              </a:rPr>
              <a:t>PRESENTED BY</a:t>
            </a:r>
            <a:endParaRPr lang="en-IN" sz="3600" b="1" dirty="0">
              <a:solidFill>
                <a:schemeClr val="bg1">
                  <a:lumMod val="95000"/>
                </a:schemeClr>
              </a:solidFill>
              <a:latin typeface="Algerian" panose="04020705040A02060702" pitchFamily="82" charset="0"/>
            </a:endParaRPr>
          </a:p>
          <a:p>
            <a:pPr algn="ctr"/>
            <a:r>
              <a:rPr lang="en-US" sz="3600" b="1" dirty="0">
                <a:solidFill>
                  <a:schemeClr val="bg1">
                    <a:lumMod val="95000"/>
                  </a:schemeClr>
                </a:solidFill>
                <a:latin typeface="Algerian" panose="04020705040A02060702" pitchFamily="82" charset="0"/>
              </a:rPr>
              <a:t>Mehul Kumar Das</a:t>
            </a:r>
            <a:endParaRPr lang="en-IN" sz="3600" b="1" dirty="0">
              <a:solidFill>
                <a:schemeClr val="bg1">
                  <a:lumMod val="95000"/>
                </a:schemeClr>
              </a:solidFill>
              <a:latin typeface="Algerian" panose="04020705040A02060702" pitchFamily="82" charset="0"/>
            </a:endParaRPr>
          </a:p>
          <a:p>
            <a:pPr algn="ctr"/>
            <a:r>
              <a:rPr lang="en-US" sz="3600" b="1" dirty="0">
                <a:solidFill>
                  <a:schemeClr val="bg1">
                    <a:lumMod val="95000"/>
                  </a:schemeClr>
                </a:solidFill>
                <a:latin typeface="Algerian" panose="04020705040A02060702" pitchFamily="82" charset="0"/>
              </a:rPr>
              <a:t> </a:t>
            </a:r>
          </a:p>
          <a:p>
            <a:pPr algn="ctr"/>
            <a:endParaRPr lang="en-IN" sz="3600" b="1" dirty="0">
              <a:solidFill>
                <a:srgbClr val="FF0000"/>
              </a:solidFill>
              <a:latin typeface="Algerian" panose="04020705040A02060702" pitchFamily="82" charset="0"/>
            </a:endParaRPr>
          </a:p>
          <a:p>
            <a:pPr algn="ctr"/>
            <a:endParaRPr lang="en-IN" sz="3600" dirty="0"/>
          </a:p>
        </p:txBody>
      </p:sp>
    </p:spTree>
    <p:extLst>
      <p:ext uri="{BB962C8B-B14F-4D97-AF65-F5344CB8AC3E}">
        <p14:creationId xmlns:p14="http://schemas.microsoft.com/office/powerpoint/2010/main" val="382384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CB9E-F280-4005-A242-E7A9088A0191}"/>
              </a:ext>
            </a:extLst>
          </p:cNvPr>
          <p:cNvSpPr>
            <a:spLocks noGrp="1"/>
          </p:cNvSpPr>
          <p:nvPr>
            <p:ph type="title"/>
          </p:nvPr>
        </p:nvSpPr>
        <p:spPr>
          <a:xfrm>
            <a:off x="595449" y="650743"/>
            <a:ext cx="8911687" cy="902849"/>
          </a:xfrm>
        </p:spPr>
        <p:txBody>
          <a:bodyPr/>
          <a:lstStyle/>
          <a:p>
            <a:r>
              <a:rPr lang="en-US" b="1" u="sng" dirty="0">
                <a:latin typeface="Algerian" panose="04020705040A02060702" pitchFamily="82" charset="0"/>
              </a:rPr>
              <a:t>Introduction</a:t>
            </a:r>
            <a:endParaRPr lang="en-IN"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E1948805-5CF0-4BB2-A43F-A9D7BE6E509D}"/>
              </a:ext>
            </a:extLst>
          </p:cNvPr>
          <p:cNvSpPr>
            <a:spLocks noGrp="1"/>
          </p:cNvSpPr>
          <p:nvPr>
            <p:ph idx="1"/>
          </p:nvPr>
        </p:nvSpPr>
        <p:spPr>
          <a:xfrm>
            <a:off x="285750" y="1762125"/>
            <a:ext cx="11218862" cy="4771840"/>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At </a:t>
            </a:r>
            <a:r>
              <a:rPr lang="en-US" dirty="0" err="1">
                <a:latin typeface="Times New Roman" panose="02020603050405020304" pitchFamily="18" charset="0"/>
                <a:cs typeface="Times New Roman" panose="02020603050405020304" pitchFamily="18" charset="0"/>
              </a:rPr>
              <a:t>Samasource</a:t>
            </a:r>
            <a:r>
              <a:rPr lang="en-US" dirty="0">
                <a:latin typeface="Times New Roman" panose="02020603050405020304" pitchFamily="18" charset="0"/>
                <a:cs typeface="Times New Roman" panose="02020603050405020304" pitchFamily="18" charset="0"/>
              </a:rPr>
              <a:t> they provide training data for computer vision models. Whether they are dealing with image annotation applications, metrics to benchmark how well our services are performed, or tools to help integrate customer data pipelines, reporting and working with images is part of their DNA.</a:t>
            </a:r>
          </a:p>
        </p:txBody>
      </p:sp>
    </p:spTree>
    <p:extLst>
      <p:ext uri="{BB962C8B-B14F-4D97-AF65-F5344CB8AC3E}">
        <p14:creationId xmlns:p14="http://schemas.microsoft.com/office/powerpoint/2010/main" val="141461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E390E0-AEC5-4E5B-A532-88109D9FE0B0}"/>
              </a:ext>
            </a:extLst>
          </p:cNvPr>
          <p:cNvSpPr>
            <a:spLocks noGrp="1"/>
          </p:cNvSpPr>
          <p:nvPr>
            <p:ph type="title"/>
          </p:nvPr>
        </p:nvSpPr>
        <p:spPr>
          <a:xfrm>
            <a:off x="492370" y="516835"/>
            <a:ext cx="3084844" cy="5772840"/>
          </a:xfrm>
        </p:spPr>
        <p:txBody>
          <a:bodyPr anchor="ctr">
            <a:normAutofit/>
          </a:bodyPr>
          <a:lstStyle/>
          <a:p>
            <a:r>
              <a:rPr lang="en-IN" sz="3600" b="1" u="sng" dirty="0">
                <a:solidFill>
                  <a:srgbClr val="FFFFFF"/>
                </a:solidFill>
                <a:latin typeface="Algerian" panose="04020705040A02060702" pitchFamily="82" charset="0"/>
              </a:rPr>
              <a:t>Problem</a:t>
            </a:r>
            <a:br>
              <a:rPr lang="en-IN" sz="3600" b="1" u="sng" dirty="0">
                <a:solidFill>
                  <a:srgbClr val="FFFFFF"/>
                </a:solidFill>
                <a:latin typeface="Algerian" panose="04020705040A02060702" pitchFamily="82" charset="0"/>
              </a:rPr>
            </a:br>
            <a:r>
              <a:rPr lang="en-IN" sz="3600" b="1" u="sng" dirty="0">
                <a:solidFill>
                  <a:srgbClr val="FFFFFF"/>
                </a:solidFill>
                <a:latin typeface="Algerian" panose="04020705040A02060702" pitchFamily="82" charset="0"/>
              </a:rPr>
              <a:t>statements</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E945B3D-5D67-4F8F-B225-906726BAFCD5}"/>
              </a:ext>
            </a:extLst>
          </p:cNvPr>
          <p:cNvGraphicFramePr>
            <a:graphicFrameLocks noGrp="1"/>
          </p:cNvGraphicFramePr>
          <p:nvPr>
            <p:ph idx="1"/>
            <p:extLst>
              <p:ext uri="{D42A27DB-BD31-4B8C-83A1-F6EECF244321}">
                <p14:modId xmlns:p14="http://schemas.microsoft.com/office/powerpoint/2010/main" val="634225239"/>
              </p:ext>
            </p:extLst>
          </p:nvPr>
        </p:nvGraphicFramePr>
        <p:xfrm>
          <a:off x="4745296" y="886096"/>
          <a:ext cx="6797675" cy="5085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54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D3C497E-DF87-4200-A2F2-872CFF3B7DE2}"/>
              </a:ext>
            </a:extLst>
          </p:cNvPr>
          <p:cNvSpPr>
            <a:spLocks noGrp="1"/>
          </p:cNvSpPr>
          <p:nvPr>
            <p:ph type="title"/>
          </p:nvPr>
        </p:nvSpPr>
        <p:spPr>
          <a:xfrm>
            <a:off x="492370" y="605896"/>
            <a:ext cx="3084844" cy="5646208"/>
          </a:xfrm>
        </p:spPr>
        <p:txBody>
          <a:bodyPr anchor="ctr">
            <a:normAutofit/>
          </a:bodyPr>
          <a:lstStyle/>
          <a:p>
            <a:r>
              <a:rPr lang="en-IN" sz="3100" b="1" u="sng" dirty="0">
                <a:solidFill>
                  <a:srgbClr val="FFFFFF"/>
                </a:solidFill>
                <a:latin typeface="Algerian" panose="04020705040A02060702" pitchFamily="82" charset="0"/>
              </a:rPr>
              <a:t>Data Collection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06CFEE2-B118-4843-81DB-D0C2A93589D3}"/>
              </a:ext>
            </a:extLst>
          </p:cNvPr>
          <p:cNvSpPr>
            <a:spLocks noGrp="1"/>
          </p:cNvSpPr>
          <p:nvPr>
            <p:ph idx="1"/>
          </p:nvPr>
        </p:nvSpPr>
        <p:spPr>
          <a:xfrm>
            <a:off x="4742016" y="1428206"/>
            <a:ext cx="6413663" cy="3082834"/>
          </a:xfrm>
        </p:spPr>
        <p:txBody>
          <a:bodyPr anchor="ctr">
            <a:normAutofit/>
          </a:bodyPr>
          <a:lstStyle/>
          <a:p>
            <a:pPr>
              <a:buFont typeface="Wingdings" panose="05000000000000000000" pitchFamily="2" charset="2"/>
              <a:buChar char="v"/>
            </a:pPr>
            <a:r>
              <a:rPr lang="en-IN" sz="1800" dirty="0">
                <a:solidFill>
                  <a:schemeClr val="tx1">
                    <a:lumMod val="95000"/>
                    <a:lumOff val="5000"/>
                  </a:schemeClr>
                </a:solidFill>
              </a:rPr>
              <a:t>Data sets used:</a:t>
            </a:r>
          </a:p>
          <a:p>
            <a:pPr>
              <a:buFont typeface="Wingdings" panose="05000000000000000000" pitchFamily="2" charset="2"/>
              <a:buChar char="v"/>
            </a:pPr>
            <a:r>
              <a:rPr lang="en-IN" sz="1800" dirty="0"/>
              <a:t>Sample-</a:t>
            </a:r>
            <a:r>
              <a:rPr lang="en-IN" sz="1800" dirty="0" err="1"/>
              <a:t>Json.Json</a:t>
            </a:r>
            <a:r>
              <a:rPr lang="en-IN" sz="1800" dirty="0"/>
              <a:t>. Dataset is used which contains images, its tags, shapes and labels.</a:t>
            </a:r>
          </a:p>
          <a:p>
            <a:pPr>
              <a:buFont typeface="Wingdings" panose="05000000000000000000" pitchFamily="2" charset="2"/>
              <a:buChar char="v"/>
            </a:pPr>
            <a:r>
              <a:rPr lang="en-IN" sz="1800" dirty="0"/>
              <a:t>Please open the </a:t>
            </a:r>
            <a:r>
              <a:rPr lang="en-IN" sz="1800" dirty="0" err="1"/>
              <a:t>ipynb</a:t>
            </a:r>
            <a:r>
              <a:rPr lang="en-IN" sz="1800" dirty="0"/>
              <a:t> file in </a:t>
            </a:r>
            <a:r>
              <a:rPr lang="en-IN" sz="1800" dirty="0" err="1"/>
              <a:t>Jupyter</a:t>
            </a:r>
            <a:r>
              <a:rPr lang="en-IN" sz="1800" dirty="0"/>
              <a:t> notebook or Google </a:t>
            </a:r>
            <a:r>
              <a:rPr lang="en-IN" sz="1800" dirty="0" err="1"/>
              <a:t>Colab</a:t>
            </a:r>
            <a:r>
              <a:rPr lang="en-IN" sz="1800"/>
              <a:t>.</a:t>
            </a:r>
            <a:endParaRPr lang="en-IN" sz="1800" dirty="0"/>
          </a:p>
          <a:p>
            <a:pPr>
              <a:buFont typeface="Wingdings" panose="05000000000000000000" pitchFamily="2" charset="2"/>
              <a:buChar char="v"/>
            </a:pPr>
            <a:endParaRPr lang="en-IN" sz="1800" dirty="0"/>
          </a:p>
        </p:txBody>
      </p:sp>
    </p:spTree>
    <p:extLst>
      <p:ext uri="{BB962C8B-B14F-4D97-AF65-F5344CB8AC3E}">
        <p14:creationId xmlns:p14="http://schemas.microsoft.com/office/powerpoint/2010/main" val="7994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62F4-F57E-4741-9C0A-A11E56464693}"/>
              </a:ext>
            </a:extLst>
          </p:cNvPr>
          <p:cNvSpPr>
            <a:spLocks noGrp="1"/>
          </p:cNvSpPr>
          <p:nvPr>
            <p:ph type="title"/>
          </p:nvPr>
        </p:nvSpPr>
        <p:spPr>
          <a:xfrm>
            <a:off x="1295969" y="458088"/>
            <a:ext cx="8911687" cy="1105989"/>
          </a:xfrm>
        </p:spPr>
        <p:txBody>
          <a:bodyPr>
            <a:noAutofit/>
          </a:bodyPr>
          <a:lstStyle/>
          <a:p>
            <a:pPr algn="l"/>
            <a:r>
              <a:rPr lang="en-IN" sz="2400" b="1" u="sng" dirty="0">
                <a:latin typeface="Algerian" panose="04020705040A02060702" pitchFamily="82" charset="0"/>
              </a:rPr>
              <a:t>Exercise 1 (Architecture &amp; Design)</a:t>
            </a:r>
          </a:p>
        </p:txBody>
      </p:sp>
      <p:sp>
        <p:nvSpPr>
          <p:cNvPr id="3" name="TextBox 2">
            <a:extLst>
              <a:ext uri="{FF2B5EF4-FFF2-40B4-BE49-F238E27FC236}">
                <a16:creationId xmlns:a16="http://schemas.microsoft.com/office/drawing/2014/main" id="{96807D78-6AA4-4740-BF47-6ADC71D8BF2E}"/>
              </a:ext>
            </a:extLst>
          </p:cNvPr>
          <p:cNvSpPr txBox="1"/>
          <p:nvPr/>
        </p:nvSpPr>
        <p:spPr>
          <a:xfrm>
            <a:off x="1207363" y="1944210"/>
            <a:ext cx="10271464" cy="3606115"/>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v"/>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Here I loaded the JSON file and as per the questions I divided the code into two parts:</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v"/>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First : the count of the image shape types:</a:t>
            </a:r>
          </a:p>
          <a:p>
            <a:pPr marL="457200" indent="-457200" defTabSz="914400">
              <a:lnSpc>
                <a:spcPct val="90000"/>
              </a:lnSpc>
              <a:spcBef>
                <a:spcPts val="1200"/>
              </a:spcBef>
              <a:spcAft>
                <a:spcPts val="200"/>
              </a:spcAft>
              <a:buClr>
                <a:schemeClr val="accent1"/>
              </a:buClr>
              <a:buSzPct val="100000"/>
              <a:buAutoNum type="alphaLcPeriod"/>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After loading the dataset, I assigned the variables to an empty list.</a:t>
            </a:r>
          </a:p>
          <a:p>
            <a:pPr marL="457200" indent="-457200" defTabSz="914400">
              <a:lnSpc>
                <a:spcPct val="90000"/>
              </a:lnSpc>
              <a:spcBef>
                <a:spcPts val="1200"/>
              </a:spcBef>
              <a:spcAft>
                <a:spcPts val="200"/>
              </a:spcAft>
              <a:buClr>
                <a:schemeClr val="accent1"/>
              </a:buClr>
              <a:buSzPct val="100000"/>
              <a:buAutoNum type="alphaLcPeriod"/>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Used For Loop to create an iteration or counter for the images and appended the values of those variables to the empty list.</a:t>
            </a:r>
          </a:p>
          <a:p>
            <a:pPr marL="457200" indent="-457200" defTabSz="914400">
              <a:lnSpc>
                <a:spcPct val="90000"/>
              </a:lnSpc>
              <a:spcBef>
                <a:spcPts val="1200"/>
              </a:spcBef>
              <a:spcAft>
                <a:spcPts val="200"/>
              </a:spcAft>
              <a:buClr>
                <a:schemeClr val="accent1"/>
              </a:buClr>
              <a:buSzPct val="100000"/>
              <a:buAutoNum type="alphaLcPeriod"/>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After that, created a function to tally the unique shapes by assigning the unique shapes in the list to a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set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and then used “</a:t>
            </a: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length</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function to calculate the length of that set ‘s’ which will then give us the count of the unique shapes.</a:t>
            </a:r>
            <a:br>
              <a:rPr lang="en-US" sz="2000" b="0" i="0" dirty="0">
                <a:solidFill>
                  <a:srgbClr val="000000"/>
                </a:solidFill>
                <a:effectLst/>
                <a:latin typeface="Courier New" panose="02070309020205020404" pitchFamily="49" charset="0"/>
              </a:rPr>
            </a:b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93621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EC7B-8F89-4A23-91F5-686637BE4118}"/>
              </a:ext>
            </a:extLst>
          </p:cNvPr>
          <p:cNvSpPr>
            <a:spLocks noGrp="1"/>
          </p:cNvSpPr>
          <p:nvPr>
            <p:ph type="title"/>
          </p:nvPr>
        </p:nvSpPr>
        <p:spPr>
          <a:xfrm>
            <a:off x="1253805" y="588654"/>
            <a:ext cx="10281699" cy="1034195"/>
          </a:xfrm>
        </p:spPr>
        <p:txBody>
          <a:bodyPr>
            <a:normAutofit/>
          </a:bodyPr>
          <a:lstStyle/>
          <a:p>
            <a:pPr lvl="0"/>
            <a:r>
              <a:rPr lang="en-US" sz="2400" b="1" u="sng" dirty="0">
                <a:latin typeface="Algerian" panose="04020705040A02060702" pitchFamily="82" charset="0"/>
              </a:rPr>
              <a:t>Contd.</a:t>
            </a:r>
            <a:endParaRPr lang="en-IN" sz="2400" b="1" u="sng" dirty="0">
              <a:latin typeface="Algerian" panose="04020705040A02060702" pitchFamily="82" charset="0"/>
            </a:endParaRPr>
          </a:p>
        </p:txBody>
      </p:sp>
      <p:sp>
        <p:nvSpPr>
          <p:cNvPr id="3" name="TextBox 2">
            <a:extLst>
              <a:ext uri="{FF2B5EF4-FFF2-40B4-BE49-F238E27FC236}">
                <a16:creationId xmlns:a16="http://schemas.microsoft.com/office/drawing/2014/main" id="{20174C14-DC8C-4ED1-BE22-3BA2C0DDEBE7}"/>
              </a:ext>
            </a:extLst>
          </p:cNvPr>
          <p:cNvSpPr txBox="1"/>
          <p:nvPr/>
        </p:nvSpPr>
        <p:spPr>
          <a:xfrm>
            <a:off x="1253805" y="1961965"/>
            <a:ext cx="10100735" cy="4867999"/>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v"/>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Second : </a:t>
            </a:r>
            <a:r>
              <a:rPr lang="en-IN" sz="2000" dirty="0" err="1">
                <a:solidFill>
                  <a:schemeClr val="tx1">
                    <a:lumMod val="75000"/>
                    <a:lumOff val="25000"/>
                  </a:schemeClr>
                </a:solidFill>
                <a:latin typeface="Times New Roman" panose="02020603050405020304" pitchFamily="18" charset="0"/>
                <a:cs typeface="Times New Roman" panose="02020603050405020304" pitchFamily="18" charset="0"/>
              </a:rPr>
              <a:t>i</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Frequency of each shape and all labels associated with the shapes (for example: 'rectangle' - 'car': 74)</a:t>
            </a:r>
          </a:p>
          <a:p>
            <a:pPr defTabSz="914400">
              <a:lnSpc>
                <a:spcPct val="90000"/>
              </a:lnSpc>
              <a:spcBef>
                <a:spcPts val="1200"/>
              </a:spcBef>
              <a:spcAft>
                <a:spcPts val="200"/>
              </a:spcAft>
              <a:buClr>
                <a:schemeClr val="accent1"/>
              </a:buClr>
              <a:buSzPct val="100000"/>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ii. Create two different images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png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or jpeg the shapes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i</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colors are based on shape types ii) colors are based on annotation label. Check the 3 sets of samples in Question_1_Example_Images for reference. The dimensions of the original image were: 3840 × 2160</a:t>
            </a:r>
          </a:p>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v"/>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For the above two problems:</a:t>
            </a:r>
          </a:p>
          <a:p>
            <a:pPr marL="457200" indent="-457200" defTabSz="914400">
              <a:lnSpc>
                <a:spcPct val="90000"/>
              </a:lnSpc>
              <a:spcBef>
                <a:spcPts val="1200"/>
              </a:spcBef>
              <a:spcAft>
                <a:spcPts val="200"/>
              </a:spcAft>
              <a:buClr>
                <a:schemeClr val="accent1"/>
              </a:buClr>
              <a:buSzPct val="100000"/>
              <a:buAutoNum type="alphaLcPeriod"/>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After loading and reading the data I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created a function that combines the shapes and its label of the variable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Tagged_Images</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to a zip so as to iterate or counter the count to the shape of the images so that it can be tallied.</a:t>
            </a:r>
          </a:p>
          <a:p>
            <a:pPr marL="457200" indent="-457200" defTabSz="914400">
              <a:lnSpc>
                <a:spcPct val="90000"/>
              </a:lnSpc>
              <a:spcBef>
                <a:spcPts val="1200"/>
              </a:spcBef>
              <a:spcAft>
                <a:spcPts val="200"/>
              </a:spcAft>
              <a:buClr>
                <a:schemeClr val="accent1"/>
              </a:buClr>
              <a:buSzPct val="100000"/>
              <a:buAutoNum type="alphaLcPeriod"/>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Created a dictionary for the key-value pair( shape and value) to create a separate Jpeg or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png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to visualize it and then appended the value of the dictionary to the list to get the count of the shapes.</a:t>
            </a:r>
          </a:p>
          <a:p>
            <a:pPr marL="457200" indent="-457200" defTabSz="914400">
              <a:lnSpc>
                <a:spcPct val="90000"/>
              </a:lnSpc>
              <a:spcBef>
                <a:spcPts val="1200"/>
              </a:spcBef>
              <a:spcAft>
                <a:spcPts val="200"/>
              </a:spcAft>
              <a:buClr>
                <a:schemeClr val="accent1"/>
              </a:buClr>
              <a:buSzPct val="100000"/>
              <a:buAutoNum type="alphaLcPeriod"/>
            </a:pP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46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7D16F-022D-4C0D-B266-364C0A69D099}"/>
              </a:ext>
            </a:extLst>
          </p:cNvPr>
          <p:cNvSpPr>
            <a:spLocks noGrp="1"/>
          </p:cNvSpPr>
          <p:nvPr>
            <p:ph type="title"/>
          </p:nvPr>
        </p:nvSpPr>
        <p:spPr>
          <a:xfrm>
            <a:off x="1258991" y="623649"/>
            <a:ext cx="8911687" cy="1000504"/>
          </a:xfrm>
        </p:spPr>
        <p:txBody>
          <a:bodyPr>
            <a:normAutofit/>
          </a:bodyPr>
          <a:lstStyle/>
          <a:p>
            <a:pPr lvl="0">
              <a:lnSpc>
                <a:spcPct val="100000"/>
              </a:lnSpc>
              <a:spcBef>
                <a:spcPts val="0"/>
              </a:spcBef>
              <a:defRPr/>
            </a:pPr>
            <a:r>
              <a:rPr lang="en-US" sz="2400" b="1" u="sng" dirty="0">
                <a:latin typeface="Algerian" panose="04020705040A02060702" pitchFamily="82" charset="0"/>
              </a:rPr>
              <a:t>Contd.</a:t>
            </a:r>
          </a:p>
        </p:txBody>
      </p:sp>
      <p:sp>
        <p:nvSpPr>
          <p:cNvPr id="6" name="TextBox 5"/>
          <p:cNvSpPr txBox="1"/>
          <p:nvPr/>
        </p:nvSpPr>
        <p:spPr>
          <a:xfrm>
            <a:off x="1258991" y="2084138"/>
            <a:ext cx="9956128" cy="1656864"/>
          </a:xfrm>
          <a:prstGeom prst="rect">
            <a:avLst/>
          </a:prstGeom>
          <a:noFill/>
        </p:spPr>
        <p:txBody>
          <a:bodyPr wrap="square" rtlCol="0">
            <a:spAutoFit/>
          </a:bodyPr>
          <a:lstStyle/>
          <a:p>
            <a:pPr defTabSz="914400">
              <a:lnSpc>
                <a:spcPct val="90000"/>
              </a:lnSpc>
              <a:spcBef>
                <a:spcPts val="1200"/>
              </a:spcBef>
              <a:spcAft>
                <a:spcPts val="200"/>
              </a:spcAft>
              <a:buClr>
                <a:schemeClr val="accent1"/>
              </a:buClr>
              <a:buSzPct val="100000"/>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c. Created a folder ‘Question 1 Images’ in my local drive to save the jpeg docs that got created. I used a function to assign the dimension mentioned in the question and then used a for loop for iteration on the three shapes i.e. rectangle, line and polygon to be drawn as per the field(</a:t>
            </a:r>
            <a:r>
              <a:rPr lang="en-IN" sz="2000" dirty="0" err="1">
                <a:solidFill>
                  <a:schemeClr val="tx1">
                    <a:lumMod val="75000"/>
                    <a:lumOff val="25000"/>
                  </a:schemeClr>
                </a:solidFill>
                <a:latin typeface="Times New Roman" panose="02020603050405020304" pitchFamily="18" charset="0"/>
                <a:cs typeface="Times New Roman" panose="02020603050405020304" pitchFamily="18" charset="0"/>
              </a:rPr>
              <a:t>car,van</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etc).</a:t>
            </a:r>
          </a:p>
          <a:p>
            <a:pPr defTabSz="914400">
              <a:lnSpc>
                <a:spcPct val="90000"/>
              </a:lnSpc>
              <a:spcBef>
                <a:spcPts val="1200"/>
              </a:spcBef>
              <a:spcAft>
                <a:spcPts val="200"/>
              </a:spcAft>
              <a:buClr>
                <a:schemeClr val="accent1"/>
              </a:buClr>
              <a:buSzPct val="100000"/>
            </a:pP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92649E-C356-4F17-B85F-9A35D72EC0F9}"/>
              </a:ext>
            </a:extLst>
          </p:cNvPr>
          <p:cNvPicPr>
            <a:picLocks noChangeAspect="1"/>
          </p:cNvPicPr>
          <p:nvPr/>
        </p:nvPicPr>
        <p:blipFill>
          <a:blip r:embed="rId2"/>
          <a:stretch>
            <a:fillRect/>
          </a:stretch>
        </p:blipFill>
        <p:spPr>
          <a:xfrm>
            <a:off x="1492196" y="3344503"/>
            <a:ext cx="4298052" cy="2404730"/>
          </a:xfrm>
          <a:prstGeom prst="rect">
            <a:avLst/>
          </a:prstGeom>
        </p:spPr>
      </p:pic>
      <p:sp>
        <p:nvSpPr>
          <p:cNvPr id="5" name="TextBox 4">
            <a:extLst>
              <a:ext uri="{FF2B5EF4-FFF2-40B4-BE49-F238E27FC236}">
                <a16:creationId xmlns:a16="http://schemas.microsoft.com/office/drawing/2014/main" id="{4786B083-4C0C-4BA3-B899-D38FDCC3B5DE}"/>
              </a:ext>
            </a:extLst>
          </p:cNvPr>
          <p:cNvSpPr txBox="1"/>
          <p:nvPr/>
        </p:nvSpPr>
        <p:spPr>
          <a:xfrm>
            <a:off x="6320901" y="3464003"/>
            <a:ext cx="3559946" cy="646331"/>
          </a:xfrm>
          <a:prstGeom prst="rect">
            <a:avLst/>
          </a:prstGeom>
          <a:noFill/>
        </p:spPr>
        <p:txBody>
          <a:bodyPr wrap="square" rtlCol="0">
            <a:spAutoFit/>
          </a:bodyPr>
          <a:lstStyle/>
          <a:p>
            <a:r>
              <a:rPr lang="en-IN" dirty="0"/>
              <a:t>Example of an image that got created in the folder I created.</a:t>
            </a:r>
          </a:p>
        </p:txBody>
      </p:sp>
    </p:spTree>
    <p:extLst>
      <p:ext uri="{BB962C8B-B14F-4D97-AF65-F5344CB8AC3E}">
        <p14:creationId xmlns:p14="http://schemas.microsoft.com/office/powerpoint/2010/main" val="226293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272E-7C26-4F44-8607-EA561BC3E0CC}"/>
              </a:ext>
            </a:extLst>
          </p:cNvPr>
          <p:cNvSpPr>
            <a:spLocks noGrp="1"/>
          </p:cNvSpPr>
          <p:nvPr>
            <p:ph type="title"/>
          </p:nvPr>
        </p:nvSpPr>
        <p:spPr>
          <a:xfrm>
            <a:off x="1101634" y="877367"/>
            <a:ext cx="10058400" cy="757646"/>
          </a:xfrm>
        </p:spPr>
        <p:txBody>
          <a:bodyPr>
            <a:normAutofit/>
          </a:bodyPr>
          <a:lstStyle/>
          <a:p>
            <a:pPr>
              <a:lnSpc>
                <a:spcPct val="100000"/>
              </a:lnSpc>
              <a:spcBef>
                <a:spcPts val="0"/>
              </a:spcBef>
              <a:defRPr/>
            </a:pPr>
            <a:r>
              <a:rPr lang="en-US" sz="2400" b="1" u="sng" dirty="0">
                <a:latin typeface="Algerian" panose="04020705040A02060702" pitchFamily="82" charset="0"/>
              </a:rPr>
              <a:t>Exercise 2 (Code review and Bug fix)</a:t>
            </a:r>
          </a:p>
        </p:txBody>
      </p:sp>
      <p:sp>
        <p:nvSpPr>
          <p:cNvPr id="9" name="TextBox 8"/>
          <p:cNvSpPr txBox="1"/>
          <p:nvPr/>
        </p:nvSpPr>
        <p:spPr>
          <a:xfrm>
            <a:off x="1101634" y="1941737"/>
            <a:ext cx="10128069" cy="923330"/>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Wingdings" panose="05000000000000000000" pitchFamily="2" charset="2"/>
              <a:buChar char="v"/>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Tried to create a list of the rejected images then put the file in two directories, one where </a:t>
            </a:r>
            <a:r>
              <a:rPr lang="en-US" sz="2000" dirty="0" err="1">
                <a:solidFill>
                  <a:schemeClr val="tx1">
                    <a:lumMod val="75000"/>
                    <a:lumOff val="25000"/>
                  </a:schemeClr>
                </a:solidFill>
                <a:latin typeface="Times New Roman" panose="02020603050405020304" pitchFamily="18" charset="0"/>
                <a:cs typeface="Times New Roman" panose="02020603050405020304" pitchFamily="18" charset="0"/>
              </a:rPr>
              <a:t>i</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can iterate the images within a folder and second to create a string to save the color details in a csv file so that it is more readable although did not get the desired results.</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22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6DC10-2C60-4168-806E-BA358440EFE8}"/>
              </a:ext>
            </a:extLst>
          </p:cNvPr>
          <p:cNvSpPr>
            <a:spLocks noGrp="1"/>
          </p:cNvSpPr>
          <p:nvPr>
            <p:ph idx="1"/>
          </p:nvPr>
        </p:nvSpPr>
        <p:spPr/>
        <p:txBody>
          <a:bodyPr>
            <a:normAutofit/>
          </a:bodyPr>
          <a:lstStyle/>
          <a:p>
            <a:pPr algn="ctr"/>
            <a:r>
              <a:rPr lang="en-IN" sz="6000" b="1" i="1" u="sng" dirty="0">
                <a:latin typeface="Algerian" panose="04020705040A02060702" pitchFamily="82" charset="0"/>
              </a:rPr>
              <a:t>Thank you</a:t>
            </a:r>
          </a:p>
        </p:txBody>
      </p:sp>
    </p:spTree>
    <p:extLst>
      <p:ext uri="{BB962C8B-B14F-4D97-AF65-F5344CB8AC3E}">
        <p14:creationId xmlns:p14="http://schemas.microsoft.com/office/powerpoint/2010/main" val="18870041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556</TotalTime>
  <Words>709</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Calibri Light</vt:lpstr>
      <vt:lpstr>Courier New</vt:lpstr>
      <vt:lpstr>Times New Roman</vt:lpstr>
      <vt:lpstr>Wingdings</vt:lpstr>
      <vt:lpstr>Retrospect</vt:lpstr>
      <vt:lpstr>Technical Exercise </vt:lpstr>
      <vt:lpstr>Introduction</vt:lpstr>
      <vt:lpstr>Problem statements</vt:lpstr>
      <vt:lpstr>Data Collection</vt:lpstr>
      <vt:lpstr>Exercise 1 (Architecture &amp; Design)</vt:lpstr>
      <vt:lpstr>Contd.</vt:lpstr>
      <vt:lpstr>Contd.</vt:lpstr>
      <vt:lpstr>Exercise 2 (Code review and Bug fix)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BOT AND NON-BOTS IN TWITTER USING CLASSIFIER</dc:title>
  <dc:creator>Windows User</dc:creator>
  <cp:lastModifiedBy>Mehul</cp:lastModifiedBy>
  <cp:revision>58</cp:revision>
  <dcterms:created xsi:type="dcterms:W3CDTF">2020-04-13T11:39:08Z</dcterms:created>
  <dcterms:modified xsi:type="dcterms:W3CDTF">2020-10-05T12:39:34Z</dcterms:modified>
</cp:coreProperties>
</file>