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83" r:id="rId5"/>
  </p:sldMasterIdLst>
  <p:notesMasterIdLst>
    <p:notesMasterId r:id="rId29"/>
  </p:notesMasterIdLst>
  <p:sldIdLst>
    <p:sldId id="257" r:id="rId6"/>
    <p:sldId id="309" r:id="rId7"/>
    <p:sldId id="355" r:id="rId8"/>
    <p:sldId id="359" r:id="rId9"/>
    <p:sldId id="356" r:id="rId10"/>
    <p:sldId id="357" r:id="rId11"/>
    <p:sldId id="364" r:id="rId12"/>
    <p:sldId id="345" r:id="rId13"/>
    <p:sldId id="346" r:id="rId14"/>
    <p:sldId id="362" r:id="rId15"/>
    <p:sldId id="350" r:id="rId16"/>
    <p:sldId id="316" r:id="rId17"/>
    <p:sldId id="325" r:id="rId18"/>
    <p:sldId id="326" r:id="rId19"/>
    <p:sldId id="366" r:id="rId20"/>
    <p:sldId id="336" r:id="rId21"/>
    <p:sldId id="349" r:id="rId22"/>
    <p:sldId id="258" r:id="rId23"/>
    <p:sldId id="259" r:id="rId24"/>
    <p:sldId id="358" r:id="rId25"/>
    <p:sldId id="369" r:id="rId26"/>
    <p:sldId id="368" r:id="rId27"/>
    <p:sldId id="3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ehul Dedhia" initials="MD [2]" lastIdx="2" clrIdx="6">
    <p:extLst>
      <p:ext uri="{19B8F6BF-5375-455C-9EA6-DF929625EA0E}">
        <p15:presenceInfo xmlns:p15="http://schemas.microsoft.com/office/powerpoint/2012/main" userId="S-1-5-21-2207595166-721256665-556190492-384771" providerId="AD"/>
      </p:ext>
    </p:extLst>
  </p:cmAuthor>
  <p:cmAuthor id="1" name="Pratap Singh" initials="PS" lastIdx="19" clrIdx="0">
    <p:extLst>
      <p:ext uri="{19B8F6BF-5375-455C-9EA6-DF929625EA0E}">
        <p15:presenceInfo xmlns:p15="http://schemas.microsoft.com/office/powerpoint/2012/main" userId="S::pratap.singh@ril.com::52ede989-276b-4cac-bcfb-b22388ac7ffb" providerId="AD"/>
      </p:ext>
    </p:extLst>
  </p:cmAuthor>
  <p:cmAuthor id="8" name="Tej Rudani" initials="TR" lastIdx="2" clrIdx="7">
    <p:extLst>
      <p:ext uri="{19B8F6BF-5375-455C-9EA6-DF929625EA0E}">
        <p15:presenceInfo xmlns:p15="http://schemas.microsoft.com/office/powerpoint/2012/main" userId="S::tej.rudani@ril.com::13a89bbd-92fa-4e1b-9853-adeb6b6d88dc" providerId="AD"/>
      </p:ext>
    </p:extLst>
  </p:cmAuthor>
  <p:cmAuthor id="2" name="Pratap Singh" initials="PS [2]" lastIdx="6" clrIdx="1">
    <p:extLst>
      <p:ext uri="{19B8F6BF-5375-455C-9EA6-DF929625EA0E}">
        <p15:presenceInfo xmlns:p15="http://schemas.microsoft.com/office/powerpoint/2012/main" userId="S-1-5-21-2207595166-721256665-556190492-317391" providerId="AD"/>
      </p:ext>
    </p:extLst>
  </p:cmAuthor>
  <p:cmAuthor id="9" name="Jyotsna Shinde" initials="JS" lastIdx="6" clrIdx="8">
    <p:extLst>
      <p:ext uri="{19B8F6BF-5375-455C-9EA6-DF929625EA0E}">
        <p15:presenceInfo xmlns:p15="http://schemas.microsoft.com/office/powerpoint/2012/main" userId="S-1-5-21-2207595166-721256665-556190492-332374" providerId="AD"/>
      </p:ext>
    </p:extLst>
  </p:cmAuthor>
  <p:cmAuthor id="3" name="Chetan Kedawat" initials="CK" lastIdx="3" clrIdx="2">
    <p:extLst>
      <p:ext uri="{19B8F6BF-5375-455C-9EA6-DF929625EA0E}">
        <p15:presenceInfo xmlns:p15="http://schemas.microsoft.com/office/powerpoint/2012/main" userId="S::chetan.kedawat@ril.com::3f5e65eb-fab7-4319-99d2-ddbae0e8ccd0" providerId="AD"/>
      </p:ext>
    </p:extLst>
  </p:cmAuthor>
  <p:cmAuthor id="10" name="Dilip S Shah" initials="DS" lastIdx="1" clrIdx="9">
    <p:extLst>
      <p:ext uri="{19B8F6BF-5375-455C-9EA6-DF929625EA0E}">
        <p15:presenceInfo xmlns:p15="http://schemas.microsoft.com/office/powerpoint/2012/main" userId="S::dilip.s.shah@ril.com::f178d7c9-164b-40ec-982f-15c95b52fa45" providerId="AD"/>
      </p:ext>
    </p:extLst>
  </p:cmAuthor>
  <p:cmAuthor id="4" name="Nikhil1 Bhargava" initials="NB" lastIdx="3" clrIdx="3">
    <p:extLst>
      <p:ext uri="{19B8F6BF-5375-455C-9EA6-DF929625EA0E}">
        <p15:presenceInfo xmlns:p15="http://schemas.microsoft.com/office/powerpoint/2012/main" userId="S::nikhil1.bhargava@ril.com::d0ac57c4-fcd1-45d0-80f8-ab3e6c514383" providerId="AD"/>
      </p:ext>
    </p:extLst>
  </p:cmAuthor>
  <p:cmAuthor id="11" name="Mayank Kapoor" initials="MK" lastIdx="1" clrIdx="10">
    <p:extLst>
      <p:ext uri="{19B8F6BF-5375-455C-9EA6-DF929625EA0E}">
        <p15:presenceInfo xmlns:p15="http://schemas.microsoft.com/office/powerpoint/2012/main" userId="S::mayank.kapoor@ril.com::ff5d6670-5e5a-4c92-90f5-36a5d70c75e2" providerId="AD"/>
      </p:ext>
    </p:extLst>
  </p:cmAuthor>
  <p:cmAuthor id="5" name="Amit Bhopi" initials="AB" lastIdx="1" clrIdx="4">
    <p:extLst>
      <p:ext uri="{19B8F6BF-5375-455C-9EA6-DF929625EA0E}">
        <p15:presenceInfo xmlns:p15="http://schemas.microsoft.com/office/powerpoint/2012/main" userId="S::amit.bhopi@ril.com::9339e7cd-3438-4f32-bfe9-d12e429bd63f" providerId="AD"/>
      </p:ext>
    </p:extLst>
  </p:cmAuthor>
  <p:cmAuthor id="6" name="Mehul Dedhia" initials="MD" lastIdx="1" clrIdx="5">
    <p:extLst>
      <p:ext uri="{19B8F6BF-5375-455C-9EA6-DF929625EA0E}">
        <p15:presenceInfo xmlns:p15="http://schemas.microsoft.com/office/powerpoint/2012/main" userId="S::mehul.dedhia@ril.com::bf2f6c1d-e033-43e9-b869-5efb586f90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2C4"/>
    <a:srgbClr val="01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D56A2-FB88-4B61-A91C-E83041D5A906}" v="57" dt="2020-01-23T05:08:06.039"/>
    <p1510:client id="{7BCAED20-DD28-475F-B188-A05166C26CC1}" v="866" dt="2020-01-23T09:13:48.880"/>
    <p1510:client id="{D9FE3D6C-2225-1298-DB20-A386FCA98B0E}" v="20" dt="2020-01-23T14:00:29.302"/>
    <p1510:client id="{F1683260-C2AA-4064-823D-E0A9853559F1}" v="119" dt="2020-01-23T12:31:57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endra Uniyal" userId="S::upendra.uniyal@ril.com::8513bf45-0c49-4cff-aa4f-b74c0dfd90bf" providerId="AD" clId="Web-{D9FE3D6C-2225-1298-DB20-A386FCA98B0E}"/>
    <pc:docChg chg="addSld delSld modSld">
      <pc:chgData name="Upendra Uniyal" userId="S::upendra.uniyal@ril.com::8513bf45-0c49-4cff-aa4f-b74c0dfd90bf" providerId="AD" clId="Web-{D9FE3D6C-2225-1298-DB20-A386FCA98B0E}" dt="2020-01-23T14:00:29.302" v="17" actId="14100"/>
      <pc:docMkLst>
        <pc:docMk/>
      </pc:docMkLst>
      <pc:sldChg chg="del">
        <pc:chgData name="Upendra Uniyal" userId="S::upendra.uniyal@ril.com::8513bf45-0c49-4cff-aa4f-b74c0dfd90bf" providerId="AD" clId="Web-{D9FE3D6C-2225-1298-DB20-A386FCA98B0E}" dt="2020-01-23T13:54:42.534" v="0"/>
        <pc:sldMkLst>
          <pc:docMk/>
          <pc:sldMk cId="3731128264" sldId="363"/>
        </pc:sldMkLst>
      </pc:sldChg>
      <pc:sldChg chg="addSp delSp modSp add replId">
        <pc:chgData name="Upendra Uniyal" userId="S::upendra.uniyal@ril.com::8513bf45-0c49-4cff-aa4f-b74c0dfd90bf" providerId="AD" clId="Web-{D9FE3D6C-2225-1298-DB20-A386FCA98B0E}" dt="2020-01-23T14:00:29.302" v="17" actId="14100"/>
        <pc:sldMkLst>
          <pc:docMk/>
          <pc:sldMk cId="2331210151" sldId="369"/>
        </pc:sldMkLst>
        <pc:spChg chg="mod">
          <ac:chgData name="Upendra Uniyal" userId="S::upendra.uniyal@ril.com::8513bf45-0c49-4cff-aa4f-b74c0dfd90bf" providerId="AD" clId="Web-{D9FE3D6C-2225-1298-DB20-A386FCA98B0E}" dt="2020-01-23T13:55:23.597" v="9" actId="20577"/>
          <ac:spMkLst>
            <pc:docMk/>
            <pc:sldMk cId="2331210151" sldId="369"/>
            <ac:spMk id="2" creationId="{BAEB714A-3081-473E-AF49-DF11E2AD5BCE}"/>
          </ac:spMkLst>
        </pc:spChg>
        <pc:picChg chg="del">
          <ac:chgData name="Upendra Uniyal" userId="S::upendra.uniyal@ril.com::8513bf45-0c49-4cff-aa4f-b74c0dfd90bf" providerId="AD" clId="Web-{D9FE3D6C-2225-1298-DB20-A386FCA98B0E}" dt="2020-01-23T13:55:08.503" v="2"/>
          <ac:picMkLst>
            <pc:docMk/>
            <pc:sldMk cId="2331210151" sldId="369"/>
            <ac:picMk id="4" creationId="{F0102B4F-5823-4D65-8C85-1DDE937C7C65}"/>
          </ac:picMkLst>
        </pc:picChg>
        <pc:picChg chg="add mod">
          <ac:chgData name="Upendra Uniyal" userId="S::upendra.uniyal@ril.com::8513bf45-0c49-4cff-aa4f-b74c0dfd90bf" providerId="AD" clId="Web-{D9FE3D6C-2225-1298-DB20-A386FCA98B0E}" dt="2020-01-23T14:00:29.302" v="17" actId="14100"/>
          <ac:picMkLst>
            <pc:docMk/>
            <pc:sldMk cId="2331210151" sldId="369"/>
            <ac:picMk id="5" creationId="{E29427B2-D23A-4650-8BFA-DEA987386BEE}"/>
          </ac:picMkLst>
        </pc:picChg>
      </pc:sldChg>
    </pc:docChg>
  </pc:docChgLst>
  <pc:docChgLst>
    <pc:chgData name="Mehul Dedhia" userId="bf2f6c1d-e033-43e9-b869-5efb586f908d" providerId="ADAL" clId="{F1683260-C2AA-4064-823D-E0A9853559F1}"/>
    <pc:docChg chg="modSld">
      <pc:chgData name="Mehul Dedhia" userId="bf2f6c1d-e033-43e9-b869-5efb586f908d" providerId="ADAL" clId="{F1683260-C2AA-4064-823D-E0A9853559F1}" dt="2020-01-23T12:31:57.422" v="118" actId="20577"/>
      <pc:docMkLst>
        <pc:docMk/>
      </pc:docMkLst>
      <pc:sldChg chg="modSp">
        <pc:chgData name="Mehul Dedhia" userId="bf2f6c1d-e033-43e9-b869-5efb586f908d" providerId="ADAL" clId="{F1683260-C2AA-4064-823D-E0A9853559F1}" dt="2020-01-23T12:31:22.805" v="77" actId="13926"/>
        <pc:sldMkLst>
          <pc:docMk/>
          <pc:sldMk cId="2415209099" sldId="336"/>
        </pc:sldMkLst>
        <pc:graphicFrameChg chg="mod modGraphic">
          <ac:chgData name="Mehul Dedhia" userId="bf2f6c1d-e033-43e9-b869-5efb586f908d" providerId="ADAL" clId="{F1683260-C2AA-4064-823D-E0A9853559F1}" dt="2020-01-23T12:31:22.805" v="77" actId="13926"/>
          <ac:graphicFrameMkLst>
            <pc:docMk/>
            <pc:sldMk cId="2415209099" sldId="336"/>
            <ac:graphicFrameMk id="8" creationId="{60E9C424-550D-4CA8-90E2-4403995E5236}"/>
          </ac:graphicFrameMkLst>
        </pc:graphicFrameChg>
      </pc:sldChg>
      <pc:sldChg chg="modSp">
        <pc:chgData name="Mehul Dedhia" userId="bf2f6c1d-e033-43e9-b869-5efb586f908d" providerId="ADAL" clId="{F1683260-C2AA-4064-823D-E0A9853559F1}" dt="2020-01-23T12:31:57.422" v="118" actId="20577"/>
        <pc:sldMkLst>
          <pc:docMk/>
          <pc:sldMk cId="1276788650" sldId="349"/>
        </pc:sldMkLst>
        <pc:spChg chg="mod">
          <ac:chgData name="Mehul Dedhia" userId="bf2f6c1d-e033-43e9-b869-5efb586f908d" providerId="ADAL" clId="{F1683260-C2AA-4064-823D-E0A9853559F1}" dt="2020-01-23T12:31:57.422" v="118" actId="20577"/>
          <ac:spMkLst>
            <pc:docMk/>
            <pc:sldMk cId="1276788650" sldId="349"/>
            <ac:spMk id="3" creationId="{6BFFD886-7A19-4569-9787-912BE5F382FE}"/>
          </ac:spMkLst>
        </pc:spChg>
        <pc:graphicFrameChg chg="modGraphic">
          <ac:chgData name="Mehul Dedhia" userId="bf2f6c1d-e033-43e9-b869-5efb586f908d" providerId="ADAL" clId="{F1683260-C2AA-4064-823D-E0A9853559F1}" dt="2020-01-23T12:30:57.906" v="75" actId="13926"/>
          <ac:graphicFrameMkLst>
            <pc:docMk/>
            <pc:sldMk cId="1276788650" sldId="349"/>
            <ac:graphicFrameMk id="8" creationId="{60E9C424-550D-4CA8-90E2-4403995E5236}"/>
          </ac:graphicFrameMkLst>
        </pc:graphicFrameChg>
      </pc:sldChg>
      <pc:sldChg chg="modSp">
        <pc:chgData name="Mehul Dedhia" userId="bf2f6c1d-e033-43e9-b869-5efb586f908d" providerId="ADAL" clId="{F1683260-C2AA-4064-823D-E0A9853559F1}" dt="2020-01-23T12:15:36.002" v="3" actId="400"/>
        <pc:sldMkLst>
          <pc:docMk/>
          <pc:sldMk cId="435489767" sldId="366"/>
        </pc:sldMkLst>
        <pc:spChg chg="mod">
          <ac:chgData name="Mehul Dedhia" userId="bf2f6c1d-e033-43e9-b869-5efb586f908d" providerId="ADAL" clId="{F1683260-C2AA-4064-823D-E0A9853559F1}" dt="2020-01-23T12:15:36.002" v="3" actId="400"/>
          <ac:spMkLst>
            <pc:docMk/>
            <pc:sldMk cId="435489767" sldId="366"/>
            <ac:spMk id="3" creationId="{A04244CA-7EA2-4DF9-963A-919A2D0C39E2}"/>
          </ac:spMkLst>
        </pc:spChg>
        <pc:spChg chg="mod">
          <ac:chgData name="Mehul Dedhia" userId="bf2f6c1d-e033-43e9-b869-5efb586f908d" providerId="ADAL" clId="{F1683260-C2AA-4064-823D-E0A9853559F1}" dt="2020-01-23T12:15:02.143" v="0" actId="1076"/>
          <ac:spMkLst>
            <pc:docMk/>
            <pc:sldMk cId="435489767" sldId="366"/>
            <ac:spMk id="4" creationId="{DE35F802-F9A0-49E4-8C7C-37D3CC26C481}"/>
          </ac:spMkLst>
        </pc:spChg>
      </pc:sldChg>
    </pc:docChg>
  </pc:docChgLst>
  <pc:docChgLst>
    <pc:chgData name="Jyotsna Shinde" userId="cdbe54a6-092d-4309-b898-c1a296cc9735" providerId="ADAL" clId="{7BCAED20-DD28-475F-B188-A05166C26CC1}"/>
    <pc:docChg chg="custSel modSld">
      <pc:chgData name="Jyotsna Shinde" userId="cdbe54a6-092d-4309-b898-c1a296cc9735" providerId="ADAL" clId="{7BCAED20-DD28-475F-B188-A05166C26CC1}" dt="2020-01-23T09:13:48.880" v="865" actId="947"/>
      <pc:docMkLst>
        <pc:docMk/>
      </pc:docMkLst>
      <pc:sldChg chg="modSp">
        <pc:chgData name="Jyotsna Shinde" userId="cdbe54a6-092d-4309-b898-c1a296cc9735" providerId="ADAL" clId="{7BCAED20-DD28-475F-B188-A05166C26CC1}" dt="2020-01-23T09:13:48.880" v="865" actId="947"/>
        <pc:sldMkLst>
          <pc:docMk/>
          <pc:sldMk cId="988407167" sldId="350"/>
        </pc:sldMkLst>
        <pc:spChg chg="mod">
          <ac:chgData name="Jyotsna Shinde" userId="cdbe54a6-092d-4309-b898-c1a296cc9735" providerId="ADAL" clId="{7BCAED20-DD28-475F-B188-A05166C26CC1}" dt="2020-01-23T09:13:00.435" v="834" actId="115"/>
          <ac:spMkLst>
            <pc:docMk/>
            <pc:sldMk cId="988407167" sldId="350"/>
            <ac:spMk id="4" creationId="{95A61772-C1A9-432B-AA23-09C5B7132DA9}"/>
          </ac:spMkLst>
        </pc:spChg>
        <pc:graphicFrameChg chg="modGraphic">
          <ac:chgData name="Jyotsna Shinde" userId="cdbe54a6-092d-4309-b898-c1a296cc9735" providerId="ADAL" clId="{7BCAED20-DD28-475F-B188-A05166C26CC1}" dt="2020-01-23T09:13:48.880" v="865" actId="947"/>
          <ac:graphicFrameMkLst>
            <pc:docMk/>
            <pc:sldMk cId="988407167" sldId="350"/>
            <ac:graphicFrameMk id="8" creationId="{B4273582-C30B-4DC7-B816-C191836C7954}"/>
          </ac:graphicFrameMkLst>
        </pc:graphicFrameChg>
      </pc:sldChg>
      <pc:sldChg chg="modSp">
        <pc:chgData name="Jyotsna Shinde" userId="cdbe54a6-092d-4309-b898-c1a296cc9735" providerId="ADAL" clId="{7BCAED20-DD28-475F-B188-A05166C26CC1}" dt="2020-01-23T09:03:19.539" v="302" actId="20577"/>
        <pc:sldMkLst>
          <pc:docMk/>
          <pc:sldMk cId="248908632" sldId="362"/>
        </pc:sldMkLst>
        <pc:spChg chg="mod">
          <ac:chgData name="Jyotsna Shinde" userId="cdbe54a6-092d-4309-b898-c1a296cc9735" providerId="ADAL" clId="{7BCAED20-DD28-475F-B188-A05166C26CC1}" dt="2020-01-23T09:03:19.539" v="302" actId="20577"/>
          <ac:spMkLst>
            <pc:docMk/>
            <pc:sldMk cId="248908632" sldId="362"/>
            <ac:spMk id="4" creationId="{52EFF750-3CB3-4410-B94F-AB4DFB28784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20-01-10T00:41:28.028" idx="1">
    <p:pos x="10" y="10"/>
    <p:text>[@Tej Rudani] Please mention somewhere what else the Web team and engineers are working on. I don't think all Web engineers are busy with Audio Player Enhancement only.
</p:text>
    <p:extLst>
      <p:ext uri="{C676402C-5697-4E1C-873F-D02D1690AC5C}">
        <p15:threadingInfo xmlns:p15="http://schemas.microsoft.com/office/powerpoint/2012/main" timeZoneBias="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860CF-C934-804E-B15F-D90AAD4730C1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E1081C13-D934-B74B-9C34-526B7DC583CE}">
      <dgm:prSet phldrT="[Text]"/>
      <dgm:spPr/>
      <dgm:t>
        <a:bodyPr/>
        <a:lstStyle/>
        <a:p>
          <a:r>
            <a:rPr lang="en-US"/>
            <a:t>Lead Time</a:t>
          </a:r>
        </a:p>
        <a:p>
          <a:r>
            <a:rPr lang="en-US" err="1"/>
            <a:t>X’mas</a:t>
          </a:r>
          <a:r>
            <a:rPr lang="en-US"/>
            <a:t> Promotion</a:t>
          </a:r>
          <a:br>
            <a:rPr lang="en-US"/>
          </a:br>
          <a:r>
            <a:rPr lang="en-US"/>
            <a:t>(Grooming session to Production)</a:t>
          </a:r>
        </a:p>
      </dgm:t>
    </dgm:pt>
    <dgm:pt modelId="{4B0FEBE7-8972-B24E-859E-ADD9F3765052}" type="parTrans" cxnId="{3BA1D6A6-F75C-434E-8159-564A0313F67B}">
      <dgm:prSet/>
      <dgm:spPr/>
      <dgm:t>
        <a:bodyPr/>
        <a:lstStyle/>
        <a:p>
          <a:endParaRPr lang="en-US"/>
        </a:p>
      </dgm:t>
    </dgm:pt>
    <dgm:pt modelId="{BDC2CECF-EDD3-384F-A762-A47112A29481}" type="sibTrans" cxnId="{3BA1D6A6-F75C-434E-8159-564A0313F67B}">
      <dgm:prSet/>
      <dgm:spPr/>
      <dgm:t>
        <a:bodyPr/>
        <a:lstStyle/>
        <a:p>
          <a:endParaRPr lang="en-US"/>
        </a:p>
      </dgm:t>
    </dgm:pt>
    <dgm:pt modelId="{7604CA8B-1BE5-F142-9EA0-EA397E462855}">
      <dgm:prSet phldrT="[Text]"/>
      <dgm:spPr/>
      <dgm:t>
        <a:bodyPr/>
        <a:lstStyle/>
        <a:p>
          <a:r>
            <a:rPr lang="en-US"/>
            <a:t>16 working days</a:t>
          </a:r>
        </a:p>
      </dgm:t>
    </dgm:pt>
    <dgm:pt modelId="{CF14F1AA-CF84-764A-9B4E-372509EB00BB}" type="parTrans" cxnId="{BB7FBAA6-5BB5-8449-B033-F64E96928BDC}">
      <dgm:prSet/>
      <dgm:spPr/>
      <dgm:t>
        <a:bodyPr/>
        <a:lstStyle/>
        <a:p>
          <a:endParaRPr lang="en-US"/>
        </a:p>
      </dgm:t>
    </dgm:pt>
    <dgm:pt modelId="{2FE5FB37-5301-7A44-A1F1-DE7C1FE71714}" type="sibTrans" cxnId="{BB7FBAA6-5BB5-8449-B033-F64E96928BDC}">
      <dgm:prSet/>
      <dgm:spPr/>
      <dgm:t>
        <a:bodyPr/>
        <a:lstStyle/>
        <a:p>
          <a:endParaRPr lang="en-US"/>
        </a:p>
      </dgm:t>
    </dgm:pt>
    <dgm:pt modelId="{277BC4D8-685D-6743-A699-9A262454753A}">
      <dgm:prSet phldrT="[Text]"/>
      <dgm:spPr/>
      <dgm:t>
        <a:bodyPr/>
        <a:lstStyle/>
        <a:p>
          <a:r>
            <a:rPr lang="en-US"/>
            <a:t>Groom: 29 Nov</a:t>
          </a:r>
          <a:br>
            <a:rPr lang="en-US"/>
          </a:br>
          <a:r>
            <a:rPr lang="en-US"/>
            <a:t>Prod: 23 Dec</a:t>
          </a:r>
        </a:p>
      </dgm:t>
    </dgm:pt>
    <dgm:pt modelId="{2E046219-E35F-774C-B915-8F93AF2C6B5B}" type="parTrans" cxnId="{1E189AEF-152E-9E47-B2A9-198A714576F2}">
      <dgm:prSet/>
      <dgm:spPr/>
      <dgm:t>
        <a:bodyPr/>
        <a:lstStyle/>
        <a:p>
          <a:endParaRPr lang="en-US"/>
        </a:p>
      </dgm:t>
    </dgm:pt>
    <dgm:pt modelId="{415047EE-1C88-454E-A3DC-BF26ACEA2483}" type="sibTrans" cxnId="{1E189AEF-152E-9E47-B2A9-198A714576F2}">
      <dgm:prSet/>
      <dgm:spPr/>
      <dgm:t>
        <a:bodyPr/>
        <a:lstStyle/>
        <a:p>
          <a:endParaRPr lang="en-US"/>
        </a:p>
      </dgm:t>
    </dgm:pt>
    <dgm:pt modelId="{AF94204B-D39A-934B-96AB-6E240C3326F6}" type="pres">
      <dgm:prSet presAssocID="{908860CF-C934-804E-B15F-D90AAD4730C1}" presName="compositeShape" presStyleCnt="0">
        <dgm:presLayoutVars>
          <dgm:chMax val="7"/>
          <dgm:dir/>
          <dgm:resizeHandles val="exact"/>
        </dgm:presLayoutVars>
      </dgm:prSet>
      <dgm:spPr/>
    </dgm:pt>
    <dgm:pt modelId="{4DC099DE-0B9B-9248-95A5-BDFFBF9E8D7F}" type="pres">
      <dgm:prSet presAssocID="{E1081C13-D934-B74B-9C34-526B7DC583CE}" presName="circ1" presStyleLbl="vennNode1" presStyleIdx="0" presStyleCnt="3"/>
      <dgm:spPr/>
    </dgm:pt>
    <dgm:pt modelId="{C5667EA1-0D2B-F047-A953-769AE1B9A86C}" type="pres">
      <dgm:prSet presAssocID="{E1081C13-D934-B74B-9C34-526B7DC583C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C86209-82C1-7D49-814A-E256156E4D1E}" type="pres">
      <dgm:prSet presAssocID="{7604CA8B-1BE5-F142-9EA0-EA397E462855}" presName="circ2" presStyleLbl="vennNode1" presStyleIdx="1" presStyleCnt="3"/>
      <dgm:spPr/>
    </dgm:pt>
    <dgm:pt modelId="{93A4D634-78E4-0548-B8C7-213F214D99D9}" type="pres">
      <dgm:prSet presAssocID="{7604CA8B-1BE5-F142-9EA0-EA397E46285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187A4FD-3FE4-0C46-8936-647495B66ACF}" type="pres">
      <dgm:prSet presAssocID="{277BC4D8-685D-6743-A699-9A262454753A}" presName="circ3" presStyleLbl="vennNode1" presStyleIdx="2" presStyleCnt="3"/>
      <dgm:spPr/>
    </dgm:pt>
    <dgm:pt modelId="{E52654E4-0323-EF40-AAAD-B31E6C643B72}" type="pres">
      <dgm:prSet presAssocID="{277BC4D8-685D-6743-A699-9A262454753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99BD006-1092-E44E-9CAB-CAAD7C348435}" type="presOf" srcId="{7604CA8B-1BE5-F142-9EA0-EA397E462855}" destId="{D8C86209-82C1-7D49-814A-E256156E4D1E}" srcOrd="0" destOrd="0" presId="urn:microsoft.com/office/officeart/2005/8/layout/venn1"/>
    <dgm:cxn modelId="{39CD3C13-F1A5-9641-89C3-36E1FC704E81}" type="presOf" srcId="{277BC4D8-685D-6743-A699-9A262454753A}" destId="{E187A4FD-3FE4-0C46-8936-647495B66ACF}" srcOrd="0" destOrd="0" presId="urn:microsoft.com/office/officeart/2005/8/layout/venn1"/>
    <dgm:cxn modelId="{E08B3A62-0282-4A49-B6CB-F6BD13832504}" type="presOf" srcId="{E1081C13-D934-B74B-9C34-526B7DC583CE}" destId="{C5667EA1-0D2B-F047-A953-769AE1B9A86C}" srcOrd="1" destOrd="0" presId="urn:microsoft.com/office/officeart/2005/8/layout/venn1"/>
    <dgm:cxn modelId="{3B182A4D-2342-1B4E-9E39-E5FD96118B02}" type="presOf" srcId="{277BC4D8-685D-6743-A699-9A262454753A}" destId="{E52654E4-0323-EF40-AAAD-B31E6C643B72}" srcOrd="1" destOrd="0" presId="urn:microsoft.com/office/officeart/2005/8/layout/venn1"/>
    <dgm:cxn modelId="{60E67985-0933-1C49-B43F-C6C32CB5B04B}" type="presOf" srcId="{E1081C13-D934-B74B-9C34-526B7DC583CE}" destId="{4DC099DE-0B9B-9248-95A5-BDFFBF9E8D7F}" srcOrd="0" destOrd="0" presId="urn:microsoft.com/office/officeart/2005/8/layout/venn1"/>
    <dgm:cxn modelId="{66407794-D910-FA4C-89A6-3F234F95D5FD}" type="presOf" srcId="{7604CA8B-1BE5-F142-9EA0-EA397E462855}" destId="{93A4D634-78E4-0548-B8C7-213F214D99D9}" srcOrd="1" destOrd="0" presId="urn:microsoft.com/office/officeart/2005/8/layout/venn1"/>
    <dgm:cxn modelId="{1B93669A-9777-804E-89E4-942FBE027D91}" type="presOf" srcId="{908860CF-C934-804E-B15F-D90AAD4730C1}" destId="{AF94204B-D39A-934B-96AB-6E240C3326F6}" srcOrd="0" destOrd="0" presId="urn:microsoft.com/office/officeart/2005/8/layout/venn1"/>
    <dgm:cxn modelId="{BB7FBAA6-5BB5-8449-B033-F64E96928BDC}" srcId="{908860CF-C934-804E-B15F-D90AAD4730C1}" destId="{7604CA8B-1BE5-F142-9EA0-EA397E462855}" srcOrd="1" destOrd="0" parTransId="{CF14F1AA-CF84-764A-9B4E-372509EB00BB}" sibTransId="{2FE5FB37-5301-7A44-A1F1-DE7C1FE71714}"/>
    <dgm:cxn modelId="{3BA1D6A6-F75C-434E-8159-564A0313F67B}" srcId="{908860CF-C934-804E-B15F-D90AAD4730C1}" destId="{E1081C13-D934-B74B-9C34-526B7DC583CE}" srcOrd="0" destOrd="0" parTransId="{4B0FEBE7-8972-B24E-859E-ADD9F3765052}" sibTransId="{BDC2CECF-EDD3-384F-A762-A47112A29481}"/>
    <dgm:cxn modelId="{1E189AEF-152E-9E47-B2A9-198A714576F2}" srcId="{908860CF-C934-804E-B15F-D90AAD4730C1}" destId="{277BC4D8-685D-6743-A699-9A262454753A}" srcOrd="2" destOrd="0" parTransId="{2E046219-E35F-774C-B915-8F93AF2C6B5B}" sibTransId="{415047EE-1C88-454E-A3DC-BF26ACEA2483}"/>
    <dgm:cxn modelId="{B09A9817-5ECE-234F-AFEB-34229BE9EBF3}" type="presParOf" srcId="{AF94204B-D39A-934B-96AB-6E240C3326F6}" destId="{4DC099DE-0B9B-9248-95A5-BDFFBF9E8D7F}" srcOrd="0" destOrd="0" presId="urn:microsoft.com/office/officeart/2005/8/layout/venn1"/>
    <dgm:cxn modelId="{18D40541-33C6-8E42-BDD4-742C68D10147}" type="presParOf" srcId="{AF94204B-D39A-934B-96AB-6E240C3326F6}" destId="{C5667EA1-0D2B-F047-A953-769AE1B9A86C}" srcOrd="1" destOrd="0" presId="urn:microsoft.com/office/officeart/2005/8/layout/venn1"/>
    <dgm:cxn modelId="{F82EA199-D8A0-884D-9D22-9CA6DFFF9A20}" type="presParOf" srcId="{AF94204B-D39A-934B-96AB-6E240C3326F6}" destId="{D8C86209-82C1-7D49-814A-E256156E4D1E}" srcOrd="2" destOrd="0" presId="urn:microsoft.com/office/officeart/2005/8/layout/venn1"/>
    <dgm:cxn modelId="{CAB53266-130A-1142-AEB1-D2FC5FA6EFEE}" type="presParOf" srcId="{AF94204B-D39A-934B-96AB-6E240C3326F6}" destId="{93A4D634-78E4-0548-B8C7-213F214D99D9}" srcOrd="3" destOrd="0" presId="urn:microsoft.com/office/officeart/2005/8/layout/venn1"/>
    <dgm:cxn modelId="{04B7AFAA-0375-A449-9EC5-9999D797A499}" type="presParOf" srcId="{AF94204B-D39A-934B-96AB-6E240C3326F6}" destId="{E187A4FD-3FE4-0C46-8936-647495B66ACF}" srcOrd="4" destOrd="0" presId="urn:microsoft.com/office/officeart/2005/8/layout/venn1"/>
    <dgm:cxn modelId="{4AB66EFF-C690-A946-A3B8-B2B89B917582}" type="presParOf" srcId="{AF94204B-D39A-934B-96AB-6E240C3326F6}" destId="{E52654E4-0323-EF40-AAAD-B31E6C643B7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8860CF-C934-804E-B15F-D90AAD4730C1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E1081C13-D934-B74B-9C34-526B7DC583CE}">
      <dgm:prSet phldrT="[Text]"/>
      <dgm:spPr/>
      <dgm:t>
        <a:bodyPr/>
        <a:lstStyle/>
        <a:p>
          <a:r>
            <a:rPr lang="en-US"/>
            <a:t>Lead Time</a:t>
          </a:r>
        </a:p>
        <a:p>
          <a:r>
            <a:rPr lang="en-US"/>
            <a:t>New Year Promotion</a:t>
          </a:r>
          <a:br>
            <a:rPr lang="en-US"/>
          </a:br>
          <a:r>
            <a:rPr lang="en-US"/>
            <a:t>(Grooming session to Production)</a:t>
          </a:r>
        </a:p>
      </dgm:t>
    </dgm:pt>
    <dgm:pt modelId="{4B0FEBE7-8972-B24E-859E-ADD9F3765052}" type="parTrans" cxnId="{3BA1D6A6-F75C-434E-8159-564A0313F67B}">
      <dgm:prSet/>
      <dgm:spPr/>
      <dgm:t>
        <a:bodyPr/>
        <a:lstStyle/>
        <a:p>
          <a:endParaRPr lang="en-US"/>
        </a:p>
      </dgm:t>
    </dgm:pt>
    <dgm:pt modelId="{BDC2CECF-EDD3-384F-A762-A47112A29481}" type="sibTrans" cxnId="{3BA1D6A6-F75C-434E-8159-564A0313F67B}">
      <dgm:prSet/>
      <dgm:spPr/>
      <dgm:t>
        <a:bodyPr/>
        <a:lstStyle/>
        <a:p>
          <a:endParaRPr lang="en-US"/>
        </a:p>
      </dgm:t>
    </dgm:pt>
    <dgm:pt modelId="{7604CA8B-1BE5-F142-9EA0-EA397E462855}">
      <dgm:prSet phldrT="[Text]"/>
      <dgm:spPr/>
      <dgm:t>
        <a:bodyPr/>
        <a:lstStyle/>
        <a:p>
          <a:r>
            <a:rPr lang="en-US"/>
            <a:t>21 working days</a:t>
          </a:r>
        </a:p>
      </dgm:t>
    </dgm:pt>
    <dgm:pt modelId="{CF14F1AA-CF84-764A-9B4E-372509EB00BB}" type="parTrans" cxnId="{BB7FBAA6-5BB5-8449-B033-F64E96928BDC}">
      <dgm:prSet/>
      <dgm:spPr/>
      <dgm:t>
        <a:bodyPr/>
        <a:lstStyle/>
        <a:p>
          <a:endParaRPr lang="en-US"/>
        </a:p>
      </dgm:t>
    </dgm:pt>
    <dgm:pt modelId="{2FE5FB37-5301-7A44-A1F1-DE7C1FE71714}" type="sibTrans" cxnId="{BB7FBAA6-5BB5-8449-B033-F64E96928BDC}">
      <dgm:prSet/>
      <dgm:spPr/>
      <dgm:t>
        <a:bodyPr/>
        <a:lstStyle/>
        <a:p>
          <a:endParaRPr lang="en-US"/>
        </a:p>
      </dgm:t>
    </dgm:pt>
    <dgm:pt modelId="{277BC4D8-685D-6743-A699-9A262454753A}">
      <dgm:prSet phldrT="[Text]"/>
      <dgm:spPr/>
      <dgm:t>
        <a:bodyPr/>
        <a:lstStyle/>
        <a:p>
          <a:r>
            <a:rPr lang="en-US"/>
            <a:t>Groom: 2 Dec</a:t>
          </a:r>
          <a:br>
            <a:rPr lang="en-US"/>
          </a:br>
          <a:r>
            <a:rPr lang="en-US"/>
            <a:t>Prod: 31 Dec</a:t>
          </a:r>
        </a:p>
      </dgm:t>
    </dgm:pt>
    <dgm:pt modelId="{2E046219-E35F-774C-B915-8F93AF2C6B5B}" type="parTrans" cxnId="{1E189AEF-152E-9E47-B2A9-198A714576F2}">
      <dgm:prSet/>
      <dgm:spPr/>
      <dgm:t>
        <a:bodyPr/>
        <a:lstStyle/>
        <a:p>
          <a:endParaRPr lang="en-US"/>
        </a:p>
      </dgm:t>
    </dgm:pt>
    <dgm:pt modelId="{415047EE-1C88-454E-A3DC-BF26ACEA2483}" type="sibTrans" cxnId="{1E189AEF-152E-9E47-B2A9-198A714576F2}">
      <dgm:prSet/>
      <dgm:spPr/>
      <dgm:t>
        <a:bodyPr/>
        <a:lstStyle/>
        <a:p>
          <a:endParaRPr lang="en-US"/>
        </a:p>
      </dgm:t>
    </dgm:pt>
    <dgm:pt modelId="{AF94204B-D39A-934B-96AB-6E240C3326F6}" type="pres">
      <dgm:prSet presAssocID="{908860CF-C934-804E-B15F-D90AAD4730C1}" presName="compositeShape" presStyleCnt="0">
        <dgm:presLayoutVars>
          <dgm:chMax val="7"/>
          <dgm:dir/>
          <dgm:resizeHandles val="exact"/>
        </dgm:presLayoutVars>
      </dgm:prSet>
      <dgm:spPr/>
    </dgm:pt>
    <dgm:pt modelId="{4DC099DE-0B9B-9248-95A5-BDFFBF9E8D7F}" type="pres">
      <dgm:prSet presAssocID="{E1081C13-D934-B74B-9C34-526B7DC583CE}" presName="circ1" presStyleLbl="vennNode1" presStyleIdx="0" presStyleCnt="3"/>
      <dgm:spPr/>
    </dgm:pt>
    <dgm:pt modelId="{C5667EA1-0D2B-F047-A953-769AE1B9A86C}" type="pres">
      <dgm:prSet presAssocID="{E1081C13-D934-B74B-9C34-526B7DC583C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C86209-82C1-7D49-814A-E256156E4D1E}" type="pres">
      <dgm:prSet presAssocID="{7604CA8B-1BE5-F142-9EA0-EA397E462855}" presName="circ2" presStyleLbl="vennNode1" presStyleIdx="1" presStyleCnt="3"/>
      <dgm:spPr/>
    </dgm:pt>
    <dgm:pt modelId="{93A4D634-78E4-0548-B8C7-213F214D99D9}" type="pres">
      <dgm:prSet presAssocID="{7604CA8B-1BE5-F142-9EA0-EA397E46285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187A4FD-3FE4-0C46-8936-647495B66ACF}" type="pres">
      <dgm:prSet presAssocID="{277BC4D8-685D-6743-A699-9A262454753A}" presName="circ3" presStyleLbl="vennNode1" presStyleIdx="2" presStyleCnt="3"/>
      <dgm:spPr/>
    </dgm:pt>
    <dgm:pt modelId="{E52654E4-0323-EF40-AAAD-B31E6C643B72}" type="pres">
      <dgm:prSet presAssocID="{277BC4D8-685D-6743-A699-9A262454753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99BD006-1092-E44E-9CAB-CAAD7C348435}" type="presOf" srcId="{7604CA8B-1BE5-F142-9EA0-EA397E462855}" destId="{D8C86209-82C1-7D49-814A-E256156E4D1E}" srcOrd="0" destOrd="0" presId="urn:microsoft.com/office/officeart/2005/8/layout/venn1"/>
    <dgm:cxn modelId="{39CD3C13-F1A5-9641-89C3-36E1FC704E81}" type="presOf" srcId="{277BC4D8-685D-6743-A699-9A262454753A}" destId="{E187A4FD-3FE4-0C46-8936-647495B66ACF}" srcOrd="0" destOrd="0" presId="urn:microsoft.com/office/officeart/2005/8/layout/venn1"/>
    <dgm:cxn modelId="{E08B3A62-0282-4A49-B6CB-F6BD13832504}" type="presOf" srcId="{E1081C13-D934-B74B-9C34-526B7DC583CE}" destId="{C5667EA1-0D2B-F047-A953-769AE1B9A86C}" srcOrd="1" destOrd="0" presId="urn:microsoft.com/office/officeart/2005/8/layout/venn1"/>
    <dgm:cxn modelId="{3B182A4D-2342-1B4E-9E39-E5FD96118B02}" type="presOf" srcId="{277BC4D8-685D-6743-A699-9A262454753A}" destId="{E52654E4-0323-EF40-AAAD-B31E6C643B72}" srcOrd="1" destOrd="0" presId="urn:microsoft.com/office/officeart/2005/8/layout/venn1"/>
    <dgm:cxn modelId="{60E67985-0933-1C49-B43F-C6C32CB5B04B}" type="presOf" srcId="{E1081C13-D934-B74B-9C34-526B7DC583CE}" destId="{4DC099DE-0B9B-9248-95A5-BDFFBF9E8D7F}" srcOrd="0" destOrd="0" presId="urn:microsoft.com/office/officeart/2005/8/layout/venn1"/>
    <dgm:cxn modelId="{66407794-D910-FA4C-89A6-3F234F95D5FD}" type="presOf" srcId="{7604CA8B-1BE5-F142-9EA0-EA397E462855}" destId="{93A4D634-78E4-0548-B8C7-213F214D99D9}" srcOrd="1" destOrd="0" presId="urn:microsoft.com/office/officeart/2005/8/layout/venn1"/>
    <dgm:cxn modelId="{1B93669A-9777-804E-89E4-942FBE027D91}" type="presOf" srcId="{908860CF-C934-804E-B15F-D90AAD4730C1}" destId="{AF94204B-D39A-934B-96AB-6E240C3326F6}" srcOrd="0" destOrd="0" presId="urn:microsoft.com/office/officeart/2005/8/layout/venn1"/>
    <dgm:cxn modelId="{BB7FBAA6-5BB5-8449-B033-F64E96928BDC}" srcId="{908860CF-C934-804E-B15F-D90AAD4730C1}" destId="{7604CA8B-1BE5-F142-9EA0-EA397E462855}" srcOrd="1" destOrd="0" parTransId="{CF14F1AA-CF84-764A-9B4E-372509EB00BB}" sibTransId="{2FE5FB37-5301-7A44-A1F1-DE7C1FE71714}"/>
    <dgm:cxn modelId="{3BA1D6A6-F75C-434E-8159-564A0313F67B}" srcId="{908860CF-C934-804E-B15F-D90AAD4730C1}" destId="{E1081C13-D934-B74B-9C34-526B7DC583CE}" srcOrd="0" destOrd="0" parTransId="{4B0FEBE7-8972-B24E-859E-ADD9F3765052}" sibTransId="{BDC2CECF-EDD3-384F-A762-A47112A29481}"/>
    <dgm:cxn modelId="{1E189AEF-152E-9E47-B2A9-198A714576F2}" srcId="{908860CF-C934-804E-B15F-D90AAD4730C1}" destId="{277BC4D8-685D-6743-A699-9A262454753A}" srcOrd="2" destOrd="0" parTransId="{2E046219-E35F-774C-B915-8F93AF2C6B5B}" sibTransId="{415047EE-1C88-454E-A3DC-BF26ACEA2483}"/>
    <dgm:cxn modelId="{B09A9817-5ECE-234F-AFEB-34229BE9EBF3}" type="presParOf" srcId="{AF94204B-D39A-934B-96AB-6E240C3326F6}" destId="{4DC099DE-0B9B-9248-95A5-BDFFBF9E8D7F}" srcOrd="0" destOrd="0" presId="urn:microsoft.com/office/officeart/2005/8/layout/venn1"/>
    <dgm:cxn modelId="{18D40541-33C6-8E42-BDD4-742C68D10147}" type="presParOf" srcId="{AF94204B-D39A-934B-96AB-6E240C3326F6}" destId="{C5667EA1-0D2B-F047-A953-769AE1B9A86C}" srcOrd="1" destOrd="0" presId="urn:microsoft.com/office/officeart/2005/8/layout/venn1"/>
    <dgm:cxn modelId="{F82EA199-D8A0-884D-9D22-9CA6DFFF9A20}" type="presParOf" srcId="{AF94204B-D39A-934B-96AB-6E240C3326F6}" destId="{D8C86209-82C1-7D49-814A-E256156E4D1E}" srcOrd="2" destOrd="0" presId="urn:microsoft.com/office/officeart/2005/8/layout/venn1"/>
    <dgm:cxn modelId="{CAB53266-130A-1142-AEB1-D2FC5FA6EFEE}" type="presParOf" srcId="{AF94204B-D39A-934B-96AB-6E240C3326F6}" destId="{93A4D634-78E4-0548-B8C7-213F214D99D9}" srcOrd="3" destOrd="0" presId="urn:microsoft.com/office/officeart/2005/8/layout/venn1"/>
    <dgm:cxn modelId="{04B7AFAA-0375-A449-9EC5-9999D797A499}" type="presParOf" srcId="{AF94204B-D39A-934B-96AB-6E240C3326F6}" destId="{E187A4FD-3FE4-0C46-8936-647495B66ACF}" srcOrd="4" destOrd="0" presId="urn:microsoft.com/office/officeart/2005/8/layout/venn1"/>
    <dgm:cxn modelId="{4AB66EFF-C690-A946-A3B8-B2B89B917582}" type="presParOf" srcId="{AF94204B-D39A-934B-96AB-6E240C3326F6}" destId="{E52654E4-0323-EF40-AAAD-B31E6C643B7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8860CF-C934-804E-B15F-D90AAD4730C1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E1081C13-D934-B74B-9C34-526B7DC583CE}">
      <dgm:prSet phldrT="[Text]"/>
      <dgm:spPr/>
      <dgm:t>
        <a:bodyPr/>
        <a:lstStyle/>
        <a:p>
          <a:r>
            <a:rPr lang="en-US"/>
            <a:t>Cycle Time</a:t>
          </a:r>
        </a:p>
        <a:p>
          <a:r>
            <a:rPr lang="en-US" err="1"/>
            <a:t>X’mas</a:t>
          </a:r>
          <a:r>
            <a:rPr lang="en-US"/>
            <a:t> Promotion</a:t>
          </a:r>
          <a:br>
            <a:rPr lang="en-US"/>
          </a:br>
          <a:r>
            <a:rPr lang="en-US"/>
            <a:t>(Dev to Production)</a:t>
          </a:r>
        </a:p>
      </dgm:t>
    </dgm:pt>
    <dgm:pt modelId="{4B0FEBE7-8972-B24E-859E-ADD9F3765052}" type="parTrans" cxnId="{3BA1D6A6-F75C-434E-8159-564A0313F67B}">
      <dgm:prSet/>
      <dgm:spPr/>
      <dgm:t>
        <a:bodyPr/>
        <a:lstStyle/>
        <a:p>
          <a:endParaRPr lang="en-US"/>
        </a:p>
      </dgm:t>
    </dgm:pt>
    <dgm:pt modelId="{BDC2CECF-EDD3-384F-A762-A47112A29481}" type="sibTrans" cxnId="{3BA1D6A6-F75C-434E-8159-564A0313F67B}">
      <dgm:prSet/>
      <dgm:spPr/>
      <dgm:t>
        <a:bodyPr/>
        <a:lstStyle/>
        <a:p>
          <a:endParaRPr lang="en-US"/>
        </a:p>
      </dgm:t>
    </dgm:pt>
    <dgm:pt modelId="{7604CA8B-1BE5-F142-9EA0-EA397E462855}">
      <dgm:prSet phldrT="[Text]"/>
      <dgm:spPr/>
      <dgm:t>
        <a:bodyPr/>
        <a:lstStyle/>
        <a:p>
          <a:r>
            <a:rPr lang="en-US"/>
            <a:t>15 working days</a:t>
          </a:r>
        </a:p>
      </dgm:t>
    </dgm:pt>
    <dgm:pt modelId="{CF14F1AA-CF84-764A-9B4E-372509EB00BB}" type="parTrans" cxnId="{BB7FBAA6-5BB5-8449-B033-F64E96928BDC}">
      <dgm:prSet/>
      <dgm:spPr/>
      <dgm:t>
        <a:bodyPr/>
        <a:lstStyle/>
        <a:p>
          <a:endParaRPr lang="en-US"/>
        </a:p>
      </dgm:t>
    </dgm:pt>
    <dgm:pt modelId="{2FE5FB37-5301-7A44-A1F1-DE7C1FE71714}" type="sibTrans" cxnId="{BB7FBAA6-5BB5-8449-B033-F64E96928BDC}">
      <dgm:prSet/>
      <dgm:spPr/>
      <dgm:t>
        <a:bodyPr/>
        <a:lstStyle/>
        <a:p>
          <a:endParaRPr lang="en-US"/>
        </a:p>
      </dgm:t>
    </dgm:pt>
    <dgm:pt modelId="{277BC4D8-685D-6743-A699-9A262454753A}">
      <dgm:prSet phldrT="[Text]"/>
      <dgm:spPr/>
      <dgm:t>
        <a:bodyPr/>
        <a:lstStyle/>
        <a:p>
          <a:r>
            <a:rPr lang="en-US"/>
            <a:t>Dev: 3 Dec</a:t>
          </a:r>
          <a:br>
            <a:rPr lang="en-US"/>
          </a:br>
          <a:r>
            <a:rPr lang="en-US"/>
            <a:t>Prod: 23 Dec</a:t>
          </a:r>
        </a:p>
      </dgm:t>
    </dgm:pt>
    <dgm:pt modelId="{2E046219-E35F-774C-B915-8F93AF2C6B5B}" type="parTrans" cxnId="{1E189AEF-152E-9E47-B2A9-198A714576F2}">
      <dgm:prSet/>
      <dgm:spPr/>
      <dgm:t>
        <a:bodyPr/>
        <a:lstStyle/>
        <a:p>
          <a:endParaRPr lang="en-US"/>
        </a:p>
      </dgm:t>
    </dgm:pt>
    <dgm:pt modelId="{415047EE-1C88-454E-A3DC-BF26ACEA2483}" type="sibTrans" cxnId="{1E189AEF-152E-9E47-B2A9-198A714576F2}">
      <dgm:prSet/>
      <dgm:spPr/>
      <dgm:t>
        <a:bodyPr/>
        <a:lstStyle/>
        <a:p>
          <a:endParaRPr lang="en-US"/>
        </a:p>
      </dgm:t>
    </dgm:pt>
    <dgm:pt modelId="{AF94204B-D39A-934B-96AB-6E240C3326F6}" type="pres">
      <dgm:prSet presAssocID="{908860CF-C934-804E-B15F-D90AAD4730C1}" presName="compositeShape" presStyleCnt="0">
        <dgm:presLayoutVars>
          <dgm:chMax val="7"/>
          <dgm:dir/>
          <dgm:resizeHandles val="exact"/>
        </dgm:presLayoutVars>
      </dgm:prSet>
      <dgm:spPr/>
    </dgm:pt>
    <dgm:pt modelId="{4DC099DE-0B9B-9248-95A5-BDFFBF9E8D7F}" type="pres">
      <dgm:prSet presAssocID="{E1081C13-D934-B74B-9C34-526B7DC583CE}" presName="circ1" presStyleLbl="vennNode1" presStyleIdx="0" presStyleCnt="3"/>
      <dgm:spPr/>
    </dgm:pt>
    <dgm:pt modelId="{C5667EA1-0D2B-F047-A953-769AE1B9A86C}" type="pres">
      <dgm:prSet presAssocID="{E1081C13-D934-B74B-9C34-526B7DC583C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C86209-82C1-7D49-814A-E256156E4D1E}" type="pres">
      <dgm:prSet presAssocID="{7604CA8B-1BE5-F142-9EA0-EA397E462855}" presName="circ2" presStyleLbl="vennNode1" presStyleIdx="1" presStyleCnt="3"/>
      <dgm:spPr/>
    </dgm:pt>
    <dgm:pt modelId="{93A4D634-78E4-0548-B8C7-213F214D99D9}" type="pres">
      <dgm:prSet presAssocID="{7604CA8B-1BE5-F142-9EA0-EA397E46285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187A4FD-3FE4-0C46-8936-647495B66ACF}" type="pres">
      <dgm:prSet presAssocID="{277BC4D8-685D-6743-A699-9A262454753A}" presName="circ3" presStyleLbl="vennNode1" presStyleIdx="2" presStyleCnt="3"/>
      <dgm:spPr/>
    </dgm:pt>
    <dgm:pt modelId="{E52654E4-0323-EF40-AAAD-B31E6C643B72}" type="pres">
      <dgm:prSet presAssocID="{277BC4D8-685D-6743-A699-9A262454753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99BD006-1092-E44E-9CAB-CAAD7C348435}" type="presOf" srcId="{7604CA8B-1BE5-F142-9EA0-EA397E462855}" destId="{D8C86209-82C1-7D49-814A-E256156E4D1E}" srcOrd="0" destOrd="0" presId="urn:microsoft.com/office/officeart/2005/8/layout/venn1"/>
    <dgm:cxn modelId="{39CD3C13-F1A5-9641-89C3-36E1FC704E81}" type="presOf" srcId="{277BC4D8-685D-6743-A699-9A262454753A}" destId="{E187A4FD-3FE4-0C46-8936-647495B66ACF}" srcOrd="0" destOrd="0" presId="urn:microsoft.com/office/officeart/2005/8/layout/venn1"/>
    <dgm:cxn modelId="{E08B3A62-0282-4A49-B6CB-F6BD13832504}" type="presOf" srcId="{E1081C13-D934-B74B-9C34-526B7DC583CE}" destId="{C5667EA1-0D2B-F047-A953-769AE1B9A86C}" srcOrd="1" destOrd="0" presId="urn:microsoft.com/office/officeart/2005/8/layout/venn1"/>
    <dgm:cxn modelId="{3B182A4D-2342-1B4E-9E39-E5FD96118B02}" type="presOf" srcId="{277BC4D8-685D-6743-A699-9A262454753A}" destId="{E52654E4-0323-EF40-AAAD-B31E6C643B72}" srcOrd="1" destOrd="0" presId="urn:microsoft.com/office/officeart/2005/8/layout/venn1"/>
    <dgm:cxn modelId="{60E67985-0933-1C49-B43F-C6C32CB5B04B}" type="presOf" srcId="{E1081C13-D934-B74B-9C34-526B7DC583CE}" destId="{4DC099DE-0B9B-9248-95A5-BDFFBF9E8D7F}" srcOrd="0" destOrd="0" presId="urn:microsoft.com/office/officeart/2005/8/layout/venn1"/>
    <dgm:cxn modelId="{66407794-D910-FA4C-89A6-3F234F95D5FD}" type="presOf" srcId="{7604CA8B-1BE5-F142-9EA0-EA397E462855}" destId="{93A4D634-78E4-0548-B8C7-213F214D99D9}" srcOrd="1" destOrd="0" presId="urn:microsoft.com/office/officeart/2005/8/layout/venn1"/>
    <dgm:cxn modelId="{1B93669A-9777-804E-89E4-942FBE027D91}" type="presOf" srcId="{908860CF-C934-804E-B15F-D90AAD4730C1}" destId="{AF94204B-D39A-934B-96AB-6E240C3326F6}" srcOrd="0" destOrd="0" presId="urn:microsoft.com/office/officeart/2005/8/layout/venn1"/>
    <dgm:cxn modelId="{BB7FBAA6-5BB5-8449-B033-F64E96928BDC}" srcId="{908860CF-C934-804E-B15F-D90AAD4730C1}" destId="{7604CA8B-1BE5-F142-9EA0-EA397E462855}" srcOrd="1" destOrd="0" parTransId="{CF14F1AA-CF84-764A-9B4E-372509EB00BB}" sibTransId="{2FE5FB37-5301-7A44-A1F1-DE7C1FE71714}"/>
    <dgm:cxn modelId="{3BA1D6A6-F75C-434E-8159-564A0313F67B}" srcId="{908860CF-C934-804E-B15F-D90AAD4730C1}" destId="{E1081C13-D934-B74B-9C34-526B7DC583CE}" srcOrd="0" destOrd="0" parTransId="{4B0FEBE7-8972-B24E-859E-ADD9F3765052}" sibTransId="{BDC2CECF-EDD3-384F-A762-A47112A29481}"/>
    <dgm:cxn modelId="{1E189AEF-152E-9E47-B2A9-198A714576F2}" srcId="{908860CF-C934-804E-B15F-D90AAD4730C1}" destId="{277BC4D8-685D-6743-A699-9A262454753A}" srcOrd="2" destOrd="0" parTransId="{2E046219-E35F-774C-B915-8F93AF2C6B5B}" sibTransId="{415047EE-1C88-454E-A3DC-BF26ACEA2483}"/>
    <dgm:cxn modelId="{B09A9817-5ECE-234F-AFEB-34229BE9EBF3}" type="presParOf" srcId="{AF94204B-D39A-934B-96AB-6E240C3326F6}" destId="{4DC099DE-0B9B-9248-95A5-BDFFBF9E8D7F}" srcOrd="0" destOrd="0" presId="urn:microsoft.com/office/officeart/2005/8/layout/venn1"/>
    <dgm:cxn modelId="{18D40541-33C6-8E42-BDD4-742C68D10147}" type="presParOf" srcId="{AF94204B-D39A-934B-96AB-6E240C3326F6}" destId="{C5667EA1-0D2B-F047-A953-769AE1B9A86C}" srcOrd="1" destOrd="0" presId="urn:microsoft.com/office/officeart/2005/8/layout/venn1"/>
    <dgm:cxn modelId="{F82EA199-D8A0-884D-9D22-9CA6DFFF9A20}" type="presParOf" srcId="{AF94204B-D39A-934B-96AB-6E240C3326F6}" destId="{D8C86209-82C1-7D49-814A-E256156E4D1E}" srcOrd="2" destOrd="0" presId="urn:microsoft.com/office/officeart/2005/8/layout/venn1"/>
    <dgm:cxn modelId="{CAB53266-130A-1142-AEB1-D2FC5FA6EFEE}" type="presParOf" srcId="{AF94204B-D39A-934B-96AB-6E240C3326F6}" destId="{93A4D634-78E4-0548-B8C7-213F214D99D9}" srcOrd="3" destOrd="0" presId="urn:microsoft.com/office/officeart/2005/8/layout/venn1"/>
    <dgm:cxn modelId="{04B7AFAA-0375-A449-9EC5-9999D797A499}" type="presParOf" srcId="{AF94204B-D39A-934B-96AB-6E240C3326F6}" destId="{E187A4FD-3FE4-0C46-8936-647495B66ACF}" srcOrd="4" destOrd="0" presId="urn:microsoft.com/office/officeart/2005/8/layout/venn1"/>
    <dgm:cxn modelId="{4AB66EFF-C690-A946-A3B8-B2B89B917582}" type="presParOf" srcId="{AF94204B-D39A-934B-96AB-6E240C3326F6}" destId="{E52654E4-0323-EF40-AAAD-B31E6C643B7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8860CF-C934-804E-B15F-D90AAD4730C1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E1081C13-D934-B74B-9C34-526B7DC583CE}">
      <dgm:prSet phldrT="[Text]"/>
      <dgm:spPr/>
      <dgm:t>
        <a:bodyPr/>
        <a:lstStyle/>
        <a:p>
          <a:r>
            <a:rPr lang="en-US"/>
            <a:t>Cycle Time</a:t>
          </a:r>
        </a:p>
        <a:p>
          <a:r>
            <a:rPr lang="en-US"/>
            <a:t>New Year Promotion</a:t>
          </a:r>
          <a:br>
            <a:rPr lang="en-US"/>
          </a:br>
          <a:r>
            <a:rPr lang="en-US"/>
            <a:t>(Dev to Production)</a:t>
          </a:r>
        </a:p>
      </dgm:t>
    </dgm:pt>
    <dgm:pt modelId="{4B0FEBE7-8972-B24E-859E-ADD9F3765052}" type="parTrans" cxnId="{3BA1D6A6-F75C-434E-8159-564A0313F67B}">
      <dgm:prSet/>
      <dgm:spPr/>
      <dgm:t>
        <a:bodyPr/>
        <a:lstStyle/>
        <a:p>
          <a:endParaRPr lang="en-US"/>
        </a:p>
      </dgm:t>
    </dgm:pt>
    <dgm:pt modelId="{BDC2CECF-EDD3-384F-A762-A47112A29481}" type="sibTrans" cxnId="{3BA1D6A6-F75C-434E-8159-564A0313F67B}">
      <dgm:prSet/>
      <dgm:spPr/>
      <dgm:t>
        <a:bodyPr/>
        <a:lstStyle/>
        <a:p>
          <a:endParaRPr lang="en-US"/>
        </a:p>
      </dgm:t>
    </dgm:pt>
    <dgm:pt modelId="{7604CA8B-1BE5-F142-9EA0-EA397E462855}">
      <dgm:prSet phldrT="[Text]"/>
      <dgm:spPr/>
      <dgm:t>
        <a:bodyPr/>
        <a:lstStyle/>
        <a:p>
          <a:r>
            <a:rPr lang="en-US"/>
            <a:t>8 working days</a:t>
          </a:r>
        </a:p>
      </dgm:t>
    </dgm:pt>
    <dgm:pt modelId="{CF14F1AA-CF84-764A-9B4E-372509EB00BB}" type="parTrans" cxnId="{BB7FBAA6-5BB5-8449-B033-F64E96928BDC}">
      <dgm:prSet/>
      <dgm:spPr/>
      <dgm:t>
        <a:bodyPr/>
        <a:lstStyle/>
        <a:p>
          <a:endParaRPr lang="en-US"/>
        </a:p>
      </dgm:t>
    </dgm:pt>
    <dgm:pt modelId="{2FE5FB37-5301-7A44-A1F1-DE7C1FE71714}" type="sibTrans" cxnId="{BB7FBAA6-5BB5-8449-B033-F64E96928BDC}">
      <dgm:prSet/>
      <dgm:spPr/>
      <dgm:t>
        <a:bodyPr/>
        <a:lstStyle/>
        <a:p>
          <a:endParaRPr lang="en-US"/>
        </a:p>
      </dgm:t>
    </dgm:pt>
    <dgm:pt modelId="{277BC4D8-685D-6743-A699-9A262454753A}">
      <dgm:prSet phldrT="[Text]"/>
      <dgm:spPr/>
      <dgm:t>
        <a:bodyPr/>
        <a:lstStyle/>
        <a:p>
          <a:r>
            <a:rPr lang="en-US"/>
            <a:t>Dev: 20 Dec</a:t>
          </a:r>
          <a:br>
            <a:rPr lang="en-US"/>
          </a:br>
          <a:r>
            <a:rPr lang="en-US"/>
            <a:t>Prod: 31 Dec</a:t>
          </a:r>
        </a:p>
      </dgm:t>
    </dgm:pt>
    <dgm:pt modelId="{2E046219-E35F-774C-B915-8F93AF2C6B5B}" type="parTrans" cxnId="{1E189AEF-152E-9E47-B2A9-198A714576F2}">
      <dgm:prSet/>
      <dgm:spPr/>
      <dgm:t>
        <a:bodyPr/>
        <a:lstStyle/>
        <a:p>
          <a:endParaRPr lang="en-US"/>
        </a:p>
      </dgm:t>
    </dgm:pt>
    <dgm:pt modelId="{415047EE-1C88-454E-A3DC-BF26ACEA2483}" type="sibTrans" cxnId="{1E189AEF-152E-9E47-B2A9-198A714576F2}">
      <dgm:prSet/>
      <dgm:spPr/>
      <dgm:t>
        <a:bodyPr/>
        <a:lstStyle/>
        <a:p>
          <a:endParaRPr lang="en-US"/>
        </a:p>
      </dgm:t>
    </dgm:pt>
    <dgm:pt modelId="{AF94204B-D39A-934B-96AB-6E240C3326F6}" type="pres">
      <dgm:prSet presAssocID="{908860CF-C934-804E-B15F-D90AAD4730C1}" presName="compositeShape" presStyleCnt="0">
        <dgm:presLayoutVars>
          <dgm:chMax val="7"/>
          <dgm:dir/>
          <dgm:resizeHandles val="exact"/>
        </dgm:presLayoutVars>
      </dgm:prSet>
      <dgm:spPr/>
    </dgm:pt>
    <dgm:pt modelId="{4DC099DE-0B9B-9248-95A5-BDFFBF9E8D7F}" type="pres">
      <dgm:prSet presAssocID="{E1081C13-D934-B74B-9C34-526B7DC583CE}" presName="circ1" presStyleLbl="vennNode1" presStyleIdx="0" presStyleCnt="3"/>
      <dgm:spPr/>
    </dgm:pt>
    <dgm:pt modelId="{C5667EA1-0D2B-F047-A953-769AE1B9A86C}" type="pres">
      <dgm:prSet presAssocID="{E1081C13-D934-B74B-9C34-526B7DC583C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C86209-82C1-7D49-814A-E256156E4D1E}" type="pres">
      <dgm:prSet presAssocID="{7604CA8B-1BE5-F142-9EA0-EA397E462855}" presName="circ2" presStyleLbl="vennNode1" presStyleIdx="1" presStyleCnt="3"/>
      <dgm:spPr/>
    </dgm:pt>
    <dgm:pt modelId="{93A4D634-78E4-0548-B8C7-213F214D99D9}" type="pres">
      <dgm:prSet presAssocID="{7604CA8B-1BE5-F142-9EA0-EA397E46285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187A4FD-3FE4-0C46-8936-647495B66ACF}" type="pres">
      <dgm:prSet presAssocID="{277BC4D8-685D-6743-A699-9A262454753A}" presName="circ3" presStyleLbl="vennNode1" presStyleIdx="2" presStyleCnt="3"/>
      <dgm:spPr/>
    </dgm:pt>
    <dgm:pt modelId="{E52654E4-0323-EF40-AAAD-B31E6C643B72}" type="pres">
      <dgm:prSet presAssocID="{277BC4D8-685D-6743-A699-9A262454753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99BD006-1092-E44E-9CAB-CAAD7C348435}" type="presOf" srcId="{7604CA8B-1BE5-F142-9EA0-EA397E462855}" destId="{D8C86209-82C1-7D49-814A-E256156E4D1E}" srcOrd="0" destOrd="0" presId="urn:microsoft.com/office/officeart/2005/8/layout/venn1"/>
    <dgm:cxn modelId="{39CD3C13-F1A5-9641-89C3-36E1FC704E81}" type="presOf" srcId="{277BC4D8-685D-6743-A699-9A262454753A}" destId="{E187A4FD-3FE4-0C46-8936-647495B66ACF}" srcOrd="0" destOrd="0" presId="urn:microsoft.com/office/officeart/2005/8/layout/venn1"/>
    <dgm:cxn modelId="{E08B3A62-0282-4A49-B6CB-F6BD13832504}" type="presOf" srcId="{E1081C13-D934-B74B-9C34-526B7DC583CE}" destId="{C5667EA1-0D2B-F047-A953-769AE1B9A86C}" srcOrd="1" destOrd="0" presId="urn:microsoft.com/office/officeart/2005/8/layout/venn1"/>
    <dgm:cxn modelId="{3B182A4D-2342-1B4E-9E39-E5FD96118B02}" type="presOf" srcId="{277BC4D8-685D-6743-A699-9A262454753A}" destId="{E52654E4-0323-EF40-AAAD-B31E6C643B72}" srcOrd="1" destOrd="0" presId="urn:microsoft.com/office/officeart/2005/8/layout/venn1"/>
    <dgm:cxn modelId="{60E67985-0933-1C49-B43F-C6C32CB5B04B}" type="presOf" srcId="{E1081C13-D934-B74B-9C34-526B7DC583CE}" destId="{4DC099DE-0B9B-9248-95A5-BDFFBF9E8D7F}" srcOrd="0" destOrd="0" presId="urn:microsoft.com/office/officeart/2005/8/layout/venn1"/>
    <dgm:cxn modelId="{66407794-D910-FA4C-89A6-3F234F95D5FD}" type="presOf" srcId="{7604CA8B-1BE5-F142-9EA0-EA397E462855}" destId="{93A4D634-78E4-0548-B8C7-213F214D99D9}" srcOrd="1" destOrd="0" presId="urn:microsoft.com/office/officeart/2005/8/layout/venn1"/>
    <dgm:cxn modelId="{1B93669A-9777-804E-89E4-942FBE027D91}" type="presOf" srcId="{908860CF-C934-804E-B15F-D90AAD4730C1}" destId="{AF94204B-D39A-934B-96AB-6E240C3326F6}" srcOrd="0" destOrd="0" presId="urn:microsoft.com/office/officeart/2005/8/layout/venn1"/>
    <dgm:cxn modelId="{BB7FBAA6-5BB5-8449-B033-F64E96928BDC}" srcId="{908860CF-C934-804E-B15F-D90AAD4730C1}" destId="{7604CA8B-1BE5-F142-9EA0-EA397E462855}" srcOrd="1" destOrd="0" parTransId="{CF14F1AA-CF84-764A-9B4E-372509EB00BB}" sibTransId="{2FE5FB37-5301-7A44-A1F1-DE7C1FE71714}"/>
    <dgm:cxn modelId="{3BA1D6A6-F75C-434E-8159-564A0313F67B}" srcId="{908860CF-C934-804E-B15F-D90AAD4730C1}" destId="{E1081C13-D934-B74B-9C34-526B7DC583CE}" srcOrd="0" destOrd="0" parTransId="{4B0FEBE7-8972-B24E-859E-ADD9F3765052}" sibTransId="{BDC2CECF-EDD3-384F-A762-A47112A29481}"/>
    <dgm:cxn modelId="{1E189AEF-152E-9E47-B2A9-198A714576F2}" srcId="{908860CF-C934-804E-B15F-D90AAD4730C1}" destId="{277BC4D8-685D-6743-A699-9A262454753A}" srcOrd="2" destOrd="0" parTransId="{2E046219-E35F-774C-B915-8F93AF2C6B5B}" sibTransId="{415047EE-1C88-454E-A3DC-BF26ACEA2483}"/>
    <dgm:cxn modelId="{B09A9817-5ECE-234F-AFEB-34229BE9EBF3}" type="presParOf" srcId="{AF94204B-D39A-934B-96AB-6E240C3326F6}" destId="{4DC099DE-0B9B-9248-95A5-BDFFBF9E8D7F}" srcOrd="0" destOrd="0" presId="urn:microsoft.com/office/officeart/2005/8/layout/venn1"/>
    <dgm:cxn modelId="{18D40541-33C6-8E42-BDD4-742C68D10147}" type="presParOf" srcId="{AF94204B-D39A-934B-96AB-6E240C3326F6}" destId="{C5667EA1-0D2B-F047-A953-769AE1B9A86C}" srcOrd="1" destOrd="0" presId="urn:microsoft.com/office/officeart/2005/8/layout/venn1"/>
    <dgm:cxn modelId="{F82EA199-D8A0-884D-9D22-9CA6DFFF9A20}" type="presParOf" srcId="{AF94204B-D39A-934B-96AB-6E240C3326F6}" destId="{D8C86209-82C1-7D49-814A-E256156E4D1E}" srcOrd="2" destOrd="0" presId="urn:microsoft.com/office/officeart/2005/8/layout/venn1"/>
    <dgm:cxn modelId="{CAB53266-130A-1142-AEB1-D2FC5FA6EFEE}" type="presParOf" srcId="{AF94204B-D39A-934B-96AB-6E240C3326F6}" destId="{93A4D634-78E4-0548-B8C7-213F214D99D9}" srcOrd="3" destOrd="0" presId="urn:microsoft.com/office/officeart/2005/8/layout/venn1"/>
    <dgm:cxn modelId="{04B7AFAA-0375-A449-9EC5-9999D797A499}" type="presParOf" srcId="{AF94204B-D39A-934B-96AB-6E240C3326F6}" destId="{E187A4FD-3FE4-0C46-8936-647495B66ACF}" srcOrd="4" destOrd="0" presId="urn:microsoft.com/office/officeart/2005/8/layout/venn1"/>
    <dgm:cxn modelId="{4AB66EFF-C690-A946-A3B8-B2B89B917582}" type="presParOf" srcId="{AF94204B-D39A-934B-96AB-6E240C3326F6}" destId="{E52654E4-0323-EF40-AAAD-B31E6C643B7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099DE-0B9B-9248-95A5-BDFFBF9E8D7F}">
      <dsp:nvSpPr>
        <dsp:cNvPr id="0" name=""/>
        <dsp:cNvSpPr/>
      </dsp:nvSpPr>
      <dsp:spPr>
        <a:xfrm>
          <a:off x="2045560" y="31427"/>
          <a:ext cx="1508500" cy="15085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Lead Time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X’mas</a:t>
          </a:r>
          <a:r>
            <a:rPr lang="en-US" sz="1100" kern="1200"/>
            <a:t> Promotion</a:t>
          </a:r>
          <a:br>
            <a:rPr lang="en-US" sz="1100" kern="1200"/>
          </a:br>
          <a:r>
            <a:rPr lang="en-US" sz="1100" kern="1200"/>
            <a:t>(Grooming session to Production)</a:t>
          </a:r>
        </a:p>
      </dsp:txBody>
      <dsp:txXfrm>
        <a:off x="2246694" y="295414"/>
        <a:ext cx="1106233" cy="678825"/>
      </dsp:txXfrm>
    </dsp:sp>
    <dsp:sp modelId="{D8C86209-82C1-7D49-814A-E256156E4D1E}">
      <dsp:nvSpPr>
        <dsp:cNvPr id="0" name=""/>
        <dsp:cNvSpPr/>
      </dsp:nvSpPr>
      <dsp:spPr>
        <a:xfrm>
          <a:off x="2589878" y="974239"/>
          <a:ext cx="1508500" cy="15085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16 working days</a:t>
          </a:r>
        </a:p>
      </dsp:txBody>
      <dsp:txXfrm>
        <a:off x="3051227" y="1363935"/>
        <a:ext cx="905100" cy="829675"/>
      </dsp:txXfrm>
    </dsp:sp>
    <dsp:sp modelId="{E187A4FD-3FE4-0C46-8936-647495B66ACF}">
      <dsp:nvSpPr>
        <dsp:cNvPr id="0" name=""/>
        <dsp:cNvSpPr/>
      </dsp:nvSpPr>
      <dsp:spPr>
        <a:xfrm>
          <a:off x="1501243" y="974239"/>
          <a:ext cx="1508500" cy="15085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Groom: 29 Nov</a:t>
          </a:r>
          <a:br>
            <a:rPr lang="en-US" sz="1100" kern="1200"/>
          </a:br>
          <a:r>
            <a:rPr lang="en-US" sz="1100" kern="1200"/>
            <a:t>Prod: 23 Dec</a:t>
          </a:r>
        </a:p>
      </dsp:txBody>
      <dsp:txXfrm>
        <a:off x="1643294" y="1363935"/>
        <a:ext cx="905100" cy="82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099DE-0B9B-9248-95A5-BDFFBF9E8D7F}">
      <dsp:nvSpPr>
        <dsp:cNvPr id="0" name=""/>
        <dsp:cNvSpPr/>
      </dsp:nvSpPr>
      <dsp:spPr>
        <a:xfrm>
          <a:off x="2063799" y="34516"/>
          <a:ext cx="1656808" cy="16568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Lead Time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New Year Promotion</a:t>
          </a:r>
          <a:br>
            <a:rPr lang="en-US" sz="1100" kern="1200"/>
          </a:br>
          <a:r>
            <a:rPr lang="en-US" sz="1100" kern="1200"/>
            <a:t>(Grooming session to Production)</a:t>
          </a:r>
        </a:p>
      </dsp:txBody>
      <dsp:txXfrm>
        <a:off x="2284707" y="324458"/>
        <a:ext cx="1214992" cy="745563"/>
      </dsp:txXfrm>
    </dsp:sp>
    <dsp:sp modelId="{D8C86209-82C1-7D49-814A-E256156E4D1E}">
      <dsp:nvSpPr>
        <dsp:cNvPr id="0" name=""/>
        <dsp:cNvSpPr/>
      </dsp:nvSpPr>
      <dsp:spPr>
        <a:xfrm>
          <a:off x="2661631" y="1070021"/>
          <a:ext cx="1656808" cy="16568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21 working days</a:t>
          </a:r>
        </a:p>
      </dsp:txBody>
      <dsp:txXfrm>
        <a:off x="3168338" y="1498030"/>
        <a:ext cx="994084" cy="911244"/>
      </dsp:txXfrm>
    </dsp:sp>
    <dsp:sp modelId="{E187A4FD-3FE4-0C46-8936-647495B66ACF}">
      <dsp:nvSpPr>
        <dsp:cNvPr id="0" name=""/>
        <dsp:cNvSpPr/>
      </dsp:nvSpPr>
      <dsp:spPr>
        <a:xfrm>
          <a:off x="1465967" y="1070021"/>
          <a:ext cx="1656808" cy="16568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Groom: 2 Dec</a:t>
          </a:r>
          <a:br>
            <a:rPr lang="en-US" sz="1100" kern="1200"/>
          </a:br>
          <a:r>
            <a:rPr lang="en-US" sz="1100" kern="1200"/>
            <a:t>Prod: 31 Dec</a:t>
          </a:r>
        </a:p>
      </dsp:txBody>
      <dsp:txXfrm>
        <a:off x="1621983" y="1498030"/>
        <a:ext cx="994084" cy="911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099DE-0B9B-9248-95A5-BDFFBF9E8D7F}">
      <dsp:nvSpPr>
        <dsp:cNvPr id="0" name=""/>
        <dsp:cNvSpPr/>
      </dsp:nvSpPr>
      <dsp:spPr>
        <a:xfrm>
          <a:off x="1822451" y="31427"/>
          <a:ext cx="1508499" cy="15084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Cycle Time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X’mas</a:t>
          </a:r>
          <a:r>
            <a:rPr lang="en-US" sz="1100" kern="1200"/>
            <a:t> Promotion</a:t>
          </a:r>
          <a:br>
            <a:rPr lang="en-US" sz="1100" kern="1200"/>
          </a:br>
          <a:r>
            <a:rPr lang="en-US" sz="1100" kern="1200"/>
            <a:t>(Dev to Production)</a:t>
          </a:r>
        </a:p>
      </dsp:txBody>
      <dsp:txXfrm>
        <a:off x="2023584" y="295414"/>
        <a:ext cx="1106232" cy="678824"/>
      </dsp:txXfrm>
    </dsp:sp>
    <dsp:sp modelId="{D8C86209-82C1-7D49-814A-E256156E4D1E}">
      <dsp:nvSpPr>
        <dsp:cNvPr id="0" name=""/>
        <dsp:cNvSpPr/>
      </dsp:nvSpPr>
      <dsp:spPr>
        <a:xfrm>
          <a:off x="2366768" y="974238"/>
          <a:ext cx="1508499" cy="15084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15 working days</a:t>
          </a:r>
        </a:p>
      </dsp:txBody>
      <dsp:txXfrm>
        <a:off x="2828117" y="1363934"/>
        <a:ext cx="905099" cy="829674"/>
      </dsp:txXfrm>
    </dsp:sp>
    <dsp:sp modelId="{E187A4FD-3FE4-0C46-8936-647495B66ACF}">
      <dsp:nvSpPr>
        <dsp:cNvPr id="0" name=""/>
        <dsp:cNvSpPr/>
      </dsp:nvSpPr>
      <dsp:spPr>
        <a:xfrm>
          <a:off x="1278134" y="974238"/>
          <a:ext cx="1508499" cy="15084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Dev: 3 Dec</a:t>
          </a:r>
          <a:br>
            <a:rPr lang="en-US" sz="1100" kern="1200"/>
          </a:br>
          <a:r>
            <a:rPr lang="en-US" sz="1100" kern="1200"/>
            <a:t>Prod: 23 Dec</a:t>
          </a:r>
        </a:p>
      </dsp:txBody>
      <dsp:txXfrm>
        <a:off x="1420185" y="1363934"/>
        <a:ext cx="905099" cy="829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099DE-0B9B-9248-95A5-BDFFBF9E8D7F}">
      <dsp:nvSpPr>
        <dsp:cNvPr id="0" name=""/>
        <dsp:cNvSpPr/>
      </dsp:nvSpPr>
      <dsp:spPr>
        <a:xfrm>
          <a:off x="2275567" y="32611"/>
          <a:ext cx="1565368" cy="15653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Cycle Time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New Year Promotion</a:t>
          </a:r>
          <a:br>
            <a:rPr lang="en-US" sz="1100" kern="1200"/>
          </a:br>
          <a:r>
            <a:rPr lang="en-US" sz="1100" kern="1200"/>
            <a:t>(Dev to Production)</a:t>
          </a:r>
        </a:p>
      </dsp:txBody>
      <dsp:txXfrm>
        <a:off x="2484283" y="306551"/>
        <a:ext cx="1147936" cy="704415"/>
      </dsp:txXfrm>
    </dsp:sp>
    <dsp:sp modelId="{D8C86209-82C1-7D49-814A-E256156E4D1E}">
      <dsp:nvSpPr>
        <dsp:cNvPr id="0" name=""/>
        <dsp:cNvSpPr/>
      </dsp:nvSpPr>
      <dsp:spPr>
        <a:xfrm>
          <a:off x="2840404" y="1010966"/>
          <a:ext cx="1565368" cy="15653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8 working days</a:t>
          </a:r>
        </a:p>
      </dsp:txBody>
      <dsp:txXfrm>
        <a:off x="3319146" y="1415353"/>
        <a:ext cx="939220" cy="860952"/>
      </dsp:txXfrm>
    </dsp:sp>
    <dsp:sp modelId="{E187A4FD-3FE4-0C46-8936-647495B66ACF}">
      <dsp:nvSpPr>
        <dsp:cNvPr id="0" name=""/>
        <dsp:cNvSpPr/>
      </dsp:nvSpPr>
      <dsp:spPr>
        <a:xfrm>
          <a:off x="1710730" y="1010966"/>
          <a:ext cx="1565368" cy="15653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Dev: 20 Dec</a:t>
          </a:r>
          <a:br>
            <a:rPr lang="en-US" sz="1100" kern="1200"/>
          </a:br>
          <a:r>
            <a:rPr lang="en-US" sz="1100" kern="1200"/>
            <a:t>Prod: 31 Dec</a:t>
          </a:r>
        </a:p>
      </dsp:txBody>
      <dsp:txXfrm>
        <a:off x="1858136" y="1415353"/>
        <a:ext cx="939220" cy="860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20529-8E51-4478-9FEF-1FDF7D5AA9F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9EE49-4159-44E4-8070-F21C3A9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4950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89ACC3-B2DA-4628-885A-D8DF3FDC35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1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5c0bf62a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a5c0bf62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905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5c0bf62a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a5c0bf62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81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5c0bf62a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Dec N/A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N/A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N/A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</a:p>
        </p:txBody>
      </p:sp>
      <p:sp>
        <p:nvSpPr>
          <p:cNvPr id="96" name="Google Shape;96;g7a5c0bf62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55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9EE49-4159-44E4-8070-F21C3A9998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6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5c0bf62a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Dec N/A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N/A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N/A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</a:p>
        </p:txBody>
      </p:sp>
      <p:sp>
        <p:nvSpPr>
          <p:cNvPr id="96" name="Google Shape;96;g7a5c0bf62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99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a8644a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aa8644a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2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9EE49-4159-44E4-8070-F21C3A9998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6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a8644a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aa8644a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310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a8644a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aa8644a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27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a8644a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aa8644a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06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1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0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80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9507" y="0"/>
            <a:ext cx="12251013" cy="6858000"/>
          </a:xfrm>
          <a:prstGeom prst="rect">
            <a:avLst/>
          </a:prstGeom>
        </p:spPr>
      </p:pic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15" name="Object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rcRect l="22632" t="1808" r="22632" b="1808"/>
          <a:stretch>
            <a:fillRect/>
          </a:stretch>
        </p:blipFill>
        <p:spPr>
          <a:xfrm>
            <a:off x="9481626" y="2556803"/>
            <a:ext cx="1744392" cy="1744392"/>
          </a:xfrm>
          <a:custGeom>
            <a:avLst/>
            <a:gdLst>
              <a:gd name="connsiteX0" fmla="*/ 2111521 w 4223042"/>
              <a:gd name="connsiteY0" fmla="*/ 0 h 4223042"/>
              <a:gd name="connsiteX1" fmla="*/ 4223042 w 4223042"/>
              <a:gd name="connsiteY1" fmla="*/ 2111521 h 4223042"/>
              <a:gd name="connsiteX2" fmla="*/ 2111521 w 4223042"/>
              <a:gd name="connsiteY2" fmla="*/ 4223042 h 4223042"/>
              <a:gd name="connsiteX3" fmla="*/ 0 w 4223042"/>
              <a:gd name="connsiteY3" fmla="*/ 2111521 h 4223042"/>
              <a:gd name="connsiteX4" fmla="*/ 2111521 w 4223042"/>
              <a:gd name="connsiteY4" fmla="*/ 0 h 422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3042" h="4223042">
                <a:moveTo>
                  <a:pt x="2111521" y="0"/>
                </a:moveTo>
                <a:cubicBezTo>
                  <a:pt x="3277682" y="0"/>
                  <a:pt x="4223042" y="945360"/>
                  <a:pt x="4223042" y="2111521"/>
                </a:cubicBezTo>
                <a:cubicBezTo>
                  <a:pt x="4223042" y="3277682"/>
                  <a:pt x="3277682" y="4223042"/>
                  <a:pt x="2111521" y="4223042"/>
                </a:cubicBezTo>
                <a:cubicBezTo>
                  <a:pt x="945360" y="4223042"/>
                  <a:pt x="0" y="3277682"/>
                  <a:pt x="0" y="2111521"/>
                </a:cubicBezTo>
                <a:cubicBezTo>
                  <a:pt x="0" y="945360"/>
                  <a:pt x="945360" y="0"/>
                  <a:pt x="21115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848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507" y="0"/>
            <a:ext cx="12251013" cy="6858000"/>
          </a:xfrm>
          <a:prstGeom prst="rect">
            <a:avLst/>
          </a:prstGeom>
        </p:spPr>
      </p:pic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15" name="Object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rcRect l="22632" t="1808" r="22632" b="1808"/>
          <a:stretch>
            <a:fillRect/>
          </a:stretch>
        </p:blipFill>
        <p:spPr>
          <a:xfrm>
            <a:off x="9481626" y="2556803"/>
            <a:ext cx="1744392" cy="1744392"/>
          </a:xfrm>
          <a:custGeom>
            <a:avLst/>
            <a:gdLst>
              <a:gd name="connsiteX0" fmla="*/ 2111521 w 4223042"/>
              <a:gd name="connsiteY0" fmla="*/ 0 h 4223042"/>
              <a:gd name="connsiteX1" fmla="*/ 4223042 w 4223042"/>
              <a:gd name="connsiteY1" fmla="*/ 2111521 h 4223042"/>
              <a:gd name="connsiteX2" fmla="*/ 2111521 w 4223042"/>
              <a:gd name="connsiteY2" fmla="*/ 4223042 h 4223042"/>
              <a:gd name="connsiteX3" fmla="*/ 0 w 4223042"/>
              <a:gd name="connsiteY3" fmla="*/ 2111521 h 4223042"/>
              <a:gd name="connsiteX4" fmla="*/ 2111521 w 4223042"/>
              <a:gd name="connsiteY4" fmla="*/ 0 h 422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3042" h="4223042">
                <a:moveTo>
                  <a:pt x="2111521" y="0"/>
                </a:moveTo>
                <a:cubicBezTo>
                  <a:pt x="3277682" y="0"/>
                  <a:pt x="4223042" y="945360"/>
                  <a:pt x="4223042" y="2111521"/>
                </a:cubicBezTo>
                <a:cubicBezTo>
                  <a:pt x="4223042" y="3277682"/>
                  <a:pt x="3277682" y="4223042"/>
                  <a:pt x="2111521" y="4223042"/>
                </a:cubicBezTo>
                <a:cubicBezTo>
                  <a:pt x="945360" y="4223042"/>
                  <a:pt x="0" y="3277682"/>
                  <a:pt x="0" y="2111521"/>
                </a:cubicBezTo>
                <a:cubicBezTo>
                  <a:pt x="0" y="945360"/>
                  <a:pt x="945360" y="0"/>
                  <a:pt x="21115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92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rcRect r="1031"/>
          <a:stretch>
            <a:fillRect/>
          </a:stretch>
        </p:blipFill>
        <p:spPr>
          <a:xfrm>
            <a:off x="0" y="0"/>
            <a:ext cx="11126731" cy="1053623"/>
          </a:xfrm>
          <a:custGeom>
            <a:avLst/>
            <a:gdLst>
              <a:gd name="connsiteX0" fmla="*/ 0 w 11126731"/>
              <a:gd name="connsiteY0" fmla="*/ 0 h 1053623"/>
              <a:gd name="connsiteX1" fmla="*/ 11126730 w 11126731"/>
              <a:gd name="connsiteY1" fmla="*/ 0 h 1053623"/>
              <a:gd name="connsiteX2" fmla="*/ 11108627 w 11126731"/>
              <a:gd name="connsiteY2" fmla="*/ 14936 h 1053623"/>
              <a:gd name="connsiteX3" fmla="*/ 10896601 w 11126731"/>
              <a:gd name="connsiteY3" fmla="*/ 526811 h 1053623"/>
              <a:gd name="connsiteX4" fmla="*/ 11108627 w 11126731"/>
              <a:gd name="connsiteY4" fmla="*/ 1038686 h 1053623"/>
              <a:gd name="connsiteX5" fmla="*/ 11126731 w 11126731"/>
              <a:gd name="connsiteY5" fmla="*/ 1053623 h 1053623"/>
              <a:gd name="connsiteX6" fmla="*/ 0 w 11126731"/>
              <a:gd name="connsiteY6" fmla="*/ 1053623 h 10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26731" h="1053623">
                <a:moveTo>
                  <a:pt x="0" y="0"/>
                </a:moveTo>
                <a:lnTo>
                  <a:pt x="11126730" y="0"/>
                </a:lnTo>
                <a:lnTo>
                  <a:pt x="11108627" y="14936"/>
                </a:lnTo>
                <a:cubicBezTo>
                  <a:pt x="10977626" y="145937"/>
                  <a:pt x="10896601" y="326912"/>
                  <a:pt x="10896601" y="526811"/>
                </a:cubicBezTo>
                <a:cubicBezTo>
                  <a:pt x="10896601" y="726711"/>
                  <a:pt x="10977626" y="907686"/>
                  <a:pt x="11108627" y="1038686"/>
                </a:cubicBezTo>
                <a:lnTo>
                  <a:pt x="11126731" y="1053623"/>
                </a:lnTo>
                <a:lnTo>
                  <a:pt x="0" y="1053623"/>
                </a:lnTo>
                <a:close/>
              </a:path>
            </a:pathLst>
          </a:cu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03200" y="126513"/>
            <a:ext cx="10094875" cy="766525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rcRect l="22632" t="1808" r="22632" b="1808"/>
          <a:stretch>
            <a:fillRect/>
          </a:stretch>
        </p:blipFill>
        <p:spPr>
          <a:xfrm>
            <a:off x="11126731" y="75638"/>
            <a:ext cx="914400" cy="914400"/>
          </a:xfrm>
          <a:custGeom>
            <a:avLst/>
            <a:gdLst>
              <a:gd name="connsiteX0" fmla="*/ 2111521 w 4223042"/>
              <a:gd name="connsiteY0" fmla="*/ 0 h 4223042"/>
              <a:gd name="connsiteX1" fmla="*/ 4223042 w 4223042"/>
              <a:gd name="connsiteY1" fmla="*/ 2111521 h 4223042"/>
              <a:gd name="connsiteX2" fmla="*/ 2111521 w 4223042"/>
              <a:gd name="connsiteY2" fmla="*/ 4223042 h 4223042"/>
              <a:gd name="connsiteX3" fmla="*/ 0 w 4223042"/>
              <a:gd name="connsiteY3" fmla="*/ 2111521 h 4223042"/>
              <a:gd name="connsiteX4" fmla="*/ 2111521 w 4223042"/>
              <a:gd name="connsiteY4" fmla="*/ 0 h 422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3042" h="4223042">
                <a:moveTo>
                  <a:pt x="2111521" y="0"/>
                </a:moveTo>
                <a:cubicBezTo>
                  <a:pt x="3277682" y="0"/>
                  <a:pt x="4223042" y="945360"/>
                  <a:pt x="4223042" y="2111521"/>
                </a:cubicBezTo>
                <a:cubicBezTo>
                  <a:pt x="4223042" y="3277682"/>
                  <a:pt x="3277682" y="4223042"/>
                  <a:pt x="2111521" y="4223042"/>
                </a:cubicBezTo>
                <a:cubicBezTo>
                  <a:pt x="945360" y="4223042"/>
                  <a:pt x="0" y="3277682"/>
                  <a:pt x="0" y="2111521"/>
                </a:cubicBezTo>
                <a:cubicBezTo>
                  <a:pt x="0" y="945360"/>
                  <a:pt x="945360" y="0"/>
                  <a:pt x="2111521" y="0"/>
                </a:cubicBezTo>
                <a:close/>
              </a:path>
            </a:pathLst>
          </a:custGeom>
        </p:spPr>
      </p:pic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22934" y="6501530"/>
            <a:ext cx="2210413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400" smtClean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4504" y="6501530"/>
            <a:ext cx="211596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400" smtClean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03200" y="6355978"/>
            <a:ext cx="117729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/>
        </p:nvSpPr>
        <p:spPr>
          <a:xfrm>
            <a:off x="203200" y="6501530"/>
            <a:ext cx="888577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400" kern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8537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74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559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526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91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643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70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752781"/>
            <a:ext cx="11568608" cy="17417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0" y="6651072"/>
            <a:ext cx="1193800" cy="184666"/>
          </a:xfrm>
          <a:prstGeom prst="rect">
            <a:avLst/>
          </a:prstGeom>
        </p:spPr>
        <p:txBody>
          <a:bodyPr vert="horz" lIns="91440" tIns="0" rIns="0" bIns="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white"/>
                </a:solidFill>
              </a:rPr>
              <a:t>Confidential</a:t>
            </a:r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4851400" y="6651072"/>
            <a:ext cx="2463800" cy="184666"/>
          </a:xfrm>
          <a:prstGeom prst="rect">
            <a:avLst/>
          </a:prstGeom>
        </p:spPr>
        <p:txBody>
          <a:bodyPr vert="horz" lIns="91440" tIns="0" rIns="0" bIns="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white"/>
                </a:solidFill>
              </a:rPr>
              <a:t>Reliance Jio Infocomm Limited</a:t>
            </a:r>
          </a:p>
        </p:txBody>
      </p:sp>
    </p:spTree>
    <p:extLst>
      <p:ext uri="{BB962C8B-B14F-4D97-AF65-F5344CB8AC3E}">
        <p14:creationId xmlns:p14="http://schemas.microsoft.com/office/powerpoint/2010/main" val="3124938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927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579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235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177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9" y="-3708"/>
            <a:ext cx="11125200" cy="77724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2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5" name="Object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704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32750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C62625-B46F-4F4F-B0B8-00B2A76C5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41300" y="6501530"/>
            <a:ext cx="594715" cy="21544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08B59-E20E-A948-8B69-32F4F1C71DA2}" type="datetimeFigureOut">
              <a:rPr lang="en-US"/>
              <a:pPr>
                <a:defRPr/>
              </a:pPr>
              <a:t>1/23/2020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A69B3F-59E8-314B-BC8F-7536CF247C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112279" y="6501530"/>
            <a:ext cx="65" cy="21544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F13C98-A50E-3C4B-A1B5-9C0F9EF80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52DA7-EA66-634E-B2FA-41B4A71493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048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30C6-A740-C34F-83F6-C3DBC971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5628"/>
            <a:ext cx="65" cy="2154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5EF5-8733-DA44-803A-F80679A0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75628"/>
            <a:ext cx="65" cy="2154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0B81-B7FB-A649-B140-5E9216F2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5628"/>
            <a:ext cx="211596" cy="215444"/>
          </a:xfrm>
        </p:spPr>
        <p:txBody>
          <a:bodyPr/>
          <a:lstStyle>
            <a:lvl1pPr>
              <a:defRPr/>
            </a:lvl1pPr>
          </a:lstStyle>
          <a:p>
            <a:fld id="{3E8446F5-C8E0-E348-A73D-140B37779C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3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6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Chart">
  <p:cSld name="Text with Char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06007" y="79789"/>
            <a:ext cx="772573" cy="579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06400" y="76200"/>
            <a:ext cx="1076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406400" y="381000"/>
            <a:ext cx="1076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3"/>
          </p:nvPr>
        </p:nvSpPr>
        <p:spPr>
          <a:xfrm>
            <a:off x="406400" y="1143000"/>
            <a:ext cx="5588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chart" idx="4"/>
          </p:nvPr>
        </p:nvSpPr>
        <p:spPr>
          <a:xfrm>
            <a:off x="6400800" y="1143000"/>
            <a:ext cx="5384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6200" y="79789"/>
            <a:ext cx="572380" cy="579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97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0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2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7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6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3C86-62E1-484F-9A4D-AB574527EF4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D1B0-2FFB-49B4-8F6B-2C93D0DA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8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241300" y="6501530"/>
            <a:ext cx="888577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400" smtClean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2279" y="6501530"/>
            <a:ext cx="2210413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400" smtClean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8903" y="6501530"/>
            <a:ext cx="211596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400" smtClean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37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mit.Bhopi@ril.com" TargetMode="External"/><Relationship Id="rId2" Type="http://schemas.openxmlformats.org/officeDocument/2006/relationships/hyperlink" Target="mailto:Manish.Samota@ril.com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asks.office.com/ril.com/en-US/Home/Planner/#/plantaskboard?groupId=5c3003f4-b646-4fed-b4b5-2d16bfb827d0&amp;planId=YSG5N-6BzEqZdZXKrQYWEckABAlR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/>
          <p:cNvSpPr txBox="1">
            <a:spLocks/>
          </p:cNvSpPr>
          <p:nvPr/>
        </p:nvSpPr>
        <p:spPr bwMode="gray">
          <a:xfrm>
            <a:off x="1093767" y="2199840"/>
            <a:ext cx="6030048" cy="119109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5400" dirty="0" err="1"/>
              <a:t>JioCloud</a:t>
            </a:r>
            <a:r>
              <a:rPr lang="en-US" sz="5400" dirty="0"/>
              <a:t> Governance</a:t>
            </a:r>
          </a:p>
          <a:p>
            <a:pPr lvl="0" algn="r">
              <a:defRPr/>
            </a:pPr>
            <a:r>
              <a:rPr lang="en-IN" sz="3200" dirty="0">
                <a:latin typeface="Calibri" panose="020F0502020204030204"/>
              </a:rPr>
              <a:t>Jan 24, 2020</a:t>
            </a:r>
            <a:endParaRPr lang="en-I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7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1A0E-B37E-4A95-B727-63176C7D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New UI - Scope &amp; Release Plan (Android &amp; iOS)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494FC-390E-48E7-B0A9-13A1487DD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FF750-3CB3-4410-B94F-AB4DFB28784C}"/>
              </a:ext>
            </a:extLst>
          </p:cNvPr>
          <p:cNvSpPr/>
          <p:nvPr/>
        </p:nvSpPr>
        <p:spPr>
          <a:xfrm>
            <a:off x="0" y="1111348"/>
            <a:ext cx="11764504" cy="507831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IN" b="1" u="sng" dirty="0">
                <a:latin typeface="Calibri"/>
                <a:ea typeface="Calibri" panose="020F0502020204030204" pitchFamily="34" charset="0"/>
                <a:cs typeface="Calibri"/>
              </a:rPr>
              <a:t>Decision Taken on 6</a:t>
            </a:r>
            <a:r>
              <a:rPr lang="en-IN" b="1" u="sng" baseline="30000" dirty="0">
                <a:latin typeface="Calibri"/>
                <a:ea typeface="Calibri" panose="020F0502020204030204" pitchFamily="34" charset="0"/>
                <a:cs typeface="Calibri"/>
              </a:rPr>
              <a:t>th</a:t>
            </a:r>
            <a:r>
              <a:rPr lang="en-IN" b="1" u="sng" dirty="0">
                <a:latin typeface="Calibri"/>
                <a:ea typeface="Calibri" panose="020F0502020204030204" pitchFamily="34" charset="0"/>
                <a:cs typeface="Calibri"/>
              </a:rPr>
              <a:t> Jan</a:t>
            </a:r>
          </a:p>
          <a:p>
            <a:r>
              <a:rPr lang="en-IN" b="1" u="sng" dirty="0">
                <a:latin typeface="Calibri"/>
                <a:ea typeface="Calibri" panose="020F0502020204030204" pitchFamily="34" charset="0"/>
                <a:cs typeface="Calibri"/>
              </a:rPr>
              <a:t>First release for New UI (for Android &amp; iOS)-ETA - 2</a:t>
            </a:r>
            <a:r>
              <a:rPr lang="en-IN" b="1" u="sng" baseline="30000" dirty="0">
                <a:latin typeface="Calibri"/>
                <a:ea typeface="Calibri" panose="020F0502020204030204" pitchFamily="34" charset="0"/>
                <a:cs typeface="Calibri"/>
              </a:rPr>
              <a:t>nd</a:t>
            </a:r>
            <a:r>
              <a:rPr lang="en-IN" b="1" u="sng" dirty="0">
                <a:latin typeface="Calibri"/>
                <a:ea typeface="Calibri" panose="020F0502020204030204" pitchFamily="34" charset="0"/>
                <a:cs typeface="Calibri"/>
              </a:rPr>
              <a:t> week of March (9</a:t>
            </a:r>
            <a:r>
              <a:rPr lang="en-IN" b="1" u="sng" baseline="30000" dirty="0">
                <a:latin typeface="Calibri"/>
                <a:ea typeface="Calibri" panose="020F0502020204030204" pitchFamily="34" charset="0"/>
                <a:cs typeface="Calibri"/>
              </a:rPr>
              <a:t>th</a:t>
            </a:r>
            <a:r>
              <a:rPr lang="en-IN" b="1" u="sng" dirty="0">
                <a:latin typeface="Calibri"/>
                <a:ea typeface="Calibri" panose="020F0502020204030204" pitchFamily="34" charset="0"/>
                <a:cs typeface="Calibri"/>
              </a:rPr>
              <a:t> March-14th March)</a:t>
            </a:r>
            <a:endParaRPr lang="en-IN" dirty="0">
              <a:latin typeface="Calibri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Calibri"/>
                <a:ea typeface="Calibri" panose="020F0502020204030204" pitchFamily="34" charset="0"/>
                <a:cs typeface="Calibri"/>
              </a:rPr>
              <a:t>Scope for First Release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Live with Files UI only + existing (+)Button</a:t>
            </a:r>
            <a:endParaRPr lang="en-IN" dirty="0"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New Tab bar +(+ button)</a:t>
            </a:r>
            <a:endParaRPr lang="en-IN" dirty="0"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Contacts +2 + more</a:t>
            </a:r>
            <a:endParaRPr lang="en-IN" dirty="0"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With unified view +Home screen (colour+ rounded) + Board only rename to Album</a:t>
            </a:r>
            <a:endParaRPr lang="en-IN" dirty="0"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Favourites &amp; share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</a:rPr>
              <a:t>Pending Tasks (Blocker to give an Estimation for above scope)</a:t>
            </a:r>
          </a:p>
          <a:p>
            <a:pPr>
              <a:spcAft>
                <a:spcPts val="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Product needs to give dates for analytics &amp; Localization dates  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  <a:hlinkClick r:id="rId2"/>
              </a:rPr>
              <a:t>@Manish Samota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  ETA –</a:t>
            </a:r>
            <a:r>
              <a:rPr lang="en-IN" strike="sngStrike" dirty="0">
                <a:latin typeface="Calibri"/>
                <a:ea typeface="Times New Roman" panose="02020603050405020304" pitchFamily="18" charset="0"/>
                <a:cs typeface="Calibri"/>
              </a:rPr>
              <a:t>20th Jan   </a:t>
            </a:r>
            <a:r>
              <a:rPr lang="en-IN" b="1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7</a:t>
            </a:r>
            <a:r>
              <a:rPr lang="en-IN" b="1" baseline="30000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th</a:t>
            </a:r>
            <a:r>
              <a:rPr lang="en-IN" b="1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 Feb</a:t>
            </a:r>
            <a:r>
              <a:rPr lang="en-IN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For localization &amp; </a:t>
            </a:r>
            <a:r>
              <a:rPr lang="en-IN" strike="sngStrike" dirty="0">
                <a:latin typeface="Calibri"/>
                <a:ea typeface="Times New Roman" panose="02020603050405020304" pitchFamily="18" charset="0"/>
                <a:cs typeface="Calibri"/>
              </a:rPr>
              <a:t>24th Jan </a:t>
            </a:r>
            <a:r>
              <a:rPr lang="en-IN" b="1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7</a:t>
            </a:r>
            <a:r>
              <a:rPr lang="en-IN" b="1" baseline="30000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th</a:t>
            </a:r>
            <a:r>
              <a:rPr lang="en-IN" b="1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 Feb 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for Analytics.</a:t>
            </a:r>
            <a:endParaRPr lang="en-IN" dirty="0"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Need to give UI for -Intermediate new UI for Home-screen, TAB Bar –</a:t>
            </a:r>
            <a:r>
              <a:rPr lang="en-IN" b="1" dirty="0">
                <a:latin typeface="Calibri"/>
                <a:ea typeface="Times New Roman" panose="02020603050405020304" pitchFamily="18" charset="0"/>
                <a:cs typeface="Calibri"/>
              </a:rPr>
              <a:t>Done 9/1 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 Contact, Album, Settings and More settings  –</a:t>
            </a:r>
            <a:r>
              <a:rPr lang="en-IN" b="1" dirty="0">
                <a:latin typeface="Calibri"/>
                <a:ea typeface="Times New Roman" panose="02020603050405020304" pitchFamily="18" charset="0"/>
                <a:cs typeface="Calibri"/>
              </a:rPr>
              <a:t>in Progress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   </a:t>
            </a:r>
            <a:r>
              <a:rPr lang="en-IN" b="1" dirty="0">
                <a:latin typeface="Calibri"/>
                <a:ea typeface="Times New Roman" panose="02020603050405020304" pitchFamily="18" charset="0"/>
                <a:cs typeface="Calibri"/>
              </a:rPr>
              <a:t>ETA –</a:t>
            </a:r>
            <a:r>
              <a:rPr lang="en-IN" b="1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7</a:t>
            </a:r>
            <a:r>
              <a:rPr lang="en-IN" b="1" baseline="30000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th</a:t>
            </a:r>
            <a:r>
              <a:rPr lang="en-IN" b="1" dirty="0">
                <a:highlight>
                  <a:srgbClr val="FFFF00"/>
                </a:highlight>
                <a:latin typeface="Calibri"/>
                <a:ea typeface="Times New Roman" panose="02020603050405020304" pitchFamily="18" charset="0"/>
                <a:cs typeface="Calibri"/>
              </a:rPr>
              <a:t> Feb 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  <a:hlinkClick r:id="rId3"/>
              </a:rPr>
              <a:t>@Amit Bhopi</a:t>
            </a: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  </a:t>
            </a:r>
            <a:endParaRPr lang="en-IN" dirty="0">
              <a:latin typeface="Times New Roman"/>
              <a:ea typeface="Calibri" panose="020F0502020204030204" pitchFamily="34" charset="0"/>
              <a:cs typeface="Calibri"/>
            </a:endParaRPr>
          </a:p>
          <a:p>
            <a:pPr>
              <a:spcAft>
                <a:spcPts val="0"/>
              </a:spcAft>
            </a:pPr>
            <a:r>
              <a:rPr lang="en-IN" dirty="0">
                <a:latin typeface="Calibri"/>
                <a:ea typeface="Calibri" panose="020F0502020204030204" pitchFamily="34" charset="0"/>
                <a:cs typeface="Calibri"/>
              </a:rPr>
              <a:t>There should not be much gap between the release (not more than 4 weeks)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b="1" u="sng" dirty="0">
                <a:latin typeface="Calibri"/>
                <a:ea typeface="Calibri" panose="020F0502020204030204" pitchFamily="34" charset="0"/>
                <a:cs typeface="Calibri"/>
              </a:rPr>
              <a:t>Second release scope includes </a:t>
            </a:r>
            <a:endParaRPr lang="en-IN" dirty="0">
              <a:latin typeface="Calibri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Home screen with all changes </a:t>
            </a:r>
            <a:endParaRPr lang="en-IN" dirty="0">
              <a:latin typeface="Times New Roman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/>
                <a:ea typeface="Times New Roman" panose="02020603050405020304" pitchFamily="18" charset="0"/>
                <a:cs typeface="Calibri"/>
              </a:rPr>
              <a:t>Board </a:t>
            </a:r>
            <a:endParaRPr lang="en-IN" dirty="0">
              <a:latin typeface="Times New Roman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520-D2D2-482C-BBBB-FF5D0DAE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Sprint 38 Android &amp; </a:t>
            </a:r>
            <a:r>
              <a:rPr lang="en-US" err="1">
                <a:ea typeface="+mj-lt"/>
                <a:cs typeface="+mj-lt"/>
              </a:rPr>
              <a:t>myJio</a:t>
            </a:r>
            <a:br>
              <a:rPr lang="en-US">
                <a:ea typeface="+mj-lt"/>
                <a:cs typeface="+mj-lt"/>
              </a:rPr>
            </a:br>
            <a:r>
              <a:rPr lang="en-US">
                <a:cs typeface="Calibri"/>
              </a:rPr>
              <a:t>Integrated Plan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22F22-E529-48BF-8450-250B7662C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FBD59-239E-44B7-B273-09469158BC6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273582-C30B-4DC7-B816-C191836C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98939"/>
              </p:ext>
            </p:extLst>
          </p:nvPr>
        </p:nvGraphicFramePr>
        <p:xfrm>
          <a:off x="30362" y="1073762"/>
          <a:ext cx="12131275" cy="4143005"/>
        </p:xfrm>
        <a:graphic>
          <a:graphicData uri="http://schemas.openxmlformats.org/drawingml/2006/table">
            <a:tbl>
              <a:tblPr/>
              <a:tblGrid>
                <a:gridCol w="1723565">
                  <a:extLst>
                    <a:ext uri="{9D8B030D-6E8A-4147-A177-3AD203B41FA5}">
                      <a16:colId xmlns:a16="http://schemas.microsoft.com/office/drawing/2014/main" val="1904061606"/>
                    </a:ext>
                  </a:extLst>
                </a:gridCol>
                <a:gridCol w="812576">
                  <a:extLst>
                    <a:ext uri="{9D8B030D-6E8A-4147-A177-3AD203B41FA5}">
                      <a16:colId xmlns:a16="http://schemas.microsoft.com/office/drawing/2014/main" val="1109428683"/>
                    </a:ext>
                  </a:extLst>
                </a:gridCol>
                <a:gridCol w="732730">
                  <a:extLst>
                    <a:ext uri="{9D8B030D-6E8A-4147-A177-3AD203B41FA5}">
                      <a16:colId xmlns:a16="http://schemas.microsoft.com/office/drawing/2014/main" val="800629996"/>
                    </a:ext>
                  </a:extLst>
                </a:gridCol>
                <a:gridCol w="707463">
                  <a:extLst>
                    <a:ext uri="{9D8B030D-6E8A-4147-A177-3AD203B41FA5}">
                      <a16:colId xmlns:a16="http://schemas.microsoft.com/office/drawing/2014/main" val="2070384736"/>
                    </a:ext>
                  </a:extLst>
                </a:gridCol>
                <a:gridCol w="1245297">
                  <a:extLst>
                    <a:ext uri="{9D8B030D-6E8A-4147-A177-3AD203B41FA5}">
                      <a16:colId xmlns:a16="http://schemas.microsoft.com/office/drawing/2014/main" val="3840794155"/>
                    </a:ext>
                  </a:extLst>
                </a:gridCol>
                <a:gridCol w="687599">
                  <a:extLst>
                    <a:ext uri="{9D8B030D-6E8A-4147-A177-3AD203B41FA5}">
                      <a16:colId xmlns:a16="http://schemas.microsoft.com/office/drawing/2014/main" val="619653119"/>
                    </a:ext>
                  </a:extLst>
                </a:gridCol>
                <a:gridCol w="1009988">
                  <a:extLst>
                    <a:ext uri="{9D8B030D-6E8A-4147-A177-3AD203B41FA5}">
                      <a16:colId xmlns:a16="http://schemas.microsoft.com/office/drawing/2014/main" val="2822824797"/>
                    </a:ext>
                  </a:extLst>
                </a:gridCol>
                <a:gridCol w="619878">
                  <a:extLst>
                    <a:ext uri="{9D8B030D-6E8A-4147-A177-3AD203B41FA5}">
                      <a16:colId xmlns:a16="http://schemas.microsoft.com/office/drawing/2014/main" val="1465405411"/>
                    </a:ext>
                  </a:extLst>
                </a:gridCol>
                <a:gridCol w="712563">
                  <a:extLst>
                    <a:ext uri="{9D8B030D-6E8A-4147-A177-3AD203B41FA5}">
                      <a16:colId xmlns:a16="http://schemas.microsoft.com/office/drawing/2014/main" val="2832437540"/>
                    </a:ext>
                  </a:extLst>
                </a:gridCol>
                <a:gridCol w="833844">
                  <a:extLst>
                    <a:ext uri="{9D8B030D-6E8A-4147-A177-3AD203B41FA5}">
                      <a16:colId xmlns:a16="http://schemas.microsoft.com/office/drawing/2014/main" val="4063787863"/>
                    </a:ext>
                  </a:extLst>
                </a:gridCol>
                <a:gridCol w="931351">
                  <a:extLst>
                    <a:ext uri="{9D8B030D-6E8A-4147-A177-3AD203B41FA5}">
                      <a16:colId xmlns:a16="http://schemas.microsoft.com/office/drawing/2014/main" val="3370580009"/>
                    </a:ext>
                  </a:extLst>
                </a:gridCol>
                <a:gridCol w="1231141">
                  <a:extLst>
                    <a:ext uri="{9D8B030D-6E8A-4147-A177-3AD203B41FA5}">
                      <a16:colId xmlns:a16="http://schemas.microsoft.com/office/drawing/2014/main" val="1637784536"/>
                    </a:ext>
                  </a:extLst>
                </a:gridCol>
                <a:gridCol w="883280">
                  <a:extLst>
                    <a:ext uri="{9D8B030D-6E8A-4147-A177-3AD203B41FA5}">
                      <a16:colId xmlns:a16="http://schemas.microsoft.com/office/drawing/2014/main" val="2768056499"/>
                    </a:ext>
                  </a:extLst>
                </a:gridCol>
              </a:tblGrid>
              <a:tr h="20958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Feature</a:t>
                      </a: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Grooming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Design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Dev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SIT(Verification)</a:t>
                      </a:r>
                    </a:p>
                  </a:txBody>
                  <a:tcPr marL="7497" marR="7497" marT="7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497" marR="7497" marT="7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PRE-PROD</a:t>
                      </a:r>
                    </a:p>
                  </a:txBody>
                  <a:tcPr marL="7497" marR="7497" marT="7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PROD</a:t>
                      </a:r>
                    </a:p>
                  </a:txBody>
                  <a:tcPr marL="7497" marR="7497" marT="7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32779"/>
                  </a:ext>
                </a:extLst>
              </a:tr>
              <a:tr h="6704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QA Test Scenario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Milestone1              (original scope of sprint 38)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Milestone2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Milestone3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Milestone1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Milestone2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Milestone3</a:t>
                      </a:r>
                    </a:p>
                    <a:p>
                      <a:pPr algn="ctr" fontAlgn="ctr"/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QA Regression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Go Live plan &amp; checklist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Deploy &amp; Sanity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947542"/>
                  </a:ext>
                </a:extLst>
              </a:tr>
              <a:tr h="1221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Android Sprint 38 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-Migration to work Manager, Defect fix, Unified view data creation task</a:t>
                      </a: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27-Nov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NA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28-Nov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sng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06-Dec</a:t>
                      </a:r>
                    </a:p>
                    <a:p>
                      <a:pPr algn="ctr" fontAlgn="ctr"/>
                      <a:r>
                        <a:rPr lang="en-IN" sz="1200" b="0" i="0" u="none" strike="sng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9</a:t>
                      </a:r>
                      <a:r>
                        <a:rPr lang="en-IN" sz="1200" b="0" i="0" u="none" strike="sng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th</a:t>
                      </a:r>
                      <a:r>
                        <a:rPr lang="en-IN" sz="1200" b="0" i="0" u="none" strike="sng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Dec</a:t>
                      </a:r>
                    </a:p>
                    <a:p>
                      <a:pPr lvl="0" algn="ctr">
                        <a:buNone/>
                      </a:pPr>
                      <a:r>
                        <a:rPr lang="en-IN" sz="1200" b="0" i="0" u="none" strike="sngStrike" baseline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Hold (13/12-19/12)</a:t>
                      </a:r>
                    </a:p>
                    <a:p>
                      <a:pPr marL="0" marR="0" lvl="0" indent="0" algn="ctr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31</a:t>
                      </a:r>
                      <a:r>
                        <a:rPr lang="en-IN" sz="12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st</a:t>
                      </a: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Dec (merged with Hotfix)</a:t>
                      </a:r>
                    </a:p>
                    <a:p>
                      <a:pPr algn="ctr" fontAlgn="ctr"/>
                      <a:endParaRPr lang="en-IN" sz="1200" b="0" i="0" u="none" strike="noStrike" baseline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  <a:p>
                      <a:pPr algn="ctr" fontAlgn="ctr"/>
                      <a:endParaRPr lang="en-IN" sz="1200" b="0" i="0" u="none" strike="noStrike" baseline="0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NA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NA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IN" sz="1600" b="0" i="0" u="none" strike="sngStrike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16</a:t>
                      </a:r>
                      <a:r>
                        <a:rPr lang="en-IN" sz="1600" b="0" i="0" u="none" strike="sngStrike" kern="1200" baseline="30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th</a:t>
                      </a:r>
                      <a:r>
                        <a:rPr lang="en-IN" sz="1600" b="0" i="0" u="none" strike="sngStrike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Dec</a:t>
                      </a:r>
                      <a:r>
                        <a:rPr lang="en-IN" sz="16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.</a:t>
                      </a:r>
                      <a:endParaRPr lang="en-IN" sz="1600" b="0" i="0" u="none" strike="sngStrike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IN" sz="16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10</a:t>
                      </a:r>
                      <a:r>
                        <a:rPr lang="en-IN" sz="1600" b="0" i="0" u="none" strike="noStrike" kern="1200" baseline="30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h</a:t>
                      </a:r>
                      <a:r>
                        <a:rPr lang="en-IN" sz="16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Jan</a:t>
                      </a:r>
                    </a:p>
                    <a:p>
                      <a:pPr marL="0" lvl="0" algn="ctr">
                        <a:buNone/>
                      </a:pPr>
                      <a:endParaRPr lang="en-IN" sz="1100" b="0" i="0" u="none" strike="noStrike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NA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16</a:t>
                      </a:r>
                      <a:r>
                        <a:rPr lang="en-IN" sz="11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th</a:t>
                      </a: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Jan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NA (Its tech Task )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17</a:t>
                      </a:r>
                      <a:r>
                        <a:rPr lang="en-IN" sz="1100" b="0" i="0" u="none" strike="sng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th</a:t>
                      </a:r>
                      <a:r>
                        <a:rPr lang="en-IN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Jan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Beta Release on 21</a:t>
                      </a:r>
                      <a:r>
                        <a:rPr lang="en-IN" sz="11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st</a:t>
                      </a: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Jan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83238"/>
                  </a:ext>
                </a:extLst>
              </a:tr>
              <a:tr h="112804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MyJio  </a:t>
                      </a:r>
                      <a:endParaRPr lang="en-US" sz="1400" b="1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Video player +Trash changes ,Device content &amp; upload auto-back up setting</a:t>
                      </a:r>
                    </a:p>
                    <a:p>
                      <a:endParaRPr lang="en-IN" sz="100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Done</a:t>
                      </a:r>
                    </a:p>
                  </a:txBody>
                  <a:tcPr marL="7497" marR="7497" marT="74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Done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Done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Build to myjio</a:t>
                      </a:r>
                      <a:b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</a:b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28-11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myjio to Jiocloud (only with video player) 29-11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 Build </a:t>
                      </a:r>
                      <a:r>
                        <a:rPr lang="en-IN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to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QA -</a:t>
                      </a:r>
                      <a:r>
                        <a:rPr lang="en-IN" sz="1100" b="0" i="0" u="none" strike="sng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13</a:t>
                      </a:r>
                      <a:r>
                        <a:rPr lang="en-IN" sz="1100" b="0" i="0" u="none" strike="sng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th</a:t>
                      </a:r>
                      <a:r>
                        <a:rPr lang="en-IN" sz="1100" b="0" i="0" u="none" strike="sng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Dec  </a:t>
                      </a:r>
                    </a:p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16</a:t>
                      </a:r>
                      <a:r>
                        <a:rPr lang="en-IN" sz="11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th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Dec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Build to myjio -19</a:t>
                      </a:r>
                      <a:r>
                        <a:rPr lang="en-IN" sz="11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h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Dec</a:t>
                      </a:r>
                    </a:p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31</a:t>
                      </a:r>
                      <a:r>
                        <a:rPr lang="en-IN" sz="11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st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Dec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NA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NA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QA-18</a:t>
                      </a:r>
                      <a:r>
                        <a:rPr lang="en-IN" sz="11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th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Dec (internal Testing)</a:t>
                      </a:r>
                    </a:p>
                    <a:p>
                      <a:pPr algn="ctr" fontAlgn="ctr"/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Build from Myjio  23rd Dec,31</a:t>
                      </a:r>
                      <a:r>
                        <a:rPr lang="en-IN" sz="11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st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Dec..</a:t>
                      </a:r>
                    </a:p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Tested, verified  to 2</a:t>
                      </a:r>
                      <a:r>
                        <a:rPr lang="en-IN" sz="1100" b="0" i="0" u="none" strike="noStrike" baseline="300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nd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Jan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ETA -</a:t>
                      </a:r>
                      <a:r>
                        <a:rPr lang="en-US" sz="1400" b="1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10</a:t>
                      </a:r>
                      <a:r>
                        <a:rPr lang="en-US" sz="1400" b="1" i="0" u="none" strike="sng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th</a:t>
                      </a:r>
                      <a:r>
                        <a:rPr lang="en-US" sz="1400" b="1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Jan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21</a:t>
                      </a:r>
                      <a:r>
                        <a:rPr lang="en-US" sz="1400" b="1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st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Jan(Beta) 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Done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215007"/>
                  </a:ext>
                </a:extLst>
              </a:tr>
              <a:tr h="7753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Android Sprint 39</a:t>
                      </a:r>
                      <a:r>
                        <a:rPr lang="en-IN" sz="1200" b="1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IN" sz="1400" b="1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(Scope Yet to freeze)</a:t>
                      </a:r>
                      <a:endParaRPr lang="en-IN" sz="1200" b="1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IN" sz="100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 Pending </a:t>
                      </a:r>
                    </a:p>
                  </a:txBody>
                  <a:tcPr marL="7497" marR="7497" marT="74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Pending  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TBD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TBD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TBD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TBD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</a:rPr>
                        <a:t>TBD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6898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5A61772-C1A9-432B-AA23-09C5B7132DA9}"/>
              </a:ext>
            </a:extLst>
          </p:cNvPr>
          <p:cNvSpPr txBox="1"/>
          <p:nvPr/>
        </p:nvSpPr>
        <p:spPr>
          <a:xfrm>
            <a:off x="139210" y="5251701"/>
            <a:ext cx="11836890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u="sng" dirty="0">
                <a:latin typeface="Arial"/>
                <a:ea typeface="Helvetica Neue Light"/>
                <a:cs typeface="Arial"/>
                <a:sym typeface="Helvetica Neue Light"/>
              </a:rPr>
              <a:t>Notes:</a:t>
            </a:r>
          </a:p>
          <a:p>
            <a:r>
              <a:rPr lang="en-US" sz="1400" b="1" u="sng" dirty="0">
                <a:latin typeface="Arial"/>
                <a:ea typeface="Helvetica Neue Light"/>
                <a:cs typeface="Arial"/>
                <a:sym typeface="Helvetica Neue Light"/>
              </a:rPr>
              <a:t>Android Sprint </a:t>
            </a:r>
            <a:r>
              <a:rPr lang="en-US" sz="1400" dirty="0">
                <a:latin typeface="Arial"/>
                <a:ea typeface="Helvetica Neue Light"/>
                <a:cs typeface="Arial"/>
                <a:sym typeface="Helvetica Neue Light"/>
              </a:rPr>
              <a:t>–</a:t>
            </a:r>
            <a:r>
              <a:rPr lang="en-US" sz="1400" dirty="0">
                <a:solidFill>
                  <a:srgbClr val="C00000"/>
                </a:solidFill>
                <a:latin typeface="Arial"/>
                <a:ea typeface="Helvetica Neue Light"/>
                <a:cs typeface="Arial"/>
                <a:sym typeface="Helvetica Neue Light"/>
              </a:rPr>
              <a:t>Sprint 38 –Submitted the Build to Infosec on 16</a:t>
            </a:r>
            <a:r>
              <a:rPr lang="en-US" sz="1400" baseline="30000" dirty="0">
                <a:solidFill>
                  <a:srgbClr val="C00000"/>
                </a:solidFill>
                <a:latin typeface="Arial"/>
                <a:ea typeface="Helvetica Neue Light"/>
                <a:cs typeface="Arial"/>
                <a:sym typeface="Helvetica Neue Light"/>
              </a:rPr>
              <a:t>th</a:t>
            </a:r>
            <a:r>
              <a:rPr lang="en-US" sz="1400" dirty="0">
                <a:solidFill>
                  <a:srgbClr val="C00000"/>
                </a:solidFill>
                <a:latin typeface="Arial"/>
                <a:ea typeface="Helvetica Neue Light"/>
                <a:cs typeface="Arial"/>
                <a:sym typeface="Helvetica Neue Light"/>
              </a:rPr>
              <a:t> Jan. Awaiting approval.</a:t>
            </a:r>
          </a:p>
          <a:p>
            <a:r>
              <a:rPr lang="en-US" sz="1400" b="1" u="sng" dirty="0" err="1">
                <a:latin typeface="Arial"/>
                <a:ea typeface="Helvetica Neue Light"/>
                <a:cs typeface="Arial"/>
                <a:sym typeface="Helvetica Neue Light"/>
              </a:rPr>
              <a:t>Myjio</a:t>
            </a:r>
            <a:r>
              <a:rPr lang="en-US" sz="1400" b="1" u="sng" dirty="0">
                <a:latin typeface="Arial"/>
                <a:ea typeface="Helvetica Neue Light"/>
                <a:cs typeface="Arial"/>
                <a:sym typeface="Helvetica Neue Light"/>
              </a:rPr>
              <a:t> Android </a:t>
            </a:r>
            <a:r>
              <a:rPr lang="en-US" sz="1400" dirty="0">
                <a:latin typeface="Arial"/>
                <a:ea typeface="Helvetica Neue Light"/>
                <a:cs typeface="Arial"/>
                <a:sym typeface="Helvetica Neue Light"/>
              </a:rPr>
              <a:t>–</a:t>
            </a:r>
            <a:r>
              <a:rPr lang="en-US" sz="1400" b="1" dirty="0">
                <a:latin typeface="Arial"/>
                <a:ea typeface="Helvetica Neue Light"/>
                <a:cs typeface="Arial"/>
                <a:sym typeface="Helvetica Neue Light"/>
              </a:rPr>
              <a:t>Video Player &amp; Trash changes(including web changes) –</a:t>
            </a:r>
            <a:r>
              <a:rPr lang="en-US" sz="1400" b="1" dirty="0">
                <a:solidFill>
                  <a:srgbClr val="4272C4"/>
                </a:solidFill>
                <a:latin typeface="Arial"/>
                <a:ea typeface="Helvetica Neue Light"/>
                <a:cs typeface="Arial"/>
                <a:sym typeface="Helvetica Neue Light"/>
              </a:rPr>
              <a:t>live for Beta users on 21</a:t>
            </a:r>
            <a:r>
              <a:rPr lang="en-US" sz="1400" b="1" baseline="30000" dirty="0">
                <a:solidFill>
                  <a:srgbClr val="4272C4"/>
                </a:solidFill>
                <a:latin typeface="Arial"/>
                <a:ea typeface="Helvetica Neue Light"/>
                <a:cs typeface="Arial"/>
                <a:sym typeface="Helvetica Neue Light"/>
              </a:rPr>
              <a:t>st</a:t>
            </a:r>
            <a:r>
              <a:rPr lang="en-US" sz="1400" b="1" dirty="0">
                <a:solidFill>
                  <a:srgbClr val="4272C4"/>
                </a:solidFill>
                <a:latin typeface="Arial"/>
                <a:ea typeface="Helvetica Neue Light"/>
                <a:cs typeface="Arial"/>
                <a:sym typeface="Helvetica Neue Light"/>
              </a:rPr>
              <a:t> Jan</a:t>
            </a:r>
          </a:p>
          <a:p>
            <a:r>
              <a:rPr lang="en-US" sz="1400" b="1" u="sng" dirty="0">
                <a:latin typeface="Arial"/>
                <a:ea typeface="Helvetica Neue Light"/>
                <a:cs typeface="Arial"/>
                <a:sym typeface="Helvetica Neue Light"/>
              </a:rPr>
              <a:t>Android Sprint 39 –</a:t>
            </a:r>
            <a:r>
              <a:rPr lang="en-US" sz="1400" b="1" dirty="0">
                <a:latin typeface="Arial"/>
                <a:ea typeface="Helvetica Neue Light"/>
                <a:cs typeface="Arial"/>
                <a:sym typeface="Helvetica Neue Light"/>
              </a:rPr>
              <a:t>Account flow grooming done (21</a:t>
            </a:r>
            <a:r>
              <a:rPr lang="en-US" sz="1400" b="1" baseline="30000" dirty="0">
                <a:latin typeface="Arial"/>
                <a:ea typeface="Helvetica Neue Light"/>
                <a:cs typeface="Arial"/>
                <a:sym typeface="Helvetica Neue Light"/>
              </a:rPr>
              <a:t>st</a:t>
            </a:r>
            <a:r>
              <a:rPr lang="en-US" sz="1400" b="1" dirty="0">
                <a:latin typeface="Arial"/>
                <a:ea typeface="Helvetica Neue Light"/>
                <a:cs typeface="Arial"/>
                <a:sym typeface="Helvetica Neue Light"/>
              </a:rPr>
              <a:t> Jan),Public Board grooming pending, Dev team estimating account flow ticket.</a:t>
            </a:r>
            <a:endParaRPr lang="en-US" sz="1400" b="1" dirty="0">
              <a:latin typeface="Arial"/>
              <a:ea typeface="Helvetica Neue Light"/>
              <a:cs typeface="Arial"/>
            </a:endParaRPr>
          </a:p>
          <a:p>
            <a:endParaRPr lang="en-IN" dirty="0"/>
          </a:p>
        </p:txBody>
      </p:sp>
      <p:graphicFrame>
        <p:nvGraphicFramePr>
          <p:cNvPr id="13" name="Google Shape;104;p14">
            <a:extLst>
              <a:ext uri="{FF2B5EF4-FFF2-40B4-BE49-F238E27FC236}">
                <a16:creationId xmlns:a16="http://schemas.microsoft.com/office/drawing/2014/main" id="{B0B42C91-C602-4514-998D-1F3E254A6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966492"/>
              </p:ext>
            </p:extLst>
          </p:nvPr>
        </p:nvGraphicFramePr>
        <p:xfrm>
          <a:off x="8504194" y="6274002"/>
          <a:ext cx="3169125" cy="335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Complete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 Risk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 Track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0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9E1401-0F25-43F6-8896-8520704A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34" y="69925"/>
            <a:ext cx="10094875" cy="766525"/>
          </a:xfrm>
        </p:spPr>
        <p:txBody>
          <a:bodyPr/>
          <a:lstStyle/>
          <a:p>
            <a:r>
              <a:rPr lang="en-US" sz="2000">
                <a:cs typeface="Calibri"/>
              </a:rPr>
              <a:t>Lead &amp; Cycle time for WEB promotions</a:t>
            </a:r>
            <a:br>
              <a:rPr lang="en-US" sz="2000">
                <a:cs typeface="Calibri"/>
              </a:rPr>
            </a:br>
            <a:r>
              <a:rPr lang="en-US" sz="2000">
                <a:cs typeface="Calibri"/>
              </a:rPr>
              <a:t>Cycle time should go down to 2-3 days after Promotion templates are in place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ECADC-0680-3043-933D-304F7029C2A7}"/>
              </a:ext>
            </a:extLst>
          </p:cNvPr>
          <p:cNvSpPr txBox="1"/>
          <p:nvPr/>
        </p:nvSpPr>
        <p:spPr>
          <a:xfrm>
            <a:off x="6321287" y="546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06EF3-5D32-8F49-9840-98E2EB17D9BF}"/>
              </a:ext>
            </a:extLst>
          </p:cNvPr>
          <p:cNvSpPr txBox="1"/>
          <p:nvPr/>
        </p:nvSpPr>
        <p:spPr>
          <a:xfrm>
            <a:off x="9045406" y="659639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Considering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- holiday week, parallel QA activity</a:t>
            </a:r>
          </a:p>
          <a:p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009CF6-48AE-EC4E-90BF-E8C8F05BAC38}"/>
              </a:ext>
            </a:extLst>
          </p:cNvPr>
          <p:cNvGraphicFramePr/>
          <p:nvPr/>
        </p:nvGraphicFramePr>
        <p:xfrm>
          <a:off x="14000" y="1078661"/>
          <a:ext cx="5599622" cy="251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8B31CDF-6B9F-2F4F-954F-FD749E172A0E}"/>
              </a:ext>
            </a:extLst>
          </p:cNvPr>
          <p:cNvGraphicFramePr/>
          <p:nvPr/>
        </p:nvGraphicFramePr>
        <p:xfrm>
          <a:off x="-78393" y="3592828"/>
          <a:ext cx="5784407" cy="276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B12034-B74B-654F-B577-D57838926FAF}"/>
              </a:ext>
            </a:extLst>
          </p:cNvPr>
          <p:cNvGraphicFramePr/>
          <p:nvPr/>
        </p:nvGraphicFramePr>
        <p:xfrm>
          <a:off x="6095173" y="1078663"/>
          <a:ext cx="5153402" cy="251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FF1A9B2-C84C-D243-B7AA-0EE23DA05185}"/>
              </a:ext>
            </a:extLst>
          </p:cNvPr>
          <p:cNvGraphicFramePr/>
          <p:nvPr/>
        </p:nvGraphicFramePr>
        <p:xfrm>
          <a:off x="5613622" y="3669029"/>
          <a:ext cx="6116504" cy="2608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401938F-75B0-4971-9DEB-85068E4C251C}"/>
              </a:ext>
            </a:extLst>
          </p:cNvPr>
          <p:cNvSpPr txBox="1"/>
          <p:nvPr/>
        </p:nvSpPr>
        <p:spPr>
          <a:xfrm>
            <a:off x="255528" y="14128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Lead Time Xmas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4DD8CE-0125-47EA-BF90-2167FE6D993F}"/>
              </a:ext>
            </a:extLst>
          </p:cNvPr>
          <p:cNvSpPr txBox="1"/>
          <p:nvPr/>
        </p:nvSpPr>
        <p:spPr>
          <a:xfrm>
            <a:off x="255528" y="399677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Lead Time NY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5E70E0-9017-4B9B-879A-C31AC633CB5A}"/>
              </a:ext>
            </a:extLst>
          </p:cNvPr>
          <p:cNvSpPr txBox="1"/>
          <p:nvPr/>
        </p:nvSpPr>
        <p:spPr>
          <a:xfrm>
            <a:off x="5984851" y="14128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Cycle Time Xmas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70F0AC-FD4B-46E0-9EEF-A64C8068D4F9}"/>
              </a:ext>
            </a:extLst>
          </p:cNvPr>
          <p:cNvSpPr txBox="1"/>
          <p:nvPr/>
        </p:nvSpPr>
        <p:spPr>
          <a:xfrm>
            <a:off x="5984851" y="399677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Cycle Time NY</a:t>
            </a:r>
          </a:p>
        </p:txBody>
      </p:sp>
    </p:spTree>
    <p:extLst>
      <p:ext uri="{BB962C8B-B14F-4D97-AF65-F5344CB8AC3E}">
        <p14:creationId xmlns:p14="http://schemas.microsoft.com/office/powerpoint/2010/main" val="273744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8A7E-A607-4CCA-86AE-833D684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"/>
              </a:rPr>
              <a:t>WEB Sprint 35</a:t>
            </a:r>
          </a:p>
          <a:p>
            <a:r>
              <a:rPr lang="en-US">
                <a:cs typeface="Calibri"/>
              </a:rPr>
              <a:t>Integrated Plan</a:t>
            </a:r>
          </a:p>
        </p:txBody>
      </p:sp>
      <p:sp>
        <p:nvSpPr>
          <p:cNvPr id="100" name="Google Shape;100;p14"/>
          <p:cNvSpPr txBox="1"/>
          <p:nvPr/>
        </p:nvSpPr>
        <p:spPr>
          <a:xfrm>
            <a:off x="4161347" y="4827665"/>
            <a:ext cx="38154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Decisions/Open Items:</a:t>
            </a:r>
            <a:endParaRPr lang="en-US" sz="1200">
              <a:latin typeface="Helvetica Neue Light"/>
              <a:ea typeface="Helvetica Neue Light"/>
              <a:cs typeface="Helvetica Neue Light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latin typeface="Helvetica Neue Light"/>
                <a:ea typeface="Helvetica Neue Light"/>
                <a:cs typeface="Helvetica Neue Light"/>
              </a:rPr>
              <a:t>Final Grooming session done for share suggestion which Pratap had suggested. </a:t>
            </a:r>
            <a:r>
              <a:rPr lang="en-US" sz="1200" err="1">
                <a:latin typeface="Helvetica Neue Light"/>
                <a:ea typeface="Helvetica Neue Light"/>
                <a:cs typeface="Helvetica Neue Light"/>
              </a:rPr>
              <a:t>Sachin</a:t>
            </a:r>
            <a:r>
              <a:rPr lang="en-US" sz="1200">
                <a:latin typeface="Helvetica Neue Light"/>
                <a:ea typeface="Helvetica Neue Light"/>
                <a:cs typeface="Helvetica Neue Light"/>
              </a:rPr>
              <a:t> to come up with UI estimates by EOD today, 3 Jan</a:t>
            </a:r>
          </a:p>
        </p:txBody>
      </p:sp>
      <p:sp>
        <p:nvSpPr>
          <p:cNvPr id="101" name="Google Shape;101;p14"/>
          <p:cNvSpPr txBox="1"/>
          <p:nvPr/>
        </p:nvSpPr>
        <p:spPr>
          <a:xfrm>
            <a:off x="8119495" y="5015525"/>
            <a:ext cx="38154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Dependencies/Blockers: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/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SIT &amp; PP dates are subject to open defects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03200" y="4827665"/>
            <a:ext cx="3815400" cy="144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Update since last week (updates in blue):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Vishal was busy with Trash changes for </a:t>
            </a:r>
            <a:r>
              <a:rPr lang="en-US" sz="120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MyJio</a:t>
            </a: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 in 2</a:t>
            </a:r>
            <a:r>
              <a:rPr lang="en-US" sz="1200" baseline="30000">
                <a:latin typeface="Helvetica Neue Light"/>
                <a:ea typeface="Helvetica Neue Light"/>
                <a:cs typeface="Helvetica Neue Light"/>
                <a:sym typeface="Helvetica Neue Light"/>
              </a:rPr>
              <a:t>nd</a:t>
            </a: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 week of </a:t>
            </a:r>
            <a:r>
              <a:rPr lang="en-US" sz="120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dec</a:t>
            </a: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 and due to SIT </a:t>
            </a:r>
            <a:r>
              <a:rPr lang="en-US" sz="120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unavailobity</a:t>
            </a: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 of SIT for 1.5 day</a:t>
            </a:r>
            <a:endParaRPr lang="en-US" sz="1200">
              <a:latin typeface="Helvetica Neue Light"/>
              <a:ea typeface="Helvetica Neue Light"/>
              <a:cs typeface="Helvetica Neue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Helvetica Neue Light"/>
                <a:ea typeface="Helvetica Neue Light"/>
                <a:cs typeface="Helvetica Neue Light"/>
              </a:rPr>
              <a:t>Due to technical challenges, there is further slippage</a:t>
            </a:r>
          </a:p>
        </p:txBody>
      </p:sp>
      <p:graphicFrame>
        <p:nvGraphicFramePr>
          <p:cNvPr id="103" name="Google Shape;103;p14"/>
          <p:cNvGraphicFramePr/>
          <p:nvPr>
            <p:extLst>
              <p:ext uri="{D42A27DB-BD31-4B8C-83A1-F6EECF244321}">
                <p14:modId xmlns:p14="http://schemas.microsoft.com/office/powerpoint/2010/main" val="3159776276"/>
              </p:ext>
            </p:extLst>
          </p:nvPr>
        </p:nvGraphicFramePr>
        <p:xfrm>
          <a:off x="286530" y="1208105"/>
          <a:ext cx="10263867" cy="1627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2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7">
                  <a:extLst>
                    <a:ext uri="{9D8B030D-6E8A-4147-A177-3AD203B41FA5}">
                      <a16:colId xmlns:a16="http://schemas.microsoft.com/office/drawing/2014/main" val="2345230185"/>
                    </a:ext>
                  </a:extLst>
                </a:gridCol>
                <a:gridCol w="872347">
                  <a:extLst>
                    <a:ext uri="{9D8B030D-6E8A-4147-A177-3AD203B41FA5}">
                      <a16:colId xmlns:a16="http://schemas.microsoft.com/office/drawing/2014/main" val="455486328"/>
                    </a:ext>
                  </a:extLst>
                </a:gridCol>
                <a:gridCol w="872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2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07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7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66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785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Feature</a:t>
                      </a:r>
                      <a:endParaRPr sz="100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Grooming</a:t>
                      </a:r>
                      <a:br>
                        <a:rPr lang="en-US" sz="1000"/>
                      </a:br>
                      <a:r>
                        <a:rPr lang="en-US" sz="1000"/>
                        <a:t>(w success criteria &amp; Analytics)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Design</a:t>
                      </a:r>
                      <a:endParaRPr sz="1000"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SIT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PRE-PROD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QA Test Scenarios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Frontend/Client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Backend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Infra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Infra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QA </a:t>
                      </a:r>
                      <a:r>
                        <a:rPr lang="en-US" sz="1000" err="1"/>
                        <a:t>Func</a:t>
                      </a:r>
                      <a:r>
                        <a:rPr lang="en-US" sz="1000"/>
                        <a:t>. Cert.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1-click deploy, tests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QA Regression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Go live plan &amp; checklist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Deploy &amp; Sanity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Audio Player Enhancement</a:t>
                      </a:r>
                      <a:br>
                        <a:rPr lang="en-US" sz="1000"/>
                      </a:b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(Azure feature ID: 56764)</a:t>
                      </a:r>
                      <a:endParaRPr lang="en-US" sz="100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Dev: Vishal, Ajay &amp; Pooja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 Diwali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Calibri"/>
                        </a:rPr>
                        <a:t>Pre Diwali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sngStrike"/>
                        <a:t>Dec 25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/>
                        <a:t>Jan 6</a:t>
                      </a:r>
                      <a:endParaRPr sz="1000" strike="noStrike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sngStrike"/>
                        <a:t>Dec 17*</a:t>
                      </a:r>
                      <a:br>
                        <a:rPr lang="en-US" sz="1000" strike="sngStrike"/>
                      </a:br>
                      <a:r>
                        <a:rPr lang="en-US" sz="1000" strike="sngStrike"/>
                        <a:t>Jan 8</a:t>
                      </a:r>
                      <a:br>
                        <a:rPr lang="en-US" sz="1000" strike="sngStrike"/>
                      </a:br>
                      <a:r>
                        <a:rPr lang="en-US" sz="1000" strike="noStrike"/>
                        <a:t>Jan 10</a:t>
                      </a:r>
                      <a:endParaRPr sz="1000" strike="sngStrike"/>
                    </a:p>
                  </a:txBody>
                  <a:tcPr marL="91425" marR="91425" marT="91425" marB="91425"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sngStrike"/>
                        <a:t>Jan 1</a:t>
                      </a:r>
                      <a:br>
                        <a:rPr lang="en-US" sz="1000" strike="sngStrike"/>
                      </a:br>
                      <a:r>
                        <a:rPr lang="en-US" sz="1000" strike="sngStrike"/>
                        <a:t>Jan 15</a:t>
                      </a:r>
                      <a:br>
                        <a:rPr lang="en-US" sz="1000" strike="sngStrike"/>
                      </a:br>
                      <a:r>
                        <a:rPr lang="en-US" sz="1000" strike="noStrike"/>
                        <a:t>Jan 17</a:t>
                      </a:r>
                      <a:endParaRPr sz="1000" strike="sngStrike"/>
                    </a:p>
                  </a:txBody>
                  <a:tcPr marL="91425" marR="91425" marT="91425" marB="91425"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sngStrike"/>
                        <a:t>Jan 10</a:t>
                      </a:r>
                      <a:br>
                        <a:rPr lang="en-US" sz="1000" strike="sngStrike"/>
                      </a:br>
                      <a:r>
                        <a:rPr lang="en-US" sz="1000" strike="sngStrike"/>
                        <a:t>Jan 24</a:t>
                      </a:r>
                      <a:br>
                        <a:rPr lang="en-US" sz="1000" strike="sngStrike"/>
                      </a:br>
                      <a:r>
                        <a:rPr lang="en-US" sz="1000" strike="noStrike"/>
                        <a:t>Jan 28</a:t>
                      </a:r>
                      <a:endParaRPr sz="1000" strike="sngStrike"/>
                    </a:p>
                  </a:txBody>
                  <a:tcPr marL="91425" marR="91425" marT="91425" marB="91425"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sngStrike"/>
                        <a:t>Jan 10</a:t>
                      </a:r>
                      <a:br>
                        <a:rPr lang="en-US" sz="1000" strike="sngStrike"/>
                      </a:br>
                      <a:r>
                        <a:rPr lang="en-US" sz="1000" strike="sngStrike"/>
                        <a:t>Jan 27</a:t>
                      </a:r>
                      <a:br>
                        <a:rPr lang="en-US" sz="1000" strike="sngStrike"/>
                      </a:br>
                      <a:r>
                        <a:rPr lang="en-US" sz="1000" strike="noStrike"/>
                        <a:t>Jan 29</a:t>
                      </a:r>
                      <a:endParaRPr lang="en-US" sz="1000" strike="sngStrike"/>
                    </a:p>
                  </a:txBody>
                  <a:tcPr marL="91425" marR="91425" marT="91425" marB="91425">
                    <a:solidFill>
                      <a:srgbClr val="FF990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sngStrike" baseline="0"/>
                        <a:t>Jan 13</a:t>
                      </a:r>
                      <a:br>
                        <a:rPr lang="en-US" sz="1000" strike="sngStrike" baseline="0"/>
                      </a:br>
                      <a:r>
                        <a:rPr lang="en-US" sz="1000" strike="sngStrike" baseline="0"/>
                        <a:t>Jan 27</a:t>
                      </a:r>
                      <a:br>
                        <a:rPr lang="en-US" sz="1000" strike="sngStrike" baseline="0"/>
                      </a:br>
                      <a:r>
                        <a:rPr lang="en-US" sz="1000" strike="noStrike" baseline="0"/>
                        <a:t>Jan 29</a:t>
                      </a:r>
                      <a:endParaRPr sz="1000" strike="sngStrike" baseline="0"/>
                    </a:p>
                  </a:txBody>
                  <a:tcPr marL="91425" marR="91425" marT="91425" marB="91425">
                    <a:solidFill>
                      <a:srgbClr val="FF99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Google Shape;104;p14"/>
          <p:cNvGraphicFramePr/>
          <p:nvPr/>
        </p:nvGraphicFramePr>
        <p:xfrm>
          <a:off x="8713512" y="4637165"/>
          <a:ext cx="3169125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Complete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 Risk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 Track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56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520-D2D2-482C-BBBB-FF5D0DAE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iOS </a:t>
            </a:r>
            <a:r>
              <a:rPr lang="en-US" err="1">
                <a:ea typeface="+mj-lt"/>
                <a:cs typeface="+mj-lt"/>
              </a:rPr>
              <a:t>MyJio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>
                <a:cs typeface="Calibri"/>
              </a:rPr>
              <a:t>Integrated Plan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22F22-E529-48BF-8450-250B7662C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FBD59-239E-44B7-B273-09469158BC6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Google Shape;104;p14">
            <a:extLst>
              <a:ext uri="{FF2B5EF4-FFF2-40B4-BE49-F238E27FC236}">
                <a16:creationId xmlns:a16="http://schemas.microsoft.com/office/drawing/2014/main" id="{B0B42C91-C602-4514-998D-1F3E254A6E7C}"/>
              </a:ext>
            </a:extLst>
          </p:cNvPr>
          <p:cNvGraphicFramePr/>
          <p:nvPr/>
        </p:nvGraphicFramePr>
        <p:xfrm>
          <a:off x="8595379" y="5126303"/>
          <a:ext cx="3169125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Complete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 Risk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 Track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E246F6-3495-2748-A8A1-F55832E4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017010"/>
              </p:ext>
            </p:extLst>
          </p:nvPr>
        </p:nvGraphicFramePr>
        <p:xfrm>
          <a:off x="106963" y="1371967"/>
          <a:ext cx="11978074" cy="1668411"/>
        </p:xfrm>
        <a:graphic>
          <a:graphicData uri="http://schemas.openxmlformats.org/drawingml/2006/table">
            <a:tbl>
              <a:tblPr/>
              <a:tblGrid>
                <a:gridCol w="1847024">
                  <a:extLst>
                    <a:ext uri="{9D8B030D-6E8A-4147-A177-3AD203B41FA5}">
                      <a16:colId xmlns:a16="http://schemas.microsoft.com/office/drawing/2014/main" val="1904061606"/>
                    </a:ext>
                  </a:extLst>
                </a:gridCol>
                <a:gridCol w="927504">
                  <a:extLst>
                    <a:ext uri="{9D8B030D-6E8A-4147-A177-3AD203B41FA5}">
                      <a16:colId xmlns:a16="http://schemas.microsoft.com/office/drawing/2014/main" val="1109428683"/>
                    </a:ext>
                  </a:extLst>
                </a:gridCol>
                <a:gridCol w="587624">
                  <a:extLst>
                    <a:ext uri="{9D8B030D-6E8A-4147-A177-3AD203B41FA5}">
                      <a16:colId xmlns:a16="http://schemas.microsoft.com/office/drawing/2014/main" val="800629996"/>
                    </a:ext>
                  </a:extLst>
                </a:gridCol>
                <a:gridCol w="707821">
                  <a:extLst>
                    <a:ext uri="{9D8B030D-6E8A-4147-A177-3AD203B41FA5}">
                      <a16:colId xmlns:a16="http://schemas.microsoft.com/office/drawing/2014/main" val="2070384736"/>
                    </a:ext>
                  </a:extLst>
                </a:gridCol>
                <a:gridCol w="915065">
                  <a:extLst>
                    <a:ext uri="{9D8B030D-6E8A-4147-A177-3AD203B41FA5}">
                      <a16:colId xmlns:a16="http://schemas.microsoft.com/office/drawing/2014/main" val="3840794155"/>
                    </a:ext>
                  </a:extLst>
                </a:gridCol>
                <a:gridCol w="1119301">
                  <a:extLst>
                    <a:ext uri="{9D8B030D-6E8A-4147-A177-3AD203B41FA5}">
                      <a16:colId xmlns:a16="http://schemas.microsoft.com/office/drawing/2014/main" val="619653119"/>
                    </a:ext>
                  </a:extLst>
                </a:gridCol>
                <a:gridCol w="872357">
                  <a:extLst>
                    <a:ext uri="{9D8B030D-6E8A-4147-A177-3AD203B41FA5}">
                      <a16:colId xmlns:a16="http://schemas.microsoft.com/office/drawing/2014/main" val="2822824797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1465405411"/>
                    </a:ext>
                  </a:extLst>
                </a:gridCol>
                <a:gridCol w="599896">
                  <a:extLst>
                    <a:ext uri="{9D8B030D-6E8A-4147-A177-3AD203B41FA5}">
                      <a16:colId xmlns:a16="http://schemas.microsoft.com/office/drawing/2014/main" val="2832437540"/>
                    </a:ext>
                  </a:extLst>
                </a:gridCol>
                <a:gridCol w="681110">
                  <a:extLst>
                    <a:ext uri="{9D8B030D-6E8A-4147-A177-3AD203B41FA5}">
                      <a16:colId xmlns:a16="http://schemas.microsoft.com/office/drawing/2014/main" val="1359492739"/>
                    </a:ext>
                  </a:extLst>
                </a:gridCol>
                <a:gridCol w="1187375">
                  <a:extLst>
                    <a:ext uri="{9D8B030D-6E8A-4147-A177-3AD203B41FA5}">
                      <a16:colId xmlns:a16="http://schemas.microsoft.com/office/drawing/2014/main" val="3370580009"/>
                    </a:ext>
                  </a:extLst>
                </a:gridCol>
                <a:gridCol w="1081185">
                  <a:extLst>
                    <a:ext uri="{9D8B030D-6E8A-4147-A177-3AD203B41FA5}">
                      <a16:colId xmlns:a16="http://schemas.microsoft.com/office/drawing/2014/main" val="1637784536"/>
                    </a:ext>
                  </a:extLst>
                </a:gridCol>
                <a:gridCol w="831702">
                  <a:extLst>
                    <a:ext uri="{9D8B030D-6E8A-4147-A177-3AD203B41FA5}">
                      <a16:colId xmlns:a16="http://schemas.microsoft.com/office/drawing/2014/main" val="2768056499"/>
                    </a:ext>
                  </a:extLst>
                </a:gridCol>
              </a:tblGrid>
              <a:tr h="16744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Grooming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SIT(Verification)</a:t>
                      </a:r>
                    </a:p>
                  </a:txBody>
                  <a:tcPr marL="7497" marR="7497" marT="7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PRE-PROD</a:t>
                      </a:r>
                    </a:p>
                  </a:txBody>
                  <a:tcPr marL="7497" marR="7497" marT="7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</a:t>
                      </a:r>
                    </a:p>
                  </a:txBody>
                  <a:tcPr marL="7497" marR="7497" marT="7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32779"/>
                  </a:ext>
                </a:extLst>
              </a:tr>
              <a:tr h="3283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 Test Scenario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Milestone1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Milestone2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Milestone3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Milestone1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Milestone2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Milestone3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 Regression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Live plan &amp; checklist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Deploy &amp; Sanity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947542"/>
                  </a:ext>
                </a:extLst>
              </a:tr>
              <a:tr h="930611">
                <a:tc>
                  <a:txBody>
                    <a:bodyPr/>
                    <a:lstStyle/>
                    <a:p>
                      <a:pPr marL="0" marR="0" lvl="0" indent="0" algn="ctr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MyJio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 Trash changes</a:t>
                      </a:r>
                    </a:p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 13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 16</a:t>
                      </a:r>
                    </a:p>
                    <a:p>
                      <a:pPr lvl="0" 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 have shared the build with </a:t>
                      </a:r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Myjio</a:t>
                      </a: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&amp; </a:t>
                      </a:r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awating</a:t>
                      </a: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integrated build</a:t>
                      </a:r>
                    </a:p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TBD with </a:t>
                      </a:r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MyJio</a:t>
                      </a: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9432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CA3F87-4F40-A244-A7B0-506E053F71AC}"/>
              </a:ext>
            </a:extLst>
          </p:cNvPr>
          <p:cNvSpPr txBox="1"/>
          <p:nvPr/>
        </p:nvSpPr>
        <p:spPr>
          <a:xfrm>
            <a:off x="0" y="5126303"/>
            <a:ext cx="8452955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sz="1000">
                <a:latin typeface="Arial"/>
                <a:ea typeface="Helvetica Neue Light"/>
                <a:cs typeface="Arial"/>
                <a:sym typeface="Helvetica Neue Light"/>
              </a:rPr>
              <a:t>Update :</a:t>
            </a:r>
            <a:endParaRPr lang="en-US" sz="1000">
              <a:latin typeface="Arial"/>
              <a:ea typeface="Helvetica Neue Light"/>
              <a:cs typeface="Arial"/>
            </a:endParaRPr>
          </a:p>
          <a:p>
            <a:pPr marL="171450" indent="-171450">
              <a:buFontTx/>
              <a:buChar char="-"/>
            </a:pPr>
            <a:r>
              <a:rPr lang="en-US" sz="1000">
                <a:latin typeface="Arial"/>
                <a:ea typeface="Helvetica Neue Light"/>
                <a:cs typeface="Arial"/>
                <a:sym typeface="Helvetica Neue Light"/>
              </a:rPr>
              <a:t>iOS </a:t>
            </a:r>
            <a:r>
              <a:rPr lang="en-US" sz="1000" err="1">
                <a:latin typeface="Arial"/>
                <a:ea typeface="Helvetica Neue Light"/>
                <a:cs typeface="Arial"/>
                <a:sym typeface="Helvetica Neue Light"/>
              </a:rPr>
              <a:t>Myjio</a:t>
            </a:r>
            <a:r>
              <a:rPr lang="en-US" sz="1000">
                <a:latin typeface="Arial"/>
                <a:ea typeface="Helvetica Neue Light"/>
                <a:cs typeface="Arial"/>
                <a:sym typeface="Helvetica Neue Light"/>
              </a:rPr>
              <a:t>: Trash changes are done and delivered from our side to </a:t>
            </a:r>
            <a:r>
              <a:rPr lang="en-US" sz="1000" err="1">
                <a:latin typeface="Arial"/>
                <a:ea typeface="Helvetica Neue Light"/>
                <a:cs typeface="Arial"/>
                <a:sym typeface="Helvetica Neue Light"/>
              </a:rPr>
              <a:t>MyJio</a:t>
            </a:r>
            <a:r>
              <a:rPr lang="en-US" sz="1000">
                <a:latin typeface="Arial"/>
                <a:ea typeface="Helvetica Neue Light"/>
                <a:cs typeface="Arial"/>
                <a:sym typeface="Helvetica Neue Light"/>
              </a:rPr>
              <a:t> team and they have shared integrated build and our testing is also done</a:t>
            </a:r>
            <a:endParaRPr lang="en-US" sz="1000">
              <a:latin typeface="Arial"/>
              <a:ea typeface="Helvetica Neue Light"/>
              <a:cs typeface="Arial"/>
            </a:endParaRPr>
          </a:p>
          <a:p>
            <a:pPr marL="171450" indent="-171450">
              <a:buChar char="-"/>
            </a:pPr>
            <a:endParaRPr lang="en-US" sz="1000">
              <a:latin typeface="Arial"/>
              <a:cs typeface="Arial"/>
            </a:endParaRP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39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8A7E-A607-4CCA-86AE-833D684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cs typeface="Calibri"/>
              </a:rPr>
              <a:t>MicroServices</a:t>
            </a:r>
            <a:r>
              <a:rPr lang="en-US">
                <a:cs typeface="Calibri"/>
              </a:rPr>
              <a:t> – Sprint 43</a:t>
            </a:r>
          </a:p>
          <a:p>
            <a:r>
              <a:rPr lang="en-US">
                <a:cs typeface="Calibri"/>
              </a:rPr>
              <a:t>Major Themes &amp; Deliveries Planned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244CA-7EA2-4DF9-963A-919A2D0C39E2}"/>
              </a:ext>
            </a:extLst>
          </p:cNvPr>
          <p:cNvSpPr txBox="1"/>
          <p:nvPr/>
        </p:nvSpPr>
        <p:spPr>
          <a:xfrm>
            <a:off x="307092" y="1349829"/>
            <a:ext cx="6948521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Sprint 43 Deliverables Planned:</a:t>
            </a:r>
          </a:p>
          <a:p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Calibri"/>
              </a:rPr>
              <a:t>Progress on User Login Issue.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Calibri"/>
              </a:rPr>
              <a:t>Zero DB Downtime working on SIT.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strike="sngStrike" dirty="0">
                <a:cs typeface="Calibri"/>
              </a:rPr>
              <a:t>Board, K8 batch &amp; Promotion performance enhancements</a:t>
            </a:r>
            <a:r>
              <a:rPr lang="en-US" sz="2000" dirty="0"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000" dirty="0">
                <a:cs typeface="Calibri"/>
              </a:rPr>
              <a:t>Face Detection Go live with Web client for internal users.</a:t>
            </a:r>
          </a:p>
          <a:p>
            <a:pPr marL="342900" indent="-342900">
              <a:buAutoNum type="arabicPeriod"/>
            </a:pPr>
            <a:r>
              <a:rPr lang="en-US" sz="2000" strike="sngStrike" dirty="0" err="1">
                <a:cs typeface="Calibri"/>
              </a:rPr>
              <a:t>ScreenCards</a:t>
            </a:r>
            <a:r>
              <a:rPr lang="en-US" sz="2000" strike="sngStrike" dirty="0">
                <a:cs typeface="Calibri"/>
              </a:rPr>
              <a:t> JSON API additional config options for New UI (localization, themes etc.).</a:t>
            </a:r>
          </a:p>
          <a:p>
            <a:pPr marL="342900" indent="-342900">
              <a:buAutoNum type="arabicPeriod"/>
            </a:pPr>
            <a:r>
              <a:rPr lang="en-US" sz="2000" dirty="0">
                <a:cs typeface="Calibri"/>
              </a:rPr>
              <a:t>Enterprise Share Functionality, Share enhancement for Web.</a:t>
            </a:r>
          </a:p>
          <a:p>
            <a:pPr marL="342900" indent="-342900">
              <a:buAutoNum type="arabicPeriod"/>
            </a:pPr>
            <a:r>
              <a:rPr lang="en-US" sz="2000" dirty="0">
                <a:cs typeface="Calibri"/>
              </a:rPr>
              <a:t>Integration &amp; Unit tests, All deployments with automated testing till SIT.</a:t>
            </a:r>
          </a:p>
          <a:p>
            <a:pPr marL="342900" indent="-342900">
              <a:buAutoNum type="arabicPeriod"/>
            </a:pPr>
            <a:r>
              <a:rPr lang="en-US" sz="2000" strike="sngStrike" dirty="0">
                <a:cs typeface="Calibri"/>
              </a:rPr>
              <a:t>Advanced Search API with Object Tag support (car, dog etc.) available to use by Clients</a:t>
            </a:r>
            <a:r>
              <a:rPr lang="en-US" sz="2000" dirty="0"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5F802-F9A0-49E4-8C7C-37D3CC26C481}"/>
              </a:ext>
            </a:extLst>
          </p:cNvPr>
          <p:cNvSpPr txBox="1"/>
          <p:nvPr/>
        </p:nvSpPr>
        <p:spPr>
          <a:xfrm>
            <a:off x="7255613" y="1319052"/>
            <a:ext cx="42526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Sprint Duration </a:t>
            </a:r>
            <a:r>
              <a:rPr lang="en-US" dirty="0"/>
              <a:t>: Jan 13 – Jan 31</a:t>
            </a:r>
          </a:p>
          <a:p>
            <a:endParaRPr lang="en-US" dirty="0"/>
          </a:p>
          <a:p>
            <a:r>
              <a:rPr lang="en-US" b="1" dirty="0"/>
              <a:t>Sprint Planning </a:t>
            </a:r>
            <a:r>
              <a:rPr lang="en-US" dirty="0"/>
              <a:t>: Jan 09</a:t>
            </a:r>
          </a:p>
          <a:p>
            <a:endParaRPr lang="en-US" dirty="0"/>
          </a:p>
          <a:p>
            <a:r>
              <a:rPr lang="en-US" b="1" dirty="0"/>
              <a:t>Sprint Kick Off </a:t>
            </a:r>
            <a:r>
              <a:rPr lang="en-US" dirty="0"/>
              <a:t>: Jan 13</a:t>
            </a:r>
          </a:p>
          <a:p>
            <a:endParaRPr lang="en-US" dirty="0"/>
          </a:p>
          <a:p>
            <a:r>
              <a:rPr lang="en-US" b="1" dirty="0"/>
              <a:t>Zero DB SIT Certification </a:t>
            </a:r>
            <a:r>
              <a:rPr lang="en-US" dirty="0"/>
              <a:t>: Jan 15</a:t>
            </a:r>
          </a:p>
          <a:p>
            <a:endParaRPr lang="en-US" dirty="0"/>
          </a:p>
          <a:p>
            <a:r>
              <a:rPr lang="en-US" b="1" dirty="0"/>
              <a:t>SIT Certification </a:t>
            </a:r>
            <a:r>
              <a:rPr lang="en-US" dirty="0"/>
              <a:t>: Jan 16</a:t>
            </a:r>
          </a:p>
          <a:p>
            <a:endParaRPr lang="en-US" dirty="0"/>
          </a:p>
          <a:p>
            <a:r>
              <a:rPr lang="en-US" b="1" dirty="0"/>
              <a:t>SIT Certification </a:t>
            </a:r>
            <a:r>
              <a:rPr lang="en-US" dirty="0"/>
              <a:t>: Jan 20</a:t>
            </a:r>
          </a:p>
          <a:p>
            <a:endParaRPr lang="en-US" dirty="0"/>
          </a:p>
          <a:p>
            <a:r>
              <a:rPr lang="en-US" b="1" dirty="0"/>
              <a:t>SIT Certification </a:t>
            </a:r>
            <a:r>
              <a:rPr lang="en-US" dirty="0"/>
              <a:t>: Jan 28</a:t>
            </a:r>
          </a:p>
          <a:p>
            <a:endParaRPr lang="en-US" dirty="0"/>
          </a:p>
          <a:p>
            <a:r>
              <a:rPr lang="en-US" b="1" dirty="0"/>
              <a:t>PP Deployment </a:t>
            </a:r>
            <a:r>
              <a:rPr lang="en-US" dirty="0"/>
              <a:t>: Jan 30</a:t>
            </a:r>
          </a:p>
          <a:p>
            <a:endParaRPr lang="en-US" dirty="0"/>
          </a:p>
          <a:p>
            <a:r>
              <a:rPr lang="en-US" b="1" dirty="0"/>
              <a:t>PP Certification </a:t>
            </a:r>
            <a:r>
              <a:rPr lang="en-US" dirty="0"/>
              <a:t>: TBD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48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8A7E-A607-4CCA-86AE-833D684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cs typeface="Calibri"/>
              </a:rPr>
              <a:t>MicroServices</a:t>
            </a:r>
            <a:r>
              <a:rPr lang="en-US">
                <a:cs typeface="Calibri"/>
              </a:rPr>
              <a:t> – Sprint 43</a:t>
            </a:r>
          </a:p>
          <a:p>
            <a:r>
              <a:rPr lang="en-US">
                <a:cs typeface="Calibri"/>
              </a:rPr>
              <a:t>Integrated Plan</a:t>
            </a:r>
          </a:p>
        </p:txBody>
      </p:sp>
      <p:graphicFrame>
        <p:nvGraphicFramePr>
          <p:cNvPr id="104" name="Google Shape;104;p14"/>
          <p:cNvGraphicFramePr/>
          <p:nvPr/>
        </p:nvGraphicFramePr>
        <p:xfrm>
          <a:off x="7548648" y="342150"/>
          <a:ext cx="3177048" cy="335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Complete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 Risk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 Track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103;p14">
            <a:extLst>
              <a:ext uri="{FF2B5EF4-FFF2-40B4-BE49-F238E27FC236}">
                <a16:creationId xmlns:a16="http://schemas.microsoft.com/office/drawing/2014/main" id="{60E9C424-550D-4CA8-90E2-4403995E5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848837"/>
              </p:ext>
            </p:extLst>
          </p:nvPr>
        </p:nvGraphicFramePr>
        <p:xfrm>
          <a:off x="203200" y="1088847"/>
          <a:ext cx="11755677" cy="56181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8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572">
                  <a:extLst>
                    <a:ext uri="{9D8B030D-6E8A-4147-A177-3AD203B41FA5}">
                      <a16:colId xmlns:a16="http://schemas.microsoft.com/office/drawing/2014/main" val="2345230185"/>
                    </a:ext>
                  </a:extLst>
                </a:gridCol>
                <a:gridCol w="1042572">
                  <a:extLst>
                    <a:ext uri="{9D8B030D-6E8A-4147-A177-3AD203B41FA5}">
                      <a16:colId xmlns:a16="http://schemas.microsoft.com/office/drawing/2014/main" val="455486328"/>
                    </a:ext>
                  </a:extLst>
                </a:gridCol>
                <a:gridCol w="76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96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30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85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9524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Deliverables</a:t>
                      </a:r>
                      <a:endParaRPr sz="100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Grooming</a:t>
                      </a:r>
                      <a:br>
                        <a:rPr lang="en-US" sz="1000"/>
                      </a:br>
                      <a:r>
                        <a:rPr lang="en-US" sz="1000"/>
                        <a:t>(w success criteria &amp; Analytics)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Planning </a:t>
                      </a:r>
                      <a:endParaRPr sz="100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Design</a:t>
                      </a:r>
                      <a:endParaRPr sz="100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SIT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PRE-PROD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QA Test Scenarios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Frontend/Client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Backend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Infra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QA </a:t>
                      </a:r>
                      <a:r>
                        <a:rPr lang="en-US" sz="1000" err="1"/>
                        <a:t>Func</a:t>
                      </a:r>
                      <a:r>
                        <a:rPr lang="en-US" sz="1000"/>
                        <a:t>. Cert.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1-click deploy, tests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QA Regression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Go live plan &amp; checklist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Deploy &amp; Sanity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35">
                <a:tc>
                  <a:txBody>
                    <a:bodyPr/>
                    <a:lstStyle/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Zero DB downtime – Module changes based on User experience </a:t>
                      </a:r>
                      <a:endParaRPr sz="1000" dirty="0">
                        <a:highlight>
                          <a:srgbClr val="4272C4"/>
                        </a:highlight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9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6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10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10</a:t>
                      </a: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N/A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sngStrike" dirty="0"/>
                        <a:t>Jan 15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sngStrike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dirty="0"/>
                        <a:t>Jan 20</a:t>
                      </a:r>
                      <a:endParaRPr sz="1000" strike="noStrike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N/A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N/A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N/A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78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/>
                        <a:t>Performance change for promotion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Board migration support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24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28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30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4463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KT of Streaming MS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Transcoding – InfoSec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highlight>
                          <a:srgbClr val="4272C4"/>
                        </a:highlight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Memory – Analytics improvement, Consumer implementation, MEM DB change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Jan 10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Jan 24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sng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13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16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28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Jan 17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Jan 24</a:t>
                      </a: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Jan 22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497986"/>
                  </a:ext>
                </a:extLst>
              </a:tr>
              <a:tr h="59093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Board – Height, Width, Orientation batch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/>
                        <a:t>Jacoco</a:t>
                      </a:r>
                      <a:r>
                        <a:rPr lang="en-US" sz="1000" dirty="0"/>
                        <a:t> Unit Test Case Framework NMS 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24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28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TBD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655046"/>
                  </a:ext>
                </a:extLst>
              </a:tr>
              <a:tr h="731641"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Login via email OTP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 login issue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Token validation API – Open for Date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Test cases for PBS/USM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 15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sngStrike" dirty="0"/>
                        <a:t>Jan 24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sngStrike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dirty="0"/>
                        <a:t>Jan 31</a:t>
                      </a:r>
                      <a:endParaRPr sz="1000" strike="noStrike" dirty="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28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30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05636"/>
                  </a:ext>
                </a:extLst>
              </a:tr>
              <a:tr h="59093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Face Detection – Launch readiness, Feedback API, Unit testing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24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28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TDB*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0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0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8A7E-A607-4CCA-86AE-833D684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cs typeface="Calibri"/>
              </a:rPr>
              <a:t>MicroServices</a:t>
            </a:r>
            <a:r>
              <a:rPr lang="en-US">
                <a:cs typeface="Calibri"/>
              </a:rPr>
              <a:t> – Sprint 43</a:t>
            </a:r>
          </a:p>
          <a:p>
            <a:r>
              <a:rPr lang="en-US">
                <a:cs typeface="Calibri"/>
              </a:rPr>
              <a:t>Integrated Plan</a:t>
            </a:r>
          </a:p>
        </p:txBody>
      </p:sp>
      <p:graphicFrame>
        <p:nvGraphicFramePr>
          <p:cNvPr id="104" name="Google Shape;104;p14"/>
          <p:cNvGraphicFramePr/>
          <p:nvPr/>
        </p:nvGraphicFramePr>
        <p:xfrm>
          <a:off x="7548648" y="342150"/>
          <a:ext cx="3177048" cy="335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Complete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 Risk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 Track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103;p14">
            <a:extLst>
              <a:ext uri="{FF2B5EF4-FFF2-40B4-BE49-F238E27FC236}">
                <a16:creationId xmlns:a16="http://schemas.microsoft.com/office/drawing/2014/main" id="{60E9C424-550D-4CA8-90E2-4403995E5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008457"/>
              </p:ext>
            </p:extLst>
          </p:nvPr>
        </p:nvGraphicFramePr>
        <p:xfrm>
          <a:off x="1" y="1062318"/>
          <a:ext cx="11985675" cy="4338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8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292">
                  <a:extLst>
                    <a:ext uri="{9D8B030D-6E8A-4147-A177-3AD203B41FA5}">
                      <a16:colId xmlns:a16="http://schemas.microsoft.com/office/drawing/2014/main" val="2345230185"/>
                    </a:ext>
                  </a:extLst>
                </a:gridCol>
                <a:gridCol w="1069292">
                  <a:extLst>
                    <a:ext uri="{9D8B030D-6E8A-4147-A177-3AD203B41FA5}">
                      <a16:colId xmlns:a16="http://schemas.microsoft.com/office/drawing/2014/main" val="455486328"/>
                    </a:ext>
                  </a:extLst>
                </a:gridCol>
                <a:gridCol w="78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0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88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060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79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38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760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Deliverables</a:t>
                      </a:r>
                      <a:endParaRPr sz="100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Grooming</a:t>
                      </a:r>
                      <a:br>
                        <a:rPr lang="en-US" sz="1000"/>
                      </a:br>
                      <a:r>
                        <a:rPr lang="en-US" sz="1000"/>
                        <a:t>(w success criteria &amp; Analytics)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Design</a:t>
                      </a:r>
                      <a:endParaRPr sz="100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SIT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PRE-PROD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PROD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QA Test Scenarios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Frontend/Client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Backend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Infra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QA </a:t>
                      </a:r>
                      <a:r>
                        <a:rPr lang="en-US" sz="1000" err="1"/>
                        <a:t>Func</a:t>
                      </a:r>
                      <a:r>
                        <a:rPr lang="en-US" sz="1000"/>
                        <a:t>. Cert.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1-click deploy, tests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QA Regression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Go live plan &amp; checklist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Deploy &amp; Sanity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46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 err="1">
                          <a:effectLst/>
                        </a:rPr>
                        <a:t>ScreensCard</a:t>
                      </a:r>
                      <a:r>
                        <a:rPr lang="en-US" sz="1000" strike="sngStrike" dirty="0">
                          <a:effectLst/>
                        </a:rPr>
                        <a:t> API enhancements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unit test case and integration test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/>
                        <a:t>Valut</a:t>
                      </a:r>
                      <a:r>
                        <a:rPr lang="en-US" sz="1000" dirty="0"/>
                        <a:t> POC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TBC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24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TBD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TBD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38">
                <a:tc>
                  <a:txBody>
                    <a:bodyPr/>
                    <a:lstStyle/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Enterprise Share</a:t>
                      </a: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Share enhancements for WEB, auth</a:t>
                      </a: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Enterprise SDK bugfixes</a:t>
                      </a: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TBC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Jan 24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Jan 31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TBD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TBD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TBD*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41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NOT – ES Index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Promotion batch to update quota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Email template check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TBC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Jan 24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28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30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229553"/>
                  </a:ext>
                </a:extLst>
              </a:tr>
              <a:tr h="337646">
                <a:tc>
                  <a:txBody>
                    <a:bodyPr/>
                    <a:lstStyle/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Enterprise SIT DWN</a:t>
                      </a: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TBC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Jan 24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 TBD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TBD*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497986"/>
                  </a:ext>
                </a:extLst>
              </a:tr>
              <a:tr h="650280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OTG improvement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>
                          <a:highlight>
                            <a:srgbClr val="4272C4"/>
                          </a:highlight>
                        </a:rPr>
                        <a:t>Amiko</a:t>
                      </a:r>
                      <a:r>
                        <a:rPr lang="en-US" sz="1000" dirty="0">
                          <a:highlight>
                            <a:srgbClr val="4272C4"/>
                          </a:highlight>
                        </a:rPr>
                        <a:t> data cleanup</a:t>
                      </a:r>
                    </a:p>
                    <a:p>
                      <a:pPr marL="17145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 9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TBC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10 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 17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Jan  13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</a:t>
                      </a:r>
                      <a:r>
                        <a:rPr lang="en-IN" sz="1000"/>
                        <a:t>BD</a:t>
                      </a: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TBD*</a:t>
                      </a: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Jan 22</a:t>
                      </a:r>
                      <a:endParaRPr sz="1000" dirty="0"/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9582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FFD886-7A19-4569-9787-912BE5F382FE}"/>
              </a:ext>
            </a:extLst>
          </p:cNvPr>
          <p:cNvSpPr txBox="1"/>
          <p:nvPr/>
        </p:nvSpPr>
        <p:spPr>
          <a:xfrm>
            <a:off x="203200" y="5529943"/>
            <a:ext cx="1159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p.s. Dates marked * needs another round of discussion and confirmation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78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06400" y="76200"/>
            <a:ext cx="1076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err="1">
                <a:solidFill>
                  <a:schemeClr val="dk1"/>
                </a:solidFill>
              </a:rPr>
              <a:t>JioCloud</a:t>
            </a:r>
            <a:r>
              <a:rPr lang="en-US">
                <a:solidFill>
                  <a:schemeClr val="dk1"/>
                </a:solidFill>
              </a:rPr>
              <a:t> | One Click Deployment</a:t>
            </a:r>
            <a:endParaRPr sz="1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406400" y="381000"/>
            <a:ext cx="1076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802743" y="4923840"/>
            <a:ext cx="5138057" cy="19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Decisions/Open Items: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Char char="-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Will not take service grouping to handle microservice dependencies as part of current phase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Char char="-"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Create Test Execution pipeline for PP and Prod so that automation test cases can be executed in PP and Prod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9303657" y="5469030"/>
            <a:ext cx="2887712" cy="136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Dependencies/Blockers: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4845782"/>
            <a:ext cx="4025575" cy="201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Update since last week (updates in blue):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Helvetica Neue Light"/>
              <a:buChar char="-"/>
            </a:pPr>
            <a:r>
              <a:rPr lang="en-I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On 13</a:t>
            </a:r>
            <a:r>
              <a:rPr lang="en-IN" sz="1600" baseline="30000">
                <a:latin typeface="Helvetica Neue Light"/>
                <a:ea typeface="Helvetica Neue Light"/>
                <a:cs typeface="Helvetica Neue Light"/>
                <a:sym typeface="Helvetica Neue Light"/>
              </a:rPr>
              <a:t>th</a:t>
            </a:r>
            <a:r>
              <a:rPr lang="en-I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 Jan we will test updated Build with live flow being seamless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04" name="Google Shape;104;p14"/>
          <p:cNvGraphicFramePr/>
          <p:nvPr/>
        </p:nvGraphicFramePr>
        <p:xfrm>
          <a:off x="8765775" y="5076198"/>
          <a:ext cx="3326142" cy="335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7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Complete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 Risk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 Track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813526"/>
          <a:ext cx="12192000" cy="4026103"/>
        </p:xfrm>
        <a:graphic>
          <a:graphicData uri="http://schemas.openxmlformats.org/drawingml/2006/table">
            <a:tbl>
              <a:tblPr/>
              <a:tblGrid>
                <a:gridCol w="62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5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6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Phase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Task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Dependency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Completion Date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Status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Auto Regression Testing of service end to end.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Devops – To configure CI|CD pipeline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Developer – To build test suite and maintain them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Nov </a:t>
                      </a:r>
                      <a:r>
                        <a:rPr lang="en-US" sz="1050" u="none" strike="sngStrike">
                          <a:effectLst/>
                        </a:rPr>
                        <a:t>20</a:t>
                      </a:r>
                      <a:r>
                        <a:rPr lang="en-US" sz="1050" u="none" strike="noStrike">
                          <a:effectLst/>
                        </a:rPr>
                        <a:t> 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DEV and SIT C|/CD with auto test configured and working</a:t>
                      </a:r>
                      <a:br>
                        <a:rPr lang="en-US" sz="1050" u="none" strike="noStrike">
                          <a:effectLst/>
                        </a:rPr>
                      </a:b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Quick movement to production for server side impact changes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CI/CD based DB patch deployment to handle database level changes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err="1">
                          <a:effectLst/>
                        </a:rPr>
                        <a:t>Devops</a:t>
                      </a:r>
                      <a:r>
                        <a:rPr lang="en-US" sz="1200" u="none" strike="noStrike">
                          <a:effectLst/>
                        </a:rPr>
                        <a:t> – To configure CI/CD pipeline for DB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To configure CI/CD for service group</a:t>
                      </a:r>
                      <a:br>
                        <a:rPr lang="en-US" sz="1200" u="none" strike="noStrike">
                          <a:effectLst/>
                        </a:rPr>
                      </a:b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Developers – Make changes to implement read-write services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Dec </a:t>
                      </a:r>
                      <a:r>
                        <a:rPr lang="en-US" sz="1200" u="none" strike="sngStrike">
                          <a:effectLst/>
                        </a:rPr>
                        <a:t>20</a:t>
                      </a:r>
                      <a:r>
                        <a:rPr lang="en-US" sz="1200" u="none" strike="noStrike">
                          <a:effectLst/>
                        </a:rPr>
                        <a:t> </a:t>
                      </a:r>
                      <a:r>
                        <a:rPr lang="en-US" sz="1200" b="0" i="0" u="none" strike="sng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30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lang="en-US" sz="1200" b="0" i="0" u="none" strike="noStrike" cap="none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en-US" sz="12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Jan</a:t>
                      </a:r>
                      <a:endParaRPr lang="en-US" sz="1200" b="0" i="0" u="none" strike="sng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521" marR="7521" marT="7521" marB="0" anchor="ctr"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Zero</a:t>
                      </a:r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DB Downtime technical changes were successfully done on 24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</a:t>
                      </a:r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Dec but live flow was disrupted due to certain </a:t>
                      </a:r>
                      <a:r>
                        <a:rPr lang="en-US" sz="12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api’s</a:t>
                      </a:r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being write instead of read.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Zero downtime DB deployment with read-only service availability during deployment period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Install or rollback of micro service as service group to handle module dependencies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III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Implement single business unit (code + DB patch) for a micro service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err="1">
                          <a:effectLst/>
                        </a:rPr>
                        <a:t>Devops</a:t>
                      </a:r>
                      <a:r>
                        <a:rPr lang="en-US" sz="1050" u="none" strike="noStrike">
                          <a:effectLst/>
                        </a:rPr>
                        <a:t> – Single pipeline for DB and source deployment </a:t>
                      </a:r>
                    </a:p>
                    <a:p>
                      <a:pPr algn="l" fontAlgn="t"/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DB </a:t>
                      </a:r>
                      <a:r>
                        <a:rPr lang="en-US" sz="1050" u="none" strike="noStrike" err="1">
                          <a:effectLst/>
                        </a:rPr>
                        <a:t>Eng</a:t>
                      </a:r>
                      <a:r>
                        <a:rPr lang="en-US" sz="1050" u="none" strike="noStrike">
                          <a:effectLst/>
                        </a:rPr>
                        <a:t> .– Segregate procedures and function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10-Jan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5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IV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Accomplish running of new and existing code in production in parallel without impacting production users</a:t>
                      </a:r>
                      <a:br>
                        <a:rPr lang="en-US" sz="1050" u="none" strike="noStrike">
                          <a:effectLst/>
                        </a:rPr>
                      </a:b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Allow alpha, beta testing in production environment without impacting live traffic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Live Switch over to new set of API’s.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err="1">
                          <a:effectLst/>
                        </a:rPr>
                        <a:t>Devops</a:t>
                      </a:r>
                      <a:r>
                        <a:rPr lang="en-US" sz="1050" u="none" strike="noStrike">
                          <a:effectLst/>
                        </a:rPr>
                        <a:t> – Implement A/B testing</a:t>
                      </a:r>
                      <a:br>
                        <a:rPr lang="en-US" sz="1050" u="none" strike="noStrike">
                          <a:effectLst/>
                        </a:rPr>
                      </a:b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Production to be on K8s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7-Feb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V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Implement Canary deployment for new module releases with both new and old code running in parallel in serving live user traffic.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err="1">
                          <a:effectLst/>
                        </a:rPr>
                        <a:t>Devops</a:t>
                      </a:r>
                      <a:r>
                        <a:rPr lang="en-US" sz="1050" u="none" strike="noStrike">
                          <a:effectLst/>
                        </a:rPr>
                        <a:t> – Implement canary deployment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10-Mar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1" marR="7521" marT="752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00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06400" y="76200"/>
            <a:ext cx="1076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err="1">
                <a:solidFill>
                  <a:schemeClr val="dk1"/>
                </a:solidFill>
              </a:rPr>
              <a:t>JioCloud</a:t>
            </a:r>
            <a:r>
              <a:rPr lang="en-US">
                <a:solidFill>
                  <a:schemeClr val="dk1"/>
                </a:solidFill>
              </a:rPr>
              <a:t> | Performance – K8</a:t>
            </a:r>
            <a:endParaRPr sz="1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406400" y="381000"/>
            <a:ext cx="1076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164836" y="4140304"/>
            <a:ext cx="3954660" cy="244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Decisions/Open Items:</a:t>
            </a:r>
          </a:p>
          <a:p>
            <a:pPr marL="171450" indent="-171450">
              <a:buFontTx/>
              <a:buChar char="-"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ea typeface="Helvetica Neue Light"/>
                <a:cs typeface="Helvetica Neue Light"/>
              </a:rPr>
              <a:t>Latest code deployment</a:t>
            </a:r>
          </a:p>
        </p:txBody>
      </p:sp>
      <p:sp>
        <p:nvSpPr>
          <p:cNvPr id="101" name="Google Shape;101;p14"/>
          <p:cNvSpPr txBox="1"/>
          <p:nvPr/>
        </p:nvSpPr>
        <p:spPr>
          <a:xfrm>
            <a:off x="8119496" y="4537040"/>
            <a:ext cx="4026424" cy="232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Dependencies/Blockers:</a:t>
            </a:r>
          </a:p>
          <a:p>
            <a:endParaRPr lang="en-US" sz="1600">
              <a:latin typeface="Helvetica Neue Light"/>
              <a:ea typeface="Helvetica Neue Light"/>
              <a:cs typeface="Helvetica Neue Light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4140304"/>
            <a:ext cx="4025575" cy="261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Update since last week (updates in blue):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Arial"/>
              <a:buChar char="•"/>
            </a:pPr>
            <a:r>
              <a:rPr lang="en-US">
                <a:solidFill>
                  <a:srgbClr val="4A86E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1/3</a:t>
            </a:r>
            <a:r>
              <a:rPr lang="en-US" baseline="30000">
                <a:solidFill>
                  <a:srgbClr val="4A86E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rd</a:t>
            </a:r>
            <a:r>
              <a:rPr lang="en-US">
                <a:solidFill>
                  <a:srgbClr val="4A86E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Endurance failed for 8 hrs.</a:t>
            </a:r>
            <a:endParaRPr lang="en-US">
              <a:solidFill>
                <a:srgbClr val="4A86E8"/>
              </a:solidFill>
              <a:latin typeface="Helvetica Neue Light"/>
              <a:ea typeface="Helvetica Neue Light"/>
              <a:cs typeface="Helvetica Neue Light"/>
            </a:endParaRPr>
          </a:p>
          <a:p>
            <a:pPr marL="152400">
              <a:buClr>
                <a:srgbClr val="4A86E8"/>
              </a:buClr>
              <a:buSzPts val="1200"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  <a:p>
            <a:pPr marL="152400">
              <a:buClr>
                <a:srgbClr val="4A86E8"/>
              </a:buClr>
              <a:buSzPts val="1200"/>
            </a:pPr>
            <a:r>
              <a:rPr lang="en-US" sz="1600"/>
              <a:t>Observations:</a:t>
            </a:r>
            <a:endParaRPr lang="en-US">
              <a:solidFill>
                <a:srgbClr val="4A86E8"/>
              </a:solidFill>
              <a:latin typeface="Helvetica Neue Light"/>
            </a:endParaRPr>
          </a:p>
          <a:p>
            <a:pPr marL="285750" indent="-285750">
              <a:buClr>
                <a:srgbClr val="4A86E8"/>
              </a:buClr>
              <a:buSzPts val="1200"/>
              <a:buFont typeface="Arial"/>
              <a:buChar char="•"/>
            </a:pPr>
            <a:r>
              <a:rPr lang="en-US" sz="1600">
                <a:solidFill>
                  <a:srgbClr val="4A86E8"/>
                </a:solidFill>
                <a:latin typeface="Helvetica Neue Light"/>
              </a:rPr>
              <a:t>Frequent drop of DB connections.</a:t>
            </a:r>
          </a:p>
          <a:p>
            <a:pPr>
              <a:buClr>
                <a:srgbClr val="4A86E8"/>
              </a:buClr>
              <a:buSzPts val="1200"/>
            </a:pPr>
            <a:endParaRPr lang="en-IN">
              <a:solidFill>
                <a:srgbClr val="000000"/>
              </a:solidFill>
              <a:latin typeface="Helvetica Neue Light"/>
            </a:endParaRPr>
          </a:p>
        </p:txBody>
      </p:sp>
      <p:graphicFrame>
        <p:nvGraphicFramePr>
          <p:cNvPr id="104" name="Google Shape;104;p14"/>
          <p:cNvGraphicFramePr/>
          <p:nvPr>
            <p:extLst>
              <p:ext uri="{D42A27DB-BD31-4B8C-83A1-F6EECF244321}">
                <p14:modId xmlns:p14="http://schemas.microsoft.com/office/powerpoint/2010/main" val="14068712"/>
              </p:ext>
            </p:extLst>
          </p:nvPr>
        </p:nvGraphicFramePr>
        <p:xfrm>
          <a:off x="8976795" y="4117085"/>
          <a:ext cx="3169125" cy="335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Complete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 Risk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 Track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0969"/>
              </p:ext>
            </p:extLst>
          </p:nvPr>
        </p:nvGraphicFramePr>
        <p:xfrm>
          <a:off x="-1" y="813526"/>
          <a:ext cx="12131513" cy="3332968"/>
        </p:xfrm>
        <a:graphic>
          <a:graphicData uri="http://schemas.openxmlformats.org/drawingml/2006/table">
            <a:tbl>
              <a:tblPr/>
              <a:tblGrid>
                <a:gridCol w="50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5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5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Phase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Task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Dependency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Completion 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Status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Run a mixed load test with 1/6 of prod load (per shard per sec load) (UPL + NMS + ABK + DWN + USM)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err="1">
                          <a:effectLst/>
                        </a:rPr>
                        <a:t>Devops</a:t>
                      </a: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6-Dec</a:t>
                      </a: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completed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One-third of prod load on 2 shards (500 m data set and other new)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Dec</a:t>
                      </a:r>
                      <a:r>
                        <a:rPr lang="en-US" sz="1200" u="none" strike="noStrike">
                          <a:effectLst/>
                        </a:rPr>
                        <a:t> </a:t>
                      </a:r>
                      <a:r>
                        <a:rPr lang="en-US" sz="1200" u="none" strike="sngStrike">
                          <a:effectLst/>
                        </a:rPr>
                        <a:t>13</a:t>
                      </a:r>
                      <a:r>
                        <a:rPr lang="en-US" sz="1200" u="none" strike="noStrike">
                          <a:effectLst/>
                        </a:rPr>
                        <a:t> </a:t>
                      </a: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27 </a:t>
                      </a:r>
                      <a:r>
                        <a:rPr lang="en-US" sz="1200" b="0" i="0" u="none" strike="sngStrike" baseline="0" noProof="0">
                          <a:effectLst/>
                          <a:latin typeface="Calibri"/>
                        </a:rPr>
                        <a:t>10</a:t>
                      </a:r>
                      <a:r>
                        <a:rPr lang="en-US" sz="1200" u="none" strike="sngStrike" baseline="0">
                          <a:effectLst/>
                        </a:rPr>
                        <a:t> </a:t>
                      </a:r>
                      <a:r>
                        <a:rPr lang="en-US" sz="1200" b="0" i="0" u="none" strike="sngStrike" baseline="0" noProof="0">
                          <a:effectLst/>
                          <a:latin typeface="Calibri"/>
                        </a:rPr>
                        <a:t>17</a:t>
                      </a:r>
                      <a:r>
                        <a:rPr lang="en-US" sz="1200" b="0" i="0" u="none" strike="noStrike" baseline="0" noProof="0">
                          <a:effectLst/>
                          <a:latin typeface="Calibri"/>
                        </a:rPr>
                        <a:t> 24</a:t>
                      </a:r>
                      <a:r>
                        <a:rPr lang="en-US" sz="1200" u="none" strike="noStrike" baseline="0">
                          <a:effectLst/>
                        </a:rPr>
                        <a:t> Jan</a:t>
                      </a:r>
                      <a:endParaRPr lang="en-US" sz="1200" b="0" i="0" u="none" strike="sngStrike" baseline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1/3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Endurance Test successfully</a:t>
                      </a:r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run for 5 hrs. Test for 8 </a:t>
                      </a:r>
                      <a:r>
                        <a:rPr lang="en-US" sz="1200" b="0" i="0" u="none" strike="noStrike" baseline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hrs</a:t>
                      </a:r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endurance failed. Frequent DB connection issues. Work in progress.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Upgrade java on pods to open </a:t>
                      </a:r>
                      <a:r>
                        <a:rPr lang="en-US" sz="1200" u="none" strike="noStrike" err="1">
                          <a:effectLst/>
                        </a:rPr>
                        <a:t>jdk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Endurance test with system working with 6 </a:t>
                      </a:r>
                      <a:r>
                        <a:rPr lang="en-US" sz="1200" u="none" strike="noStrike" err="1">
                          <a:effectLst/>
                        </a:rPr>
                        <a:t>hr’s</a:t>
                      </a:r>
                      <a:r>
                        <a:rPr lang="en-US" sz="1200" u="none" strike="noStrike">
                          <a:effectLst/>
                        </a:rPr>
                        <a:t> on one-sixth load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u="none" strike="noStrike" err="1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sngStrike" noProof="0">
                          <a:effectLst/>
                        </a:rPr>
                        <a:t>Dec </a:t>
                      </a: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08</a:t>
                      </a:r>
                      <a:r>
                        <a:rPr lang="en-US" sz="1200" u="none" strike="noStrike">
                          <a:effectLst/>
                        </a:rPr>
                        <a:t> </a:t>
                      </a:r>
                      <a:r>
                        <a:rPr lang="en-US" sz="1200" u="none" strike="sngStrike">
                          <a:effectLst/>
                        </a:rPr>
                        <a:t>13</a:t>
                      </a:r>
                      <a:r>
                        <a:rPr lang="en-US" sz="1200" u="none" strike="noStrike">
                          <a:effectLst/>
                        </a:rPr>
                        <a:t> </a:t>
                      </a:r>
                      <a:r>
                        <a:rPr lang="en-US" sz="1200" u="none" strike="sngStrike">
                          <a:effectLst/>
                        </a:rPr>
                        <a:t>27 1</a:t>
                      </a: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7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 24 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Sanity completed.</a:t>
                      </a:r>
                      <a:endParaRPr 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Endurance test with 24 </a:t>
                      </a:r>
                      <a:r>
                        <a:rPr lang="en-US" sz="1200" u="none" strike="noStrike" err="1">
                          <a:effectLst/>
                        </a:rPr>
                        <a:t>hrs</a:t>
                      </a:r>
                      <a:r>
                        <a:rPr lang="en-US" sz="1200" u="none" strike="noStrike">
                          <a:effectLst/>
                        </a:rPr>
                        <a:t> run with PROD ARCHITECTURE with 1/12 of prod load.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err="1">
                          <a:effectLst/>
                        </a:rPr>
                        <a:t>Devops</a:t>
                      </a:r>
                      <a:endParaRPr lang="en-US" sz="1200" b="0" i="0" u="none" strike="noStrike" err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>
                          <a:effectLst/>
                        </a:rPr>
                        <a:t>10</a:t>
                      </a:r>
                      <a:r>
                        <a:rPr lang="en-US" sz="1200" u="none" strike="noStrike" baseline="0">
                          <a:effectLst/>
                        </a:rPr>
                        <a:t> </a:t>
                      </a:r>
                      <a:r>
                        <a:rPr lang="en-US" sz="1200" b="0" i="0" u="none" strike="sngStrike" baseline="0" noProof="0">
                          <a:effectLst/>
                          <a:latin typeface="Calibri"/>
                        </a:rPr>
                        <a:t>31</a:t>
                      </a:r>
                      <a:r>
                        <a:rPr lang="en-US" sz="1200" u="none" strike="noStrike" baseline="0">
                          <a:effectLst/>
                        </a:rPr>
                        <a:t> </a:t>
                      </a:r>
                      <a:r>
                        <a:rPr lang="en-US" sz="1200" b="0" i="0" u="none" strike="sngStrike" baseline="0" noProof="0">
                          <a:effectLst/>
                          <a:latin typeface="Calibri"/>
                        </a:rPr>
                        <a:t>Jan</a:t>
                      </a:r>
                      <a:r>
                        <a:rPr lang="en-US" sz="1200" u="none" strike="noStrike">
                          <a:effectLst/>
                        </a:rPr>
                        <a:t> </a:t>
                      </a: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7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 14 Feb</a:t>
                      </a:r>
                      <a:endParaRPr lang="en-US" sz="1200" b="0" i="0" u="none" strike="sngStrike" baseline="0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r>
                        <a:rPr lang="en-US" sz="1200" u="none" strike="noStrike" err="1">
                          <a:effectLst/>
                        </a:rPr>
                        <a:t>Jkass</a:t>
                      </a:r>
                      <a:r>
                        <a:rPr lang="en-US" sz="1200" u="none" strike="noStrike">
                          <a:effectLst/>
                        </a:rPr>
                        <a:t> environment</a:t>
                      </a:r>
                      <a:r>
                        <a:rPr lang="en-US" sz="1200" u="none" strike="noStrike" baseline="0">
                          <a:effectLst/>
                        </a:rPr>
                        <a:t> for LT has been setup. Sanity checked for microservice completed.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u="none" strike="noStrike" baseline="0">
                          <a:effectLst/>
                        </a:rPr>
                        <a:t>OpenJDK java update completed.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Endurance test with health check 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err="1">
                          <a:effectLst/>
                        </a:rPr>
                        <a:t>Devops</a:t>
                      </a:r>
                      <a:endParaRPr lang="en-US" sz="1200" b="0" i="0" u="none" strike="noStrike" err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200" u="none" strike="sngStrike">
                          <a:effectLst/>
                        </a:rPr>
                        <a:t>17</a:t>
                      </a:r>
                      <a:r>
                        <a:rPr lang="en-US" sz="1200" u="none" strike="sngStrike" baseline="30000">
                          <a:effectLst/>
                        </a:rPr>
                        <a:t>th</a:t>
                      </a:r>
                      <a:r>
                        <a:rPr lang="en-US" sz="1200" u="none" strike="sngStrike" baseline="0">
                          <a:effectLst/>
                        </a:rPr>
                        <a:t> </a:t>
                      </a:r>
                      <a:r>
                        <a:rPr lang="en-US" sz="1200" u="none" strike="sngStrike">
                          <a:effectLst/>
                        </a:rPr>
                        <a:t>Jan </a:t>
                      </a: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7 </a:t>
                      </a:r>
                      <a:r>
                        <a:rPr lang="en-US" sz="1200" u="none" strike="noStrike">
                          <a:effectLst/>
                        </a:rPr>
                        <a:t> </a:t>
                      </a: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14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 21</a:t>
                      </a:r>
                      <a:r>
                        <a:rPr lang="en-US" sz="1200" u="none" strike="noStrike">
                          <a:effectLst/>
                        </a:rPr>
                        <a:t>Feb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One - half of prod load on 3 shard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err="1">
                          <a:effectLst/>
                        </a:rPr>
                        <a:t>Devops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DB team for shard creation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31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Jan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sngStrike" noProof="0">
                          <a:effectLst/>
                          <a:latin typeface="Calibri"/>
                        </a:rPr>
                        <a:t>7</a:t>
                      </a: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 14 Feb</a:t>
                      </a:r>
                      <a:endParaRPr lang="en-US"/>
                    </a:p>
                    <a:p>
                      <a:pPr lvl="0" algn="r">
                        <a:buNone/>
                      </a:pP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0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3FC1-2AFD-45E9-B728-008B2BD8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MOM of Previous Governance Meeting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E517A9-9E23-478F-A63F-259310940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4ADB9-852D-4748-B476-5BA4FC82AED0}"/>
              </a:ext>
            </a:extLst>
          </p:cNvPr>
          <p:cNvSpPr txBox="1"/>
          <p:nvPr/>
        </p:nvSpPr>
        <p:spPr>
          <a:xfrm>
            <a:off x="203200" y="1092200"/>
            <a:ext cx="11772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Action item updates on Microsoft Planner:</a:t>
            </a:r>
            <a:br>
              <a:rPr lang="en-GB">
                <a:cs typeface="Calibri"/>
              </a:rPr>
            </a:br>
            <a:r>
              <a:rPr lang="en-GB">
                <a:ea typeface="+mn-lt"/>
                <a:cs typeface="+mn-lt"/>
                <a:hlinkClick r:id="rId2"/>
              </a:rPr>
              <a:t>https://tasks.office.com/ril.com/en-US/Home/Planner/#/plantaskboard?groupId=5c3003f4-b646-4fed-b4b5-2d16bfb827d0&amp;planId=YSG5N-6BzEqZdZXKrQYWEckABAlR</a:t>
            </a:r>
            <a:br>
              <a:rPr lang="en-GB">
                <a:cs typeface="Calibri"/>
              </a:rPr>
            </a:b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53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714A-3081-473E-AF49-DF11E2AD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JKaaS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053745-39BF-41A0-BED7-3F9785768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102B4F-5823-4D65-8C85-1DDE937C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" y="1121006"/>
            <a:ext cx="10902949" cy="52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68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714A-3081-473E-AF49-DF11E2AD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Jiocloud</a:t>
            </a:r>
            <a:r>
              <a:rPr lang="en-US" dirty="0">
                <a:cs typeface="Calibri"/>
              </a:rPr>
              <a:t>-Infra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053745-39BF-41A0-BED7-3F9785768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9427B2-D23A-4650-8BFA-DEA9873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0" y="1057168"/>
            <a:ext cx="11615859" cy="56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714A-3081-473E-AF49-DF11E2AD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Firework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053745-39BF-41A0-BED7-3F9785768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CBE34-3C33-4E81-B27C-2C5D6D61578F}"/>
              </a:ext>
            </a:extLst>
          </p:cNvPr>
          <p:cNvSpPr txBox="1"/>
          <p:nvPr/>
        </p:nvSpPr>
        <p:spPr>
          <a:xfrm>
            <a:off x="205317" y="1210733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Kickoff Meeting Planned : 14-Jan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2D046A-016B-4DD0-8829-93310D61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8" y="2192809"/>
            <a:ext cx="12045949" cy="259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C3ED1-32A5-4AD6-AA08-E1D74B65BDBE}"/>
              </a:ext>
            </a:extLst>
          </p:cNvPr>
          <p:cNvSpPr txBox="1"/>
          <p:nvPr/>
        </p:nvSpPr>
        <p:spPr>
          <a:xfrm>
            <a:off x="205316" y="1639358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Kickoff Projects Identified</a:t>
            </a:r>
          </a:p>
        </p:txBody>
      </p:sp>
    </p:spTree>
    <p:extLst>
      <p:ext uri="{BB962C8B-B14F-4D97-AF65-F5344CB8AC3E}">
        <p14:creationId xmlns:p14="http://schemas.microsoft.com/office/powerpoint/2010/main" val="87729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A220-4763-4DC8-9A85-F1BE29C6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E8B42-EB39-4553-B351-87A6F32C6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0BF1E6C-45F6-4C6C-9A5B-EB6F55D44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06372"/>
              </p:ext>
            </p:extLst>
          </p:nvPr>
        </p:nvGraphicFramePr>
        <p:xfrm>
          <a:off x="1" y="1657350"/>
          <a:ext cx="12191985" cy="279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027">
                  <a:extLst>
                    <a:ext uri="{9D8B030D-6E8A-4147-A177-3AD203B41FA5}">
                      <a16:colId xmlns:a16="http://schemas.microsoft.com/office/drawing/2014/main" val="3521215435"/>
                    </a:ext>
                  </a:extLst>
                </a:gridCol>
                <a:gridCol w="1218397">
                  <a:extLst>
                    <a:ext uri="{9D8B030D-6E8A-4147-A177-3AD203B41FA5}">
                      <a16:colId xmlns:a16="http://schemas.microsoft.com/office/drawing/2014/main" val="2383639386"/>
                    </a:ext>
                  </a:extLst>
                </a:gridCol>
                <a:gridCol w="1230385">
                  <a:extLst>
                    <a:ext uri="{9D8B030D-6E8A-4147-A177-3AD203B41FA5}">
                      <a16:colId xmlns:a16="http://schemas.microsoft.com/office/drawing/2014/main" val="3585614097"/>
                    </a:ext>
                  </a:extLst>
                </a:gridCol>
                <a:gridCol w="2253041">
                  <a:extLst>
                    <a:ext uri="{9D8B030D-6E8A-4147-A177-3AD203B41FA5}">
                      <a16:colId xmlns:a16="http://schemas.microsoft.com/office/drawing/2014/main" val="2658479767"/>
                    </a:ext>
                  </a:extLst>
                </a:gridCol>
                <a:gridCol w="1741712">
                  <a:extLst>
                    <a:ext uri="{9D8B030D-6E8A-4147-A177-3AD203B41FA5}">
                      <a16:colId xmlns:a16="http://schemas.microsoft.com/office/drawing/2014/main" val="1668180912"/>
                    </a:ext>
                  </a:extLst>
                </a:gridCol>
                <a:gridCol w="1398165">
                  <a:extLst>
                    <a:ext uri="{9D8B030D-6E8A-4147-A177-3AD203B41FA5}">
                      <a16:colId xmlns:a16="http://schemas.microsoft.com/office/drawing/2014/main" val="360607318"/>
                    </a:ext>
                  </a:extLst>
                </a:gridCol>
                <a:gridCol w="2085258">
                  <a:extLst>
                    <a:ext uri="{9D8B030D-6E8A-4147-A177-3AD203B41FA5}">
                      <a16:colId xmlns:a16="http://schemas.microsoft.com/office/drawing/2014/main" val="277150559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Task Type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Requestor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Owner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Request Date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Status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Delivery Date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Platform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764352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Temp Home screen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Pratap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Laxman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06/01/2020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09/01/2020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Mobile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295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Temp Tab Bar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Pratap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Amit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06/01/2020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TBD Product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Mobile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529169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Mobile Share Screen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Anuroop</a:t>
                      </a:r>
                      <a:endParaRPr lang="en-US" sz="1400" err="1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Amit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2 weeks ago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To do a Tech review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Mobile web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32346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Web Share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Anuroop</a:t>
                      </a:r>
                      <a:endParaRPr lang="en-US" sz="1400" err="1"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Amit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2 weeks ago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WIP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Web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4399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Facetag</a:t>
                      </a:r>
                      <a:endParaRPr lang="en-US" sz="1400" err="1"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Manish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Laxman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31/12/2019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02/02/2020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Web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800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Facetag</a:t>
                      </a:r>
                      <a:endParaRPr lang="en-US" sz="1400" err="1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Manish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Laxman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02/01/2020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WIP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Mobile web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139265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Animation JSON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DEV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Laxman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09/01/2020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09/01/2020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Mobile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9848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MyJio</a:t>
                      </a:r>
                      <a:endParaRPr lang="en-US" sz="1400" err="1"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Anuroop</a:t>
                      </a:r>
                      <a:endParaRPr lang="en-US" sz="1400" err="1"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Amit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08/01/2020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08/01/2020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Mobile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803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Public Board (Storytel)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Dilip</a:t>
                      </a:r>
                      <a:endParaRPr lang="en-US" sz="1400" err="1"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Amit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effectLst/>
                        </a:rPr>
                        <a:t>09/01/2020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Complete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effectLst/>
                        </a:rPr>
                        <a:t>09/01/2020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Mobile</a:t>
                      </a:r>
                    </a:p>
                  </a:txBody>
                  <a:tcPr marL="28575" marR="28575" marT="19050" marB="1905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684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New Login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Dilip</a:t>
                      </a:r>
                      <a:endParaRPr lang="en-US" sz="1400" err="1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>
                          <a:effectLst/>
                        </a:rPr>
                        <a:t>09/01/2020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effectLst/>
                        </a:rPr>
                        <a:t>Mobile / Mobile Web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6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98BF-E407-4133-98FE-06E52906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How product feature will be identified &amp; planned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23049-01B1-449C-A7C9-7D756559C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7B46E8-3149-4594-B9AB-436E6F9D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1094943"/>
            <a:ext cx="11470255" cy="52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C7C8-ACE1-4800-8AD3-473F3711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Submit your ideas for </a:t>
            </a:r>
            <a:r>
              <a:rPr lang="en-US" err="1">
                <a:ea typeface="+mj-lt"/>
                <a:cs typeface="+mj-lt"/>
              </a:rPr>
              <a:t>JioCloud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0644EB-E920-4D14-8D68-7C9D74684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Picture 3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45A2009-466B-4EB0-AE07-31035CDC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279409"/>
            <a:ext cx="11283350" cy="49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8AE0-1699-481A-8224-F1E0FCAE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Product task board : what are we doing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88EE5-4F5A-4C61-9AD6-CDE579A7B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55C0A7-9677-45C3-B584-AB7B5B76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249391"/>
            <a:ext cx="11153954" cy="51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D0F7-3C1F-4C09-AF3D-EA567B4E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Theme and roadmap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2FF56-231F-49A2-9C6D-229A3F105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5B06D2-4AD7-473E-B038-5072FF86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0" y="1454847"/>
            <a:ext cx="10650746" cy="43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5130-6628-41C3-B99D-867F68A5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Theme and roadmap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7BA0E-961B-4252-9558-80D263CD1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08173C-A64C-4DCC-AEDF-EB03FA72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460220"/>
            <a:ext cx="11125200" cy="41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9E1401-0F25-43F6-8896-8520704A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34" y="69925"/>
            <a:ext cx="10094875" cy="285262"/>
          </a:xfrm>
        </p:spPr>
        <p:txBody>
          <a:bodyPr/>
          <a:lstStyle/>
          <a:p>
            <a:r>
              <a:rPr lang="en-US" sz="1400">
                <a:cs typeface="Calibri"/>
              </a:rPr>
              <a:t>New UI [Files Module] (Azure Epic:56082 )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ECADC-0680-3043-933D-304F7029C2A7}"/>
              </a:ext>
            </a:extLst>
          </p:cNvPr>
          <p:cNvSpPr txBox="1"/>
          <p:nvPr/>
        </p:nvSpPr>
        <p:spPr>
          <a:xfrm>
            <a:off x="6321287" y="5466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7" name="Google Shape;103;p14">
            <a:extLst>
              <a:ext uri="{FF2B5EF4-FFF2-40B4-BE49-F238E27FC236}">
                <a16:creationId xmlns:a16="http://schemas.microsoft.com/office/drawing/2014/main" id="{D3B6BA5C-0284-4A57-B814-CB23E0B76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09445"/>
              </p:ext>
            </p:extLst>
          </p:nvPr>
        </p:nvGraphicFramePr>
        <p:xfrm>
          <a:off x="0" y="410476"/>
          <a:ext cx="12238602" cy="5922703"/>
        </p:xfrm>
        <a:graphic>
          <a:graphicData uri="http://schemas.openxmlformats.org/drawingml/2006/table">
            <a:tbl>
              <a:tblPr/>
              <a:tblGrid>
                <a:gridCol w="22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309">
                  <a:extLst>
                    <a:ext uri="{9D8B030D-6E8A-4147-A177-3AD203B41FA5}">
                      <a16:colId xmlns:a16="http://schemas.microsoft.com/office/drawing/2014/main" val="1862482933"/>
                    </a:ext>
                  </a:extLst>
                </a:gridCol>
                <a:gridCol w="81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5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58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0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0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93868">
                <a:tc rowSpan="2"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+mn-lt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Grooming</a:t>
                      </a:r>
                      <a:br>
                        <a:rPr lang="en-US" sz="900" b="1">
                          <a:latin typeface="+mn-lt"/>
                        </a:rPr>
                      </a:br>
                      <a:r>
                        <a:rPr lang="en-US" sz="900" b="1">
                          <a:latin typeface="+mn-lt"/>
                        </a:rPr>
                        <a:t>(w success criteria &amp; Analytics)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Design 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DEV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SIT [Verification]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PRE-PROD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PROD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5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QA Test Scenarios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Milestone 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1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Milestone 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1">
                          <a:latin typeface="+mn-lt"/>
                        </a:rPr>
                        <a:t>Milestone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+mn-lt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Milestone 1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900" b="1">
                          <a:latin typeface="+mn-lt"/>
                        </a:rPr>
                        <a:t>Milestone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>
                          <a:latin typeface="+mn-lt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Milestone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 3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Regression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Go live Plan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Deploy+ Sanity</a:t>
                      </a:r>
                      <a:endParaRPr sz="900" b="1"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New UI Dependencies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>
                          <a:latin typeface="+mn-lt"/>
                        </a:rPr>
                        <a:t>New UISDK, Partial </a:t>
                      </a:r>
                      <a:r>
                        <a:rPr lang="en-US" sz="900" err="1">
                          <a:latin typeface="+mn-lt"/>
                        </a:rPr>
                        <a:t>Swiftification</a:t>
                      </a:r>
                      <a:r>
                        <a:rPr lang="en-US" sz="900">
                          <a:latin typeface="+mn-lt"/>
                        </a:rPr>
                        <a:t>. 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+mn-lt"/>
                        </a:rPr>
                        <a:t>UDF + Feature SDK implementation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+mn-lt"/>
                        </a:rPr>
                        <a:t>Integration with </a:t>
                      </a:r>
                      <a:r>
                        <a:rPr lang="en-US" sz="900" err="1">
                          <a:latin typeface="+mn-lt"/>
                        </a:rPr>
                        <a:t>Jio</a:t>
                      </a:r>
                      <a:r>
                        <a:rPr lang="en-US" sz="900">
                          <a:latin typeface="+mn-lt"/>
                        </a:rPr>
                        <a:t>*SDKs.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Remaining </a:t>
                      </a:r>
                      <a:r>
                        <a:rPr lang="en-US" sz="900" err="1">
                          <a:latin typeface="+mn-lt"/>
                        </a:rPr>
                        <a:t>RnD</a:t>
                      </a:r>
                      <a:r>
                        <a:rPr lang="en-US" sz="900">
                          <a:latin typeface="+mn-lt"/>
                        </a:rPr>
                        <a:t> Items.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Stabilization, First Screen-up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iOS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 6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Nov 22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Dec 6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Later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2WK from Build Delivery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N/A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N/A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1WK from SIT Cert.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N/A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N/A</a:t>
                      </a: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5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Android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 6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Dec </a:t>
                      </a:r>
                      <a:r>
                        <a:rPr lang="en-US" sz="900" b="0" i="0" u="none" strike="sng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11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Jan 3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Later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2WK from Build Delivery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N/A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N/A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1WK from SIT Cert.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N/A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N/A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54660"/>
                  </a:ext>
                </a:extLst>
              </a:tr>
              <a:tr h="661204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UI + functional Development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+mn-lt"/>
                        </a:rPr>
                        <a:t>[Files subsystem]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+mn-lt"/>
                        </a:rPr>
                        <a:t>Including Unified View UI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+mn-lt"/>
                        </a:rPr>
                        <a:t>4-5 </a:t>
                      </a:r>
                      <a:r>
                        <a:rPr lang="en-US" sz="900" err="1">
                          <a:latin typeface="+mn-lt"/>
                        </a:rPr>
                        <a:t>Engg</a:t>
                      </a:r>
                      <a:r>
                        <a:rPr lang="en-US" sz="900">
                          <a:latin typeface="+mn-lt"/>
                        </a:rPr>
                        <a:t>+ 1 Automation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iOS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Pending</a:t>
                      </a: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 6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trike="sngStrike">
                          <a:solidFill>
                            <a:schemeClr val="tx1"/>
                          </a:solidFill>
                          <a:latin typeface="+mn-lt"/>
                        </a:rPr>
                        <a:t>Dec 23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trike="noStrike">
                          <a:solidFill>
                            <a:schemeClr val="tx1"/>
                          </a:solidFill>
                          <a:latin typeface="+mn-lt"/>
                        </a:rPr>
                        <a:t>Dec 27</a:t>
                      </a:r>
                      <a:endParaRPr sz="900" b="0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Dec 9-13</a:t>
                      </a:r>
                      <a:endParaRPr sz="900" b="0" i="0" u="none" strike="noStrike" cap="none">
                        <a:solidFill>
                          <a:schemeClr val="tx1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Dec 16 to </a:t>
                      </a:r>
                      <a:r>
                        <a:rPr lang="en-US" sz="900" b="0" i="0" u="none" strike="sng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27</a:t>
                      </a:r>
                      <a:r>
                        <a:rPr lang="en-US" sz="900" strike="sngStrike">
                          <a:solidFill>
                            <a:schemeClr val="tx1"/>
                          </a:solidFill>
                          <a:latin typeface="+mn-lt"/>
                        </a:rPr>
                        <a:t>*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900" strike="sngStrike">
                          <a:solidFill>
                            <a:schemeClr val="tx1"/>
                          </a:solidFill>
                          <a:latin typeface="+mn-lt"/>
                        </a:rPr>
                        <a:t>Jan 3</a:t>
                      </a:r>
                      <a:r>
                        <a:rPr lang="en-US" sz="900" b="0" i="0" u="none" strike="noStrike" noProof="0"/>
                        <a:t>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900" b="0" i="0" u="none" strike="noStrike" noProof="0"/>
                        <a:t>Jan 13</a:t>
                      </a: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sng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Jan 6 -17</a:t>
                      </a:r>
                      <a:r>
                        <a:rPr lang="en-US" sz="900" strike="sngStrike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</a:rPr>
                        <a:t>Jan 14 (kickoff)</a:t>
                      </a:r>
                      <a:endParaRPr lang="en-US" b="0" i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Dec 16-20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kumimoji="0"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Dec 26-Jan 3</a:t>
                      </a:r>
                      <a:r>
                        <a:rPr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 </a:t>
                      </a: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N/A</a:t>
                      </a:r>
                      <a:endParaRPr kumimoji="0" lang="en-US" sz="900" b="0" i="0" u="none" strike="sng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900" b="0" i="0" u="none" strike="sng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Jan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Jan 13 – 21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2WK from Build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1WK from SIT Cert.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12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iOS  Auto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 27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900">
                          <a:sym typeface="Arial"/>
                        </a:rPr>
                        <a:t>Jan 6 – Jan 24</a:t>
                      </a:r>
                      <a:r>
                        <a:rPr lang="en-US" sz="900"/>
                        <a:t>[</a:t>
                      </a:r>
                      <a:r>
                        <a:rPr lang="en-US" sz="900">
                          <a:sym typeface="Arial"/>
                        </a:rPr>
                        <a:t>New]</a:t>
                      </a:r>
                      <a:endParaRPr sz="900"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sz="900"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900" b="0" i="0" u="none" strike="noStrike" cap="none" noProof="0">
                          <a:solidFill>
                            <a:schemeClr val="tx1"/>
                          </a:solidFill>
                        </a:rPr>
                        <a:t>TBC</a:t>
                      </a:r>
                      <a:endParaRPr sz="900" b="0" i="0">
                        <a:solidFill>
                          <a:schemeClr val="tx1"/>
                        </a:solidFill>
                        <a:sym typeface="Arial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Jan 27 –Feb 7 [Existing script update]</a:t>
                      </a: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77689698"/>
                  </a:ext>
                </a:extLst>
              </a:tr>
              <a:tr h="538759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Android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Pending</a:t>
                      </a: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Jan 3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 27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Jan 14 (kickoff)</a:t>
                      </a:r>
                    </a:p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Jan 14 (kickoff)</a:t>
                      </a:r>
                    </a:p>
                    <a:p>
                      <a:pPr marL="0" marR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TBC</a:t>
                      </a: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2WK from Build Delivery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1WK from SIT Cert.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44954643"/>
                  </a:ext>
                </a:extLst>
              </a:tr>
              <a:tr h="538759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Unified View Core Dev/Update</a:t>
                      </a:r>
                      <a:endParaRPr lang="en-US" sz="900" b="0"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latin typeface="+mn-lt"/>
                        </a:rPr>
                        <a:t>Data source verification and update.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. </a:t>
                      </a:r>
                      <a:r>
                        <a:rPr lang="en-US" sz="900" b="0">
                          <a:latin typeface="+mn-lt"/>
                        </a:rPr>
                        <a:t>[2 </a:t>
                      </a:r>
                      <a:r>
                        <a:rPr lang="en-US" sz="900" b="0" err="1">
                          <a:latin typeface="+mn-lt"/>
                        </a:rPr>
                        <a:t>Engg</a:t>
                      </a:r>
                      <a:r>
                        <a:rPr lang="en-US" sz="900" b="0">
                          <a:latin typeface="+mn-lt"/>
                        </a:rPr>
                        <a:t> + 1 Automation]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iOS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Done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 20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>
                          <a:solidFill>
                            <a:schemeClr val="tx1"/>
                          </a:solidFill>
                          <a:latin typeface="+mn-lt"/>
                        </a:rPr>
                        <a:t>Jan 3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sngStrike" cap="none" baseline="0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Jan 20-24</a:t>
                      </a: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Feb 8 </a:t>
                      </a: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2WK from Build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900" b="0" i="0" u="none" strike="sng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1WK from SIT Cert.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49079840"/>
                  </a:ext>
                </a:extLst>
              </a:tr>
              <a:tr h="538759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Android</a:t>
                      </a:r>
                      <a:endParaRPr 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/>
                        <a:t>Done</a:t>
                      </a:r>
                      <a:endParaRPr lang="en-US" sz="900" b="0" i="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Nov 27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Jan 3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Nov 25-Dec </a:t>
                      </a:r>
                      <a:r>
                        <a:rPr lang="en-US" sz="900" b="0" i="0" u="none" strike="sngStrike" cap="none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13 </a:t>
                      </a:r>
                      <a:r>
                        <a:rPr lang="en-US" sz="900" b="0" i="0" u="none" strike="sngStrike" cap="none" baseline="0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20 25 </a:t>
                      </a:r>
                      <a:r>
                        <a:rPr lang="en-US" sz="900" b="0" i="0" u="none" strike="noStrike" cap="none" baseline="0">
                          <a:solidFill>
                            <a:schemeClr val="tx1"/>
                          </a:solidFill>
                          <a:latin typeface="+mn-lt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kumimoji="0"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Dec 27</a:t>
                      </a:r>
                      <a:r>
                        <a:rPr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 </a:t>
                      </a:r>
                      <a:r>
                        <a:rPr kumimoji="0" lang="en-US" sz="900" b="0" i="0" u="none" strike="sng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NA 2WK </a:t>
                      </a:r>
                      <a:r>
                        <a:rPr lang="en-US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fr</a:t>
                      </a:r>
                      <a:r>
                        <a:rPr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 Build</a:t>
                      </a: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1WK from SIT Cert.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35101339"/>
                  </a:ext>
                </a:extLst>
              </a:tr>
              <a:tr h="538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JSON/</a:t>
                      </a:r>
                      <a:r>
                        <a:rPr lang="en-US" sz="900" b="1" err="1">
                          <a:latin typeface="+mn-lt"/>
                        </a:rPr>
                        <a:t>ScreenCards</a:t>
                      </a:r>
                      <a:r>
                        <a:rPr lang="en-US" sz="900" b="1">
                          <a:latin typeface="+mn-lt"/>
                        </a:rPr>
                        <a:t> API Readiness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latin typeface="+mn-lt"/>
                        </a:rPr>
                        <a:t>+Automation</a:t>
                      </a:r>
                      <a:endParaRPr sz="900" b="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Nov 15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  9 (Dev Ownership)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 20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trike="sngStrike" baseline="0">
                          <a:solidFill>
                            <a:schemeClr val="tx1"/>
                          </a:solidFill>
                          <a:latin typeface="+mn-lt"/>
                        </a:rPr>
                        <a:t>Dec 13</a:t>
                      </a:r>
                      <a:endParaRPr lang="en-US" sz="900" b="0" strike="noStrike" baseline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trike="noStrike" baseline="0">
                          <a:solidFill>
                            <a:schemeClr val="tx1"/>
                          </a:solidFill>
                          <a:latin typeface="+mn-lt"/>
                        </a:rPr>
                        <a:t>Dec 18</a:t>
                      </a:r>
                      <a:endParaRPr sz="900" b="0" strike="noStrike" baseline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trike="sngStrike">
                          <a:solidFill>
                            <a:schemeClr val="tx1"/>
                          </a:solidFill>
                          <a:latin typeface="+mn-lt"/>
                        </a:rPr>
                        <a:t>Dec 20  25</a:t>
                      </a:r>
                      <a:r>
                        <a:rPr lang="en-US" sz="900" b="0" strike="noStrike">
                          <a:solidFill>
                            <a:schemeClr val="tx1"/>
                          </a:solidFill>
                          <a:latin typeface="+mn-lt"/>
                        </a:rPr>
                        <a:t> 30</a:t>
                      </a:r>
                      <a:endParaRPr lang="en-US" sz="900" b="0" strike="noStrike" baseline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Jan 10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 </a:t>
                      </a:r>
                      <a:r>
                        <a:rPr lang="en-US" sz="900" b="0" strike="sngStrike">
                          <a:solidFill>
                            <a:schemeClr val="tx1"/>
                          </a:solidFill>
                          <a:latin typeface="+mn-lt"/>
                        </a:rPr>
                        <a:t>20 27</a:t>
                      </a: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 Jan 7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One click deploy TBC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>
                          <a:solidFill>
                            <a:schemeClr val="tx1"/>
                          </a:solidFill>
                          <a:latin typeface="+mn-lt"/>
                        </a:rPr>
                        <a:t>Jan 17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latin typeface="+mn-lt"/>
                        </a:rPr>
                        <a:t>CICD setup and readiness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Oct 25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Dec 10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TBC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</a:rPr>
                        <a:t>Dec </a:t>
                      </a:r>
                      <a:r>
                        <a:rPr lang="en-US" sz="900" b="0" i="0" u="none" strike="sngStrike" noProof="0">
                          <a:solidFill>
                            <a:schemeClr val="tx1"/>
                          </a:solidFill>
                        </a:rPr>
                        <a:t>06 </a:t>
                      </a: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</a:rPr>
                        <a:t>UAT Dec 20</a:t>
                      </a:r>
                      <a:endParaRPr sz="900" b="0" i="0" u="none" strike="noStrike" noProof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trike="sngStrike">
                          <a:solidFill>
                            <a:schemeClr val="tx1"/>
                          </a:solidFill>
                          <a:latin typeface="+mn-lt"/>
                        </a:rPr>
                        <a:t>Dec 20 30</a:t>
                      </a: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 Jan 7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err="1">
                          <a:solidFill>
                            <a:schemeClr val="tx1"/>
                          </a:solidFill>
                          <a:latin typeface="+mn-lt"/>
                        </a:rPr>
                        <a:t>Testflight</a:t>
                      </a:r>
                      <a:br>
                        <a:rPr lang="en-US" sz="900" b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Jan 28</a:t>
                      </a:r>
                    </a:p>
                  </a:txBody>
                  <a:tcPr marL="91425" marR="91425" marT="91425" marB="91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</a:rPr>
                        <a:t>NA</a:t>
                      </a:r>
                      <a:endParaRPr sz="9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91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0D2E-5099-864B-86AE-62FF5600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Contd. </a:t>
            </a:r>
            <a:r>
              <a:rPr lang="en-US">
                <a:ea typeface="+mj-lt"/>
                <a:cs typeface="+mj-lt"/>
              </a:rPr>
              <a:t>New UI [Files Module] (Azure Epic:56082 )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04F3F-8517-0641-982C-7BCE8FD6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1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20C60-62DE-BA47-A361-7B7FBC3E85F0}"/>
              </a:ext>
            </a:extLst>
          </p:cNvPr>
          <p:cNvSpPr txBox="1"/>
          <p:nvPr/>
        </p:nvSpPr>
        <p:spPr>
          <a:xfrm>
            <a:off x="112235" y="1552074"/>
            <a:ext cx="3655841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1200" b="1">
                <a:latin typeface="Arial"/>
                <a:ea typeface="Helvetica Neue Light"/>
                <a:cs typeface="Arial"/>
                <a:sym typeface="Helvetica Neue Light"/>
              </a:rPr>
              <a:t>Update since last week: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00B0F0"/>
                </a:solidFill>
                <a:latin typeface="Arial"/>
                <a:ea typeface="Helvetica Neue Light"/>
                <a:cs typeface="Arial"/>
              </a:rPr>
              <a:t>iOS Milestone 2 build will be delivered for product review by Monday 13th EOD</a:t>
            </a:r>
            <a:endParaRPr lang="en-US" sz="1200">
              <a:solidFill>
                <a:srgbClr val="00B0F0"/>
              </a:solidFill>
              <a:latin typeface="Arial"/>
              <a:ea typeface="+mn-l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00B0F0"/>
                </a:solidFill>
                <a:latin typeface="Arial"/>
                <a:ea typeface="Helvetica Neue Light"/>
                <a:cs typeface="Arial"/>
              </a:rPr>
              <a:t>Android First screen demo with new UI done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00B0F0"/>
                </a:solidFill>
                <a:latin typeface="Arial"/>
                <a:ea typeface="Helvetica Neue Light"/>
                <a:cs typeface="Arial"/>
              </a:rPr>
              <a:t>CI/CD milestone 2 delivered with automation test case integration.</a:t>
            </a: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rgbClr val="00B0F0"/>
              </a:solidFill>
              <a:latin typeface="Arial"/>
              <a:ea typeface="Helvetica Neue Ligh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rgbClr val="00B0F0"/>
              </a:solidFill>
              <a:latin typeface="Arial"/>
              <a:ea typeface="Helvetica Neue Light"/>
              <a:cs typeface="Arial"/>
            </a:endParaRPr>
          </a:p>
          <a:p>
            <a:endParaRPr lang="en-US" sz="1200">
              <a:solidFill>
                <a:srgbClr val="00B0F0"/>
              </a:solidFill>
              <a:latin typeface="Arial"/>
              <a:ea typeface="Helvetica Neue Light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EE7FD-776E-714D-8B65-4E909D9546DC}"/>
              </a:ext>
            </a:extLst>
          </p:cNvPr>
          <p:cNvSpPr txBox="1"/>
          <p:nvPr/>
        </p:nvSpPr>
        <p:spPr>
          <a:xfrm>
            <a:off x="4034226" y="1552074"/>
            <a:ext cx="3655842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1200" b="1">
                <a:latin typeface="Arial"/>
                <a:ea typeface="Helvetica Neue Light"/>
                <a:cs typeface="Arial"/>
                <a:sym typeface="Helvetica Neue Light"/>
              </a:rPr>
              <a:t>Done or Started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00B0F0"/>
                </a:solidFill>
                <a:latin typeface="Arial"/>
                <a:cs typeface="Arial"/>
              </a:rPr>
              <a:t>Automation Test cases for iOS Milestones 1-2 started.</a:t>
            </a:r>
            <a:endParaRPr lang="en-US" sz="12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00B0F0"/>
                </a:solidFill>
                <a:latin typeface="Calibri"/>
                <a:cs typeface="Calibri"/>
              </a:rPr>
              <a:t>Android Estimations  for milestone-1/2 is in progress.</a:t>
            </a:r>
            <a:endParaRPr lang="en-US" sz="1200">
              <a:solidFill>
                <a:srgbClr val="00B0F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00B0F0"/>
                </a:solidFill>
                <a:latin typeface="Arial"/>
                <a:cs typeface="Arial"/>
              </a:rPr>
              <a:t>IOS Estimations for milestone-3 is in progress</a:t>
            </a:r>
            <a:endParaRPr lang="en-US" sz="1200">
              <a:solidFill>
                <a:srgbClr val="00B0F0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00B0F0"/>
                </a:solidFill>
                <a:latin typeface="Arial"/>
                <a:ea typeface="Helvetica Neue Light"/>
                <a:cs typeface="Arial"/>
              </a:rPr>
              <a:t>QA tests cases for iOS and android delivered to dev, team is reviewing in parallel.</a:t>
            </a: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ABCF0-C601-9445-A0B0-FF49222FEB20}"/>
              </a:ext>
            </a:extLst>
          </p:cNvPr>
          <p:cNvSpPr txBox="1"/>
          <p:nvPr/>
        </p:nvSpPr>
        <p:spPr>
          <a:xfrm>
            <a:off x="8326541" y="1552074"/>
            <a:ext cx="3221331" cy="1384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sz="1200" b="1">
                <a:latin typeface="Arial"/>
                <a:ea typeface="Helvetica Neue Light"/>
                <a:cs typeface="Arial"/>
                <a:sym typeface="Helvetica Neue Light"/>
              </a:rPr>
              <a:t>Decisions/Open Items:</a:t>
            </a:r>
          </a:p>
          <a:p>
            <a:pPr fontAlgn="base"/>
            <a:r>
              <a:rPr lang="en-US" sz="1200"/>
              <a:t>Analytics, Localization ​[planned in Jan 2nd week]</a:t>
            </a:r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(yet to receive details from product)</a:t>
            </a:r>
            <a:endParaRPr lang="en-US" sz="1200"/>
          </a:p>
          <a:p>
            <a:pPr fontAlgn="base"/>
            <a:r>
              <a:rPr lang="en-US" sz="1200"/>
              <a:t>Animations</a:t>
            </a:r>
            <a:endParaRPr lang="en-US" sz="1200">
              <a:cs typeface="Calibri"/>
            </a:endParaRPr>
          </a:p>
          <a:p>
            <a:pPr fontAlgn="base"/>
            <a:r>
              <a:rPr lang="en-US" sz="1200"/>
              <a:t>Catalogue [Dev team will maintain their own. </a:t>
            </a:r>
            <a:endParaRPr lang="en-US" sz="1200">
              <a:cs typeface="Calibri"/>
            </a:endParaRPr>
          </a:p>
          <a:p>
            <a:pPr fontAlgn="base"/>
            <a:r>
              <a:rPr lang="en-US" sz="1200"/>
              <a:t>When ready UX team will share]</a:t>
            </a:r>
            <a:endParaRPr lang="en-US" sz="1200">
              <a:cs typeface="Calibri"/>
            </a:endParaRPr>
          </a:p>
          <a:p>
            <a:pPr fontAlgn="base"/>
            <a:r>
              <a:rPr lang="en-US" sz="1200"/>
              <a:t>UI Layout, Styles [New- Discussion pending]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460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A12B41C23E54187D52F5BB09E1304" ma:contentTypeVersion="5" ma:contentTypeDescription="Create a new document." ma:contentTypeScope="" ma:versionID="3013d90a6e43ecba9e39742c1a12632f">
  <xsd:schema xmlns:xsd="http://www.w3.org/2001/XMLSchema" xmlns:xs="http://www.w3.org/2001/XMLSchema" xmlns:p="http://schemas.microsoft.com/office/2006/metadata/properties" xmlns:ns3="cde66b00-4240-4263-bb68-d70b2043562b" xmlns:ns4="85471316-7f44-4b9e-849e-fa8d2f209497" targetNamespace="http://schemas.microsoft.com/office/2006/metadata/properties" ma:root="true" ma:fieldsID="347357a14e99cacb5a3d7df6f55ecf0f" ns3:_="" ns4:_="">
    <xsd:import namespace="cde66b00-4240-4263-bb68-d70b2043562b"/>
    <xsd:import namespace="85471316-7f44-4b9e-849e-fa8d2f2094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66b00-4240-4263-bb68-d70b20435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71316-7f44-4b9e-849e-fa8d2f209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C1D8FA-7874-4AA5-B0A5-3A0764C6FF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66b00-4240-4263-bb68-d70b2043562b"/>
    <ds:schemaRef ds:uri="85471316-7f44-4b9e-849e-fa8d2f209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CF2DCA-ECFA-47BD-87BB-13D9129B05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C5E9CC-4389-4181-B7B0-578119A719D2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85471316-7f44-4b9e-849e-fa8d2f209497"/>
    <ds:schemaRef ds:uri="http://schemas.microsoft.com/office/infopath/2007/PartnerControls"/>
    <ds:schemaRef ds:uri="http://schemas.openxmlformats.org/package/2006/metadata/core-properties"/>
    <ds:schemaRef ds:uri="cde66b00-4240-4263-bb68-d70b2043562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6032</TotalTime>
  <Words>2153</Words>
  <Application>Microsoft Office PowerPoint</Application>
  <PresentationFormat>Widescreen</PresentationFormat>
  <Paragraphs>736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Default Theme</vt:lpstr>
      <vt:lpstr>PowerPoint Presentation</vt:lpstr>
      <vt:lpstr>MOM of Previous Governance Meeting</vt:lpstr>
      <vt:lpstr>How product feature will be identified &amp; planned</vt:lpstr>
      <vt:lpstr>Submit your ideas for JioCloud</vt:lpstr>
      <vt:lpstr>Product task board : what are we doing</vt:lpstr>
      <vt:lpstr>Theme and roadmap</vt:lpstr>
      <vt:lpstr>Theme and roadmap</vt:lpstr>
      <vt:lpstr>New UI [Files Module] (Azure Epic:56082 )</vt:lpstr>
      <vt:lpstr>Contd. New UI [Files Module] (Azure Epic:56082 )</vt:lpstr>
      <vt:lpstr>New UI - Scope &amp; Release Plan (Android &amp; iOS)</vt:lpstr>
      <vt:lpstr>Sprint 38 Android &amp; myJio Integrated Plan</vt:lpstr>
      <vt:lpstr>Lead &amp; Cycle time for WEB promotions Cycle time should go down to 2-3 days after Promotion templates are in place</vt:lpstr>
      <vt:lpstr>WEB Sprint 35 Integrated Plan</vt:lpstr>
      <vt:lpstr>iOS MyJio Integrated Plan</vt:lpstr>
      <vt:lpstr>MicroServices – Sprint 43 Major Themes &amp; Deliveries Planned</vt:lpstr>
      <vt:lpstr>MicroServices – Sprint 43 Integrated Plan</vt:lpstr>
      <vt:lpstr>MicroServices – Sprint 43 Integrated Plan</vt:lpstr>
      <vt:lpstr>PowerPoint Presentation</vt:lpstr>
      <vt:lpstr>PowerPoint Presentation</vt:lpstr>
      <vt:lpstr>JKaaS</vt:lpstr>
      <vt:lpstr>Jiocloud-Infra</vt:lpstr>
      <vt:lpstr>Firework</vt:lpstr>
      <vt:lpstr>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JioCloud product roadmap</dc:title>
  <dc:creator>Mehul Dedhia</dc:creator>
  <cp:lastModifiedBy>Mehul Dedhia</cp:lastModifiedBy>
  <cp:revision>17</cp:revision>
  <dcterms:created xsi:type="dcterms:W3CDTF">2019-04-23T05:43:37Z</dcterms:created>
  <dcterms:modified xsi:type="dcterms:W3CDTF">2020-01-23T14:00:34Z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0x0101008B0A12B41C23E54187D52F5BB09E1304</vt:lpwstr>
  </property>
</Properties>
</file>