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837a2b7d2512e2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g1837a2b7d2512e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0EDB4DC-CAA3-412F-A4D3-9513A01CB83A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778F006-0B7F-4739-B340-6C7EE3DEF9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base.apache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table/docs/overview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gvita.com/2012/02/06/sstable-and-log-structured-storage-leveldb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n-US" dirty="0" smtClean="0">
                <a:latin typeface="Adobe Garamond Pro Bold" pitchFamily="18" charset="0"/>
              </a:rPr>
              <a:t>                       Big Table</a:t>
            </a:r>
            <a:r>
              <a:rPr lang="en-US" sz="2400" smtClean="0">
                <a:latin typeface="Adobe Garamond Pro Bold" pitchFamily="18" charset="0"/>
              </a:rPr>
              <a:t/>
            </a:r>
            <a:br>
              <a:rPr lang="en-US" sz="2400" smtClean="0">
                <a:latin typeface="Adobe Garamond Pro Bold" pitchFamily="18" charset="0"/>
              </a:rPr>
            </a:br>
            <a:r>
              <a:rPr lang="en-US" sz="2400" smtClean="0">
                <a:latin typeface="Adobe Garamond Pro Bold" pitchFamily="18" charset="0"/>
              </a:rPr>
              <a:t/>
            </a:r>
            <a:br>
              <a:rPr lang="en-US" sz="2400" smtClean="0">
                <a:latin typeface="Adobe Garamond Pro Bold" pitchFamily="18" charset="0"/>
              </a:rPr>
            </a:br>
            <a:r>
              <a:rPr lang="en-US" sz="2400" smtClean="0">
                <a:latin typeface="Adobe Garamond Pro Bold" pitchFamily="18" charset="0"/>
              </a:rPr>
              <a:t>Google </a:t>
            </a:r>
            <a:r>
              <a:rPr lang="en-US" sz="2400" dirty="0" smtClean="0">
                <a:latin typeface="Adobe Garamond Pro Bold" pitchFamily="18" charset="0"/>
              </a:rPr>
              <a:t>Big Table is a columnar database and good for sparse data.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>Google Big Table contains row key, column key and time stamps.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>Each table has only one index, row key.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>Cloud </a:t>
            </a:r>
            <a:r>
              <a:rPr lang="en-US" sz="2400" dirty="0" err="1" smtClean="0">
                <a:latin typeface="Adobe Garamond Pro Bold" pitchFamily="18" charset="0"/>
              </a:rPr>
              <a:t>Bigtable</a:t>
            </a:r>
            <a:r>
              <a:rPr lang="en-US" sz="2400" dirty="0" smtClean="0">
                <a:latin typeface="Adobe Garamond Pro Bold" pitchFamily="18" charset="0"/>
              </a:rPr>
              <a:t> is a sparsely populated table that can scale to billions of rows and thousands of columns, enabling you to store terabytes or even </a:t>
            </a:r>
            <a:r>
              <a:rPr lang="en-US" sz="2400" dirty="0" err="1" smtClean="0">
                <a:latin typeface="Adobe Garamond Pro Bold" pitchFamily="18" charset="0"/>
              </a:rPr>
              <a:t>petabytes</a:t>
            </a:r>
            <a:r>
              <a:rPr lang="en-US" sz="2400" dirty="0" smtClean="0">
                <a:latin typeface="Adobe Garamond Pro Bold" pitchFamily="18" charset="0"/>
              </a:rPr>
              <a:t> of data</a:t>
            </a:r>
            <a:r>
              <a:rPr lang="en-US" sz="2400" dirty="0" smtClean="0">
                <a:latin typeface="Adobe Garamond Pro Bold" pitchFamily="18" charset="0"/>
              </a:rPr>
              <a:t>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> </a:t>
            </a:r>
            <a:r>
              <a:rPr lang="en-US" sz="2400" dirty="0" smtClean="0">
                <a:latin typeface="Adobe Garamond Pro Bold" pitchFamily="18" charset="0"/>
              </a:rPr>
              <a:t>A single value in each row is indexed; this value is known as the row key. Cloud </a:t>
            </a:r>
            <a:r>
              <a:rPr lang="en-US" sz="2400" dirty="0" err="1" smtClean="0">
                <a:latin typeface="Adobe Garamond Pro Bold" pitchFamily="18" charset="0"/>
              </a:rPr>
              <a:t>Bigtable</a:t>
            </a:r>
            <a:r>
              <a:rPr lang="en-US" sz="2400" dirty="0" smtClean="0">
                <a:latin typeface="Adobe Garamond Pro Bold" pitchFamily="18" charset="0"/>
              </a:rPr>
              <a:t> is ideal for storing very large amounts of single-keyed data with very low latency. It supports high read and write throughput at low latency, and it is an ideal data source for </a:t>
            </a:r>
            <a:r>
              <a:rPr lang="en-US" sz="2400" dirty="0" err="1" smtClean="0">
                <a:latin typeface="Adobe Garamond Pro Bold" pitchFamily="18" charset="0"/>
              </a:rPr>
              <a:t>MapReduce</a:t>
            </a:r>
            <a:r>
              <a:rPr lang="en-US" sz="2400" dirty="0" smtClean="0">
                <a:latin typeface="Adobe Garamond Pro Bold" pitchFamily="18" charset="0"/>
              </a:rPr>
              <a:t> operations.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>Cloud </a:t>
            </a:r>
            <a:r>
              <a:rPr lang="en-US" sz="2400" dirty="0" err="1" smtClean="0">
                <a:latin typeface="Adobe Garamond Pro Bold" pitchFamily="18" charset="0"/>
              </a:rPr>
              <a:t>Bigtable</a:t>
            </a:r>
            <a:r>
              <a:rPr lang="en-US" sz="2400" dirty="0" smtClean="0">
                <a:latin typeface="Adobe Garamond Pro Bold" pitchFamily="18" charset="0"/>
              </a:rPr>
              <a:t> is exposed to applications through multiple client libraries, including a supported extension to the </a:t>
            </a:r>
            <a:r>
              <a:rPr lang="en-US" sz="2400" dirty="0" smtClean="0">
                <a:latin typeface="Adobe Garamond Pro Bold" pitchFamily="18" charset="0"/>
                <a:hlinkClick r:id="rId2"/>
              </a:rPr>
              <a:t>Apache </a:t>
            </a:r>
            <a:r>
              <a:rPr lang="en-US" sz="2400" dirty="0" err="1" smtClean="0">
                <a:latin typeface="Adobe Garamond Pro Bold" pitchFamily="18" charset="0"/>
                <a:hlinkClick r:id="rId2"/>
              </a:rPr>
              <a:t>HBase</a:t>
            </a:r>
            <a:r>
              <a:rPr lang="en-US" sz="2400" dirty="0" smtClean="0">
                <a:latin typeface="Adobe Garamond Pro Bold" pitchFamily="18" charset="0"/>
                <a:hlinkClick r:id="rId2"/>
              </a:rPr>
              <a:t> library for Java</a:t>
            </a:r>
            <a:r>
              <a:rPr lang="en-US" sz="2400" dirty="0" smtClean="0">
                <a:latin typeface="Adobe Garamond Pro Bold" pitchFamily="18" charset="0"/>
              </a:rPr>
              <a:t>. 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endParaRPr lang="en-US" sz="2400" dirty="0">
              <a:latin typeface="Adobe Garamond Pro Bold" pitchFamily="18" charset="0"/>
            </a:endParaRPr>
          </a:p>
        </p:txBody>
      </p:sp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 flipH="1" flipV="1">
            <a:off x="-228600" y="1493519"/>
            <a:ext cx="228600" cy="4571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sz="3600" dirty="0" smtClean="0">
                <a:latin typeface="Adobe Garamond Pro Bold" pitchFamily="18" charset="0"/>
              </a:rPr>
              <a:t>                            Advantages</a:t>
            </a: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>Cloud </a:t>
            </a:r>
            <a:r>
              <a:rPr lang="en-US" sz="2000" dirty="0" err="1" smtClean="0">
                <a:latin typeface="Adobe Garamond Pro Bold" pitchFamily="18" charset="0"/>
              </a:rPr>
              <a:t>Bigtable's</a:t>
            </a:r>
            <a:r>
              <a:rPr lang="en-US" sz="2000" dirty="0" smtClean="0">
                <a:latin typeface="Adobe Garamond Pro Bold" pitchFamily="18" charset="0"/>
              </a:rPr>
              <a:t> powerful back-end servers offer several key advantages over a self-managed </a:t>
            </a:r>
            <a:r>
              <a:rPr lang="en-US" sz="2000" dirty="0" err="1" smtClean="0">
                <a:latin typeface="Adobe Garamond Pro Bold" pitchFamily="18" charset="0"/>
              </a:rPr>
              <a:t>HBase</a:t>
            </a:r>
            <a:r>
              <a:rPr lang="en-US" sz="2000" dirty="0" smtClean="0">
                <a:latin typeface="Adobe Garamond Pro Bold" pitchFamily="18" charset="0"/>
              </a:rPr>
              <a:t> installation</a:t>
            </a:r>
            <a:r>
              <a:rPr lang="en-US" sz="2000" dirty="0" smtClean="0">
                <a:latin typeface="Adobe Garamond Pro Bold" pitchFamily="18" charset="0"/>
              </a:rPr>
              <a:t>:</a:t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b="1" dirty="0" smtClean="0">
                <a:latin typeface="Adobe Garamond Pro Bold" pitchFamily="18" charset="0"/>
              </a:rPr>
              <a:t>Incredible scalability.</a:t>
            </a:r>
            <a:r>
              <a:rPr lang="en-US" sz="2000" dirty="0" smtClean="0">
                <a:latin typeface="Adobe Garamond Pro Bold" pitchFamily="18" charset="0"/>
              </a:rPr>
              <a:t> 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scales in direct proportion to the number of machines in your cluster. A self-managed </a:t>
            </a:r>
            <a:r>
              <a:rPr lang="en-US" sz="2000" dirty="0" err="1" smtClean="0">
                <a:latin typeface="Adobe Garamond Pro Bold" pitchFamily="18" charset="0"/>
              </a:rPr>
              <a:t>HBase</a:t>
            </a:r>
            <a:r>
              <a:rPr lang="en-US" sz="2000" dirty="0" smtClean="0">
                <a:latin typeface="Adobe Garamond Pro Bold" pitchFamily="18" charset="0"/>
              </a:rPr>
              <a:t> installation has a design bottleneck that limits the performance after a certain threshold is reached</a:t>
            </a:r>
            <a:r>
              <a:rPr lang="en-US" sz="2000" dirty="0" smtClean="0">
                <a:latin typeface="Adobe Garamond Pro Bold" pitchFamily="18" charset="0"/>
              </a:rPr>
              <a:t>.</a:t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b="1" dirty="0" smtClean="0">
                <a:latin typeface="Adobe Garamond Pro Bold" pitchFamily="18" charset="0"/>
              </a:rPr>
              <a:t>Simple administration.</a:t>
            </a:r>
            <a:r>
              <a:rPr lang="en-US" sz="2000" dirty="0" smtClean="0">
                <a:latin typeface="Adobe Garamond Pro Bold" pitchFamily="18" charset="0"/>
              </a:rPr>
              <a:t> 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handles upgrades and restarts transparently, and it automatically maintains high </a:t>
            </a:r>
            <a:r>
              <a:rPr lang="en-US" sz="2000" dirty="0" smtClean="0">
                <a:latin typeface="Adobe Garamond Pro Bold" pitchFamily="18" charset="0"/>
                <a:hlinkClick r:id="rId2"/>
              </a:rPr>
              <a:t>data durability</a:t>
            </a:r>
            <a:r>
              <a:rPr lang="en-US" sz="2000" dirty="0" smtClean="0">
                <a:latin typeface="Adobe Garamond Pro Bold" pitchFamily="18" charset="0"/>
              </a:rPr>
              <a:t>. To replicate your data, simply add a second cluster to your instance, and replication starts automatically. No more managing replicas or regions; just design your table schemas, and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will handle the rest for you</a:t>
            </a:r>
            <a:r>
              <a:rPr lang="en-US" sz="2000" dirty="0" smtClean="0">
                <a:latin typeface="Adobe Garamond Pro Bold" pitchFamily="18" charset="0"/>
              </a:rPr>
              <a:t>.</a:t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b="1" dirty="0" smtClean="0">
                <a:latin typeface="Adobe Garamond Pro Bold" pitchFamily="18" charset="0"/>
              </a:rPr>
              <a:t>Cluster resizing without downtime.</a:t>
            </a:r>
            <a:r>
              <a:rPr lang="en-US" sz="2000" dirty="0" smtClean="0">
                <a:latin typeface="Adobe Garamond Pro Bold" pitchFamily="18" charset="0"/>
              </a:rPr>
              <a:t> You can increase the size of a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cluster for a few hours to handle a large load, then reduce the cluster's size again—all without any downtime. After you change a cluster's size, it typically takes just a few minutes under load for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to balance performance across all of the nodes in your cluster.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sz="3600" dirty="0" smtClean="0">
                <a:latin typeface="Adobe Garamond Pro Bold" pitchFamily="18" charset="0"/>
              </a:rPr>
              <a:t>Applications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Adobe Garamond Pro Bold" pitchFamily="18" charset="0"/>
              </a:rPr>
              <a:t>We </a:t>
            </a:r>
            <a:r>
              <a:rPr lang="en-US" sz="2400" dirty="0" smtClean="0">
                <a:latin typeface="Adobe Garamond Pro Bold" pitchFamily="18" charset="0"/>
              </a:rPr>
              <a:t>can use Cloud </a:t>
            </a:r>
            <a:r>
              <a:rPr lang="en-US" sz="2400" dirty="0" err="1" smtClean="0">
                <a:latin typeface="Adobe Garamond Pro Bold" pitchFamily="18" charset="0"/>
              </a:rPr>
              <a:t>Bigtable</a:t>
            </a:r>
            <a:r>
              <a:rPr lang="en-US" sz="2400" dirty="0" smtClean="0">
                <a:latin typeface="Adobe Garamond Pro Bold" pitchFamily="18" charset="0"/>
              </a:rPr>
              <a:t> to store and query all of the following types of data</a:t>
            </a:r>
            <a:r>
              <a:rPr lang="en-US" sz="2400" dirty="0" smtClean="0">
                <a:latin typeface="Adobe Garamond Pro Bold" pitchFamily="18" charset="0"/>
              </a:rPr>
              <a:t>: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dirty="0" smtClean="0">
                <a:latin typeface="Adobe Garamond Pro Bold" pitchFamily="18" charset="0"/>
              </a:rPr>
              <a:t/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b="1" dirty="0" smtClean="0">
                <a:latin typeface="Adobe Garamond Pro Bold" pitchFamily="18" charset="0"/>
              </a:rPr>
              <a:t>Time-series </a:t>
            </a:r>
            <a:r>
              <a:rPr lang="en-US" sz="2400" b="1" dirty="0" smtClean="0">
                <a:latin typeface="Adobe Garamond Pro Bold" pitchFamily="18" charset="0"/>
              </a:rPr>
              <a:t>data:</a:t>
            </a:r>
            <a:r>
              <a:rPr lang="en-US" sz="2400" dirty="0" smtClean="0">
                <a:latin typeface="Adobe Garamond Pro Bold" pitchFamily="18" charset="0"/>
              </a:rPr>
              <a:t> such as CPU and memory usage over time for multiple servers.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b="1" dirty="0" smtClean="0">
                <a:latin typeface="Adobe Garamond Pro Bold" pitchFamily="18" charset="0"/>
              </a:rPr>
              <a:t>Marketing data,</a:t>
            </a:r>
            <a:r>
              <a:rPr lang="en-US" sz="2400" dirty="0" smtClean="0">
                <a:latin typeface="Adobe Garamond Pro Bold" pitchFamily="18" charset="0"/>
              </a:rPr>
              <a:t> such as purchase histories and customer preferences.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b="1" dirty="0" smtClean="0">
                <a:latin typeface="Adobe Garamond Pro Bold" pitchFamily="18" charset="0"/>
              </a:rPr>
              <a:t>Financial </a:t>
            </a:r>
            <a:r>
              <a:rPr lang="en-US" sz="2400" b="1" dirty="0" smtClean="0">
                <a:latin typeface="Adobe Garamond Pro Bold" pitchFamily="18" charset="0"/>
              </a:rPr>
              <a:t>data:</a:t>
            </a:r>
            <a:r>
              <a:rPr lang="en-US" sz="2400" dirty="0" smtClean="0">
                <a:latin typeface="Adobe Garamond Pro Bold" pitchFamily="18" charset="0"/>
              </a:rPr>
              <a:t> such as transaction histories, stock prices, and currency exchange rates.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b="1" dirty="0" smtClean="0">
                <a:latin typeface="Adobe Garamond Pro Bold" pitchFamily="18" charset="0"/>
              </a:rPr>
              <a:t>Internet of Things </a:t>
            </a:r>
            <a:r>
              <a:rPr lang="en-US" sz="2400" b="1" dirty="0" smtClean="0">
                <a:latin typeface="Adobe Garamond Pro Bold" pitchFamily="18" charset="0"/>
              </a:rPr>
              <a:t>data:</a:t>
            </a:r>
            <a:r>
              <a:rPr lang="en-US" sz="2400" dirty="0" smtClean="0">
                <a:latin typeface="Adobe Garamond Pro Bold" pitchFamily="18" charset="0"/>
              </a:rPr>
              <a:t> such as usage reports from energy meters and home appliances.</a:t>
            </a:r>
            <a:br>
              <a:rPr lang="en-US" sz="2400" dirty="0" smtClean="0">
                <a:latin typeface="Adobe Garamond Pro Bold" pitchFamily="18" charset="0"/>
              </a:rPr>
            </a:br>
            <a:r>
              <a:rPr lang="en-US" sz="2400" b="1" dirty="0" smtClean="0">
                <a:latin typeface="Adobe Garamond Pro Bold" pitchFamily="18" charset="0"/>
              </a:rPr>
              <a:t>Graph </a:t>
            </a:r>
            <a:r>
              <a:rPr lang="en-US" sz="2400" b="1" dirty="0" smtClean="0">
                <a:latin typeface="Adobe Garamond Pro Bold" pitchFamily="18" charset="0"/>
              </a:rPr>
              <a:t>data:</a:t>
            </a:r>
            <a:r>
              <a:rPr lang="en-US" sz="2400" dirty="0" smtClean="0">
                <a:latin typeface="Adobe Garamond Pro Bold" pitchFamily="18" charset="0"/>
              </a:rPr>
              <a:t> such as information about how users are connected to one another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Cloud Bigtable Performance 101. When it comes to performance a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lide-127-10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3312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62000"/>
          </a:xfrm>
        </p:spPr>
        <p:txBody>
          <a:bodyPr/>
          <a:lstStyle/>
          <a:p>
            <a:r>
              <a:rPr lang="en-US" sz="1600" dirty="0" smtClean="0">
                <a:latin typeface="Adobe Garamond Pro Bold" pitchFamily="18" charset="0"/>
              </a:rPr>
              <a:t>                                    </a:t>
            </a:r>
            <a:r>
              <a:rPr lang="en-US" dirty="0" err="1" smtClean="0">
                <a:latin typeface="Adobe Garamond Pro Bold" pitchFamily="18" charset="0"/>
              </a:rPr>
              <a:t>Bigtable</a:t>
            </a:r>
            <a:r>
              <a:rPr lang="en-US" dirty="0" smtClean="0">
                <a:latin typeface="Adobe Garamond Pro Bold" pitchFamily="18" charset="0"/>
              </a:rPr>
              <a:t> Architecture</a:t>
            </a:r>
            <a:br>
              <a:rPr lang="en-US" dirty="0" smtClean="0">
                <a:latin typeface="Adobe Garamond Pro Bold" pitchFamily="18" charset="0"/>
              </a:rPr>
            </a:br>
            <a:r>
              <a:rPr lang="en-US" sz="1800" dirty="0" smtClean="0">
                <a:latin typeface="Adobe Garamond Pro Bold" pitchFamily="18" charset="0"/>
              </a:rPr>
              <a:t/>
            </a:r>
            <a:br>
              <a:rPr lang="en-US" sz="18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>As the diagram illustrates, all client requests go through a front-end server before they are sent to a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node. </a:t>
            </a:r>
            <a:r>
              <a:rPr lang="en-US" sz="2000" dirty="0" smtClean="0">
                <a:latin typeface="Adobe Garamond Pro Bold" pitchFamily="18" charset="0"/>
              </a:rPr>
              <a:t> </a:t>
            </a:r>
            <a:r>
              <a:rPr lang="en-US" sz="2000" dirty="0" smtClean="0">
                <a:latin typeface="Adobe Garamond Pro Bold" pitchFamily="18" charset="0"/>
              </a:rPr>
              <a:t>The nodes are organized into a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cluster, which belongs to a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instance, a container for the </a:t>
            </a:r>
            <a:r>
              <a:rPr lang="en-US" sz="2000" dirty="0" smtClean="0">
                <a:latin typeface="Adobe Garamond Pro Bold" pitchFamily="18" charset="0"/>
              </a:rPr>
              <a:t>cluster.</a:t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>Each </a:t>
            </a:r>
            <a:r>
              <a:rPr lang="en-US" sz="2000" dirty="0" smtClean="0">
                <a:latin typeface="Adobe Garamond Pro Bold" pitchFamily="18" charset="0"/>
              </a:rPr>
              <a:t>node in the cluster handles a subset of the requests to the cluster. By adding nodes to a cluster, you can increase the number of simultaneous requests that the cluster can handle, as well as the maximum throughput for the entire cluster. If you enable replication by adding a second cluster, you can also send different types of traffic to different clusters, and you can fail over to one cluster if the other cluster becomes unavailable</a:t>
            </a:r>
            <a:r>
              <a:rPr lang="en-US" sz="2000" dirty="0" smtClean="0">
                <a:latin typeface="Adobe Garamond Pro Bold" pitchFamily="18" charset="0"/>
              </a:rPr>
              <a:t>.</a:t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/>
            </a:r>
            <a:br>
              <a:rPr lang="en-US" sz="2000" dirty="0" smtClean="0">
                <a:latin typeface="Adobe Garamond Pro Bold" pitchFamily="18" charset="0"/>
              </a:rPr>
            </a:br>
            <a:r>
              <a:rPr lang="en-US" sz="2000" dirty="0" smtClean="0">
                <a:latin typeface="Adobe Garamond Pro Bold" pitchFamily="18" charset="0"/>
              </a:rPr>
              <a:t>A Cloud </a:t>
            </a:r>
            <a:r>
              <a:rPr lang="en-US" sz="2000" dirty="0" err="1" smtClean="0">
                <a:latin typeface="Adobe Garamond Pro Bold" pitchFamily="18" charset="0"/>
              </a:rPr>
              <a:t>Bigtable</a:t>
            </a:r>
            <a:r>
              <a:rPr lang="en-US" sz="2000" dirty="0" smtClean="0">
                <a:latin typeface="Adobe Garamond Pro Bold" pitchFamily="18" charset="0"/>
              </a:rPr>
              <a:t> table is </a:t>
            </a:r>
            <a:r>
              <a:rPr lang="en-US" sz="2000" dirty="0" err="1" smtClean="0">
                <a:latin typeface="Adobe Garamond Pro Bold" pitchFamily="18" charset="0"/>
              </a:rPr>
              <a:t>sharded</a:t>
            </a:r>
            <a:r>
              <a:rPr lang="en-US" sz="2000" dirty="0" smtClean="0">
                <a:latin typeface="Adobe Garamond Pro Bold" pitchFamily="18" charset="0"/>
              </a:rPr>
              <a:t> into blocks of contiguous rows, called </a:t>
            </a:r>
            <a:r>
              <a:rPr lang="en-US" sz="2000" i="1" dirty="0" smtClean="0">
                <a:latin typeface="Adobe Garamond Pro Bold" pitchFamily="18" charset="0"/>
              </a:rPr>
              <a:t>tablets</a:t>
            </a:r>
            <a:r>
              <a:rPr lang="en-US" sz="2000" dirty="0" smtClean="0">
                <a:latin typeface="Adobe Garamond Pro Bold" pitchFamily="18" charset="0"/>
              </a:rPr>
              <a:t>, to help balance the workload of queries. (Tablets are similar to </a:t>
            </a:r>
            <a:r>
              <a:rPr lang="en-US" sz="2000" dirty="0" err="1" smtClean="0">
                <a:latin typeface="Adobe Garamond Pro Bold" pitchFamily="18" charset="0"/>
              </a:rPr>
              <a:t>HBase</a:t>
            </a:r>
            <a:r>
              <a:rPr lang="en-US" sz="2000" dirty="0" smtClean="0">
                <a:latin typeface="Adobe Garamond Pro Bold" pitchFamily="18" charset="0"/>
              </a:rPr>
              <a:t> regions.) Tablets are stored on Colossus, Google's file system, in </a:t>
            </a:r>
            <a:r>
              <a:rPr lang="en-US" sz="2000" dirty="0" err="1" smtClean="0">
                <a:latin typeface="Adobe Garamond Pro Bold" pitchFamily="18" charset="0"/>
                <a:hlinkClick r:id="rId2"/>
              </a:rPr>
              <a:t>SSTable</a:t>
            </a:r>
            <a:r>
              <a:rPr lang="en-US" sz="2000" dirty="0" smtClean="0">
                <a:latin typeface="Adobe Garamond Pro Bold" pitchFamily="18" charset="0"/>
              </a:rPr>
              <a:t> format. An </a:t>
            </a:r>
            <a:r>
              <a:rPr lang="en-US" sz="2000" dirty="0" err="1" smtClean="0">
                <a:latin typeface="Adobe Garamond Pro Bold" pitchFamily="18" charset="0"/>
              </a:rPr>
              <a:t>SSTable</a:t>
            </a:r>
            <a:r>
              <a:rPr lang="en-US" sz="2000" dirty="0" smtClean="0">
                <a:latin typeface="Adobe Garamond Pro Bold" pitchFamily="18" charset="0"/>
              </a:rPr>
              <a:t> provides a persistent, ordered immutable map from keys to values, where both keys and values are arbitrary byte strings.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Adobe Garamond Pro Bold" pitchFamily="18" charset="0"/>
              </a:rPr>
              <a:t/>
            </a:r>
            <a:br>
              <a:rPr lang="en-US" sz="1800" dirty="0" smtClean="0">
                <a:latin typeface="Adobe Garamond Pro Bold" pitchFamily="18" charset="0"/>
              </a:rPr>
            </a:br>
            <a:r>
              <a:rPr lang="en-US" sz="1600" dirty="0" smtClean="0">
                <a:latin typeface="Adobe Garamond Pro Bold" pitchFamily="18" charset="0"/>
              </a:rPr>
              <a:t/>
            </a:r>
            <a:br>
              <a:rPr lang="en-US" sz="1600" dirty="0" smtClean="0">
                <a:latin typeface="Adobe Garamond Pro Bold" pitchFamily="18" charset="0"/>
              </a:rPr>
            </a:br>
            <a:endParaRPr lang="en-US" sz="1600" dirty="0">
              <a:latin typeface="Adobe Garamond Pro Bol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 txBox="1"/>
          <p:nvPr>
            <p:ph type="ctrTitle"/>
          </p:nvPr>
        </p:nvSpPr>
        <p:spPr>
          <a:xfrm>
            <a:off x="685800" y="2569499"/>
            <a:ext cx="73221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Anuja Shirsath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Mohini Chaudhari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Ashwini Jadhav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Mehul Dudhane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Kiran Jaybhay</a:t>
            </a:r>
            <a:endParaRPr sz="3600"/>
          </a:p>
        </p:txBody>
      </p:sp>
      <p:sp>
        <p:nvSpPr>
          <p:cNvPr id="1036" name="Google Shape;1036;p1"/>
          <p:cNvSpPr txBox="1"/>
          <p:nvPr>
            <p:ph idx="1" type="subTitle"/>
          </p:nvPr>
        </p:nvSpPr>
        <p:spPr>
          <a:xfrm>
            <a:off x="685798" y="-7"/>
            <a:ext cx="7772400" cy="150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b" bIns="45700" lIns="10057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BIG TABLE</a:t>
            </a:r>
            <a:endParaRPr b="1" sz="45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