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7" r:id="rId11"/>
    <p:sldId id="263"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CA3C08-5C45-4621-97C6-5DF75D1425D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84CCE42F-96A6-4851-AE84-FBBEFEC88C85}">
      <dgm:prSet phldrT="[Text]"/>
      <dgm:spPr/>
      <dgm:t>
        <a:bodyPr/>
        <a:lstStyle/>
        <a:p>
          <a:r>
            <a:rPr lang="en-IN" dirty="0" smtClean="0"/>
            <a:t>Digitization</a:t>
          </a:r>
          <a:endParaRPr lang="en-IN" dirty="0"/>
        </a:p>
      </dgm:t>
    </dgm:pt>
    <dgm:pt modelId="{7D27CFF6-0CAD-4533-8694-5342B4D870CE}" type="parTrans" cxnId="{EF75034F-FA9C-4442-9637-E4212111A60D}">
      <dgm:prSet/>
      <dgm:spPr/>
      <dgm:t>
        <a:bodyPr/>
        <a:lstStyle/>
        <a:p>
          <a:endParaRPr lang="en-IN"/>
        </a:p>
      </dgm:t>
    </dgm:pt>
    <dgm:pt modelId="{FEAE097C-D9C9-4AD0-B84A-E2B61EDF12A7}" type="sibTrans" cxnId="{EF75034F-FA9C-4442-9637-E4212111A60D}">
      <dgm:prSet/>
      <dgm:spPr/>
      <dgm:t>
        <a:bodyPr/>
        <a:lstStyle/>
        <a:p>
          <a:endParaRPr lang="en-IN"/>
        </a:p>
      </dgm:t>
    </dgm:pt>
    <dgm:pt modelId="{D9F1D494-B51D-4465-86A1-BA593FD2193C}">
      <dgm:prSet phldrT="[Text]"/>
      <dgm:spPr/>
      <dgm:t>
        <a:bodyPr/>
        <a:lstStyle/>
        <a:p>
          <a:r>
            <a:rPr lang="en-IN" dirty="0" smtClean="0"/>
            <a:t>Binarization</a:t>
          </a:r>
          <a:endParaRPr lang="en-IN" dirty="0"/>
        </a:p>
      </dgm:t>
    </dgm:pt>
    <dgm:pt modelId="{6149AC91-3A6D-48A7-A475-328DD3E3D16A}" type="parTrans" cxnId="{E4AA3F37-4F59-4ECA-8766-0FCC668F2E17}">
      <dgm:prSet/>
      <dgm:spPr/>
      <dgm:t>
        <a:bodyPr/>
        <a:lstStyle/>
        <a:p>
          <a:endParaRPr lang="en-IN"/>
        </a:p>
      </dgm:t>
    </dgm:pt>
    <dgm:pt modelId="{D1B0F203-5C6A-4EBD-AA81-B9889B7AFE34}" type="sibTrans" cxnId="{E4AA3F37-4F59-4ECA-8766-0FCC668F2E17}">
      <dgm:prSet/>
      <dgm:spPr/>
      <dgm:t>
        <a:bodyPr/>
        <a:lstStyle/>
        <a:p>
          <a:endParaRPr lang="en-IN"/>
        </a:p>
      </dgm:t>
    </dgm:pt>
    <dgm:pt modelId="{91555F6A-3F76-4183-B7F4-DFD07793D03D}">
      <dgm:prSet phldrT="[Text]"/>
      <dgm:spPr/>
      <dgm:t>
        <a:bodyPr/>
        <a:lstStyle/>
        <a:p>
          <a:r>
            <a:rPr lang="en-IN" dirty="0" smtClean="0"/>
            <a:t>Address Block Location</a:t>
          </a:r>
          <a:endParaRPr lang="en-IN" dirty="0"/>
        </a:p>
      </dgm:t>
    </dgm:pt>
    <dgm:pt modelId="{E9E247BF-EF0C-41CB-ADB1-B0F0D5571FBD}" type="parTrans" cxnId="{54FB1974-1629-4A3D-AB99-116F6D666E12}">
      <dgm:prSet/>
      <dgm:spPr/>
      <dgm:t>
        <a:bodyPr/>
        <a:lstStyle/>
        <a:p>
          <a:endParaRPr lang="en-IN"/>
        </a:p>
      </dgm:t>
    </dgm:pt>
    <dgm:pt modelId="{2528CB89-1B91-4344-9829-89B438BFAADD}" type="sibTrans" cxnId="{54FB1974-1629-4A3D-AB99-116F6D666E12}">
      <dgm:prSet/>
      <dgm:spPr/>
      <dgm:t>
        <a:bodyPr/>
        <a:lstStyle/>
        <a:p>
          <a:endParaRPr lang="en-IN"/>
        </a:p>
      </dgm:t>
    </dgm:pt>
    <dgm:pt modelId="{02045356-98F6-4B9C-99A9-931BE4265A04}">
      <dgm:prSet phldrT="[Text]"/>
      <dgm:spPr/>
      <dgm:t>
        <a:bodyPr/>
        <a:lstStyle/>
        <a:p>
          <a:r>
            <a:rPr lang="en-IN" dirty="0" smtClean="0"/>
            <a:t>Line Segmentation</a:t>
          </a:r>
          <a:endParaRPr lang="en-IN" dirty="0"/>
        </a:p>
      </dgm:t>
    </dgm:pt>
    <dgm:pt modelId="{EE3DCB69-9CD1-4612-A4ED-5776E7D89FE8}" type="parTrans" cxnId="{A1F14C61-A679-4CE7-8DC3-A5EC82579189}">
      <dgm:prSet/>
      <dgm:spPr/>
      <dgm:t>
        <a:bodyPr/>
        <a:lstStyle/>
        <a:p>
          <a:endParaRPr lang="en-IN"/>
        </a:p>
      </dgm:t>
    </dgm:pt>
    <dgm:pt modelId="{0B5F3E63-A73B-4936-B35B-373AEE1F1FB9}" type="sibTrans" cxnId="{A1F14C61-A679-4CE7-8DC3-A5EC82579189}">
      <dgm:prSet/>
      <dgm:spPr/>
      <dgm:t>
        <a:bodyPr/>
        <a:lstStyle/>
        <a:p>
          <a:endParaRPr lang="en-IN"/>
        </a:p>
      </dgm:t>
    </dgm:pt>
    <dgm:pt modelId="{6D60EB01-87E6-499F-A83B-E79B59C0E8D7}">
      <dgm:prSet phldrT="[Text]"/>
      <dgm:spPr/>
      <dgm:t>
        <a:bodyPr/>
        <a:lstStyle/>
        <a:p>
          <a:r>
            <a:rPr lang="en-IN" dirty="0" smtClean="0"/>
            <a:t>Word Segmentation</a:t>
          </a:r>
          <a:endParaRPr lang="en-IN" dirty="0"/>
        </a:p>
      </dgm:t>
    </dgm:pt>
    <dgm:pt modelId="{6F2ED22F-F68C-48E1-9C6F-099F0B897B35}" type="parTrans" cxnId="{C3B0334D-C43B-47EF-915E-1668F7C1DE50}">
      <dgm:prSet/>
      <dgm:spPr/>
      <dgm:t>
        <a:bodyPr/>
        <a:lstStyle/>
        <a:p>
          <a:endParaRPr lang="en-IN"/>
        </a:p>
      </dgm:t>
    </dgm:pt>
    <dgm:pt modelId="{7386E3A1-B7DB-45AA-A682-B3C1E043002D}" type="sibTrans" cxnId="{C3B0334D-C43B-47EF-915E-1668F7C1DE50}">
      <dgm:prSet/>
      <dgm:spPr/>
      <dgm:t>
        <a:bodyPr/>
        <a:lstStyle/>
        <a:p>
          <a:endParaRPr lang="en-IN"/>
        </a:p>
      </dgm:t>
    </dgm:pt>
    <dgm:pt modelId="{F651108F-C33C-4101-9227-F4957037FC1E}">
      <dgm:prSet phldrT="[Text]"/>
      <dgm:spPr/>
      <dgm:t>
        <a:bodyPr/>
        <a:lstStyle/>
        <a:p>
          <a:r>
            <a:rPr lang="en-IN" dirty="0" smtClean="0"/>
            <a:t>Address Parsing and Recognition</a:t>
          </a:r>
          <a:endParaRPr lang="en-IN" dirty="0"/>
        </a:p>
      </dgm:t>
    </dgm:pt>
    <dgm:pt modelId="{F867FBDA-B4FD-4106-AA30-DE045107377A}" type="parTrans" cxnId="{245997D3-344A-4564-95EF-67A5D441BDD0}">
      <dgm:prSet/>
      <dgm:spPr/>
      <dgm:t>
        <a:bodyPr/>
        <a:lstStyle/>
        <a:p>
          <a:endParaRPr lang="en-IN"/>
        </a:p>
      </dgm:t>
    </dgm:pt>
    <dgm:pt modelId="{6AE76DB1-4B63-4353-B78D-922C004AE29B}" type="sibTrans" cxnId="{245997D3-344A-4564-95EF-67A5D441BDD0}">
      <dgm:prSet/>
      <dgm:spPr/>
      <dgm:t>
        <a:bodyPr/>
        <a:lstStyle/>
        <a:p>
          <a:endParaRPr lang="en-IN"/>
        </a:p>
      </dgm:t>
    </dgm:pt>
    <dgm:pt modelId="{3189FA89-0700-4067-AAA3-19880896545A}">
      <dgm:prSet phldrT="[Text]"/>
      <dgm:spPr/>
      <dgm:t>
        <a:bodyPr/>
        <a:lstStyle/>
        <a:p>
          <a:r>
            <a:rPr lang="en-IN" dirty="0" smtClean="0"/>
            <a:t>Delivery Point Code Generation</a:t>
          </a:r>
          <a:endParaRPr lang="en-IN" dirty="0"/>
        </a:p>
      </dgm:t>
    </dgm:pt>
    <dgm:pt modelId="{EC90229B-5CCA-4B27-BDD6-C54CD58094B1}" type="parTrans" cxnId="{A61060A5-DA7B-4FAE-A23B-053137BBBD1F}">
      <dgm:prSet/>
      <dgm:spPr/>
      <dgm:t>
        <a:bodyPr/>
        <a:lstStyle/>
        <a:p>
          <a:endParaRPr lang="en-IN"/>
        </a:p>
      </dgm:t>
    </dgm:pt>
    <dgm:pt modelId="{52BC4C17-912F-4BFE-8FF0-40401C6A35F2}" type="sibTrans" cxnId="{A61060A5-DA7B-4FAE-A23B-053137BBBD1F}">
      <dgm:prSet/>
      <dgm:spPr/>
      <dgm:t>
        <a:bodyPr/>
        <a:lstStyle/>
        <a:p>
          <a:endParaRPr lang="en-IN"/>
        </a:p>
      </dgm:t>
    </dgm:pt>
    <dgm:pt modelId="{5D1AFBA4-FEF3-4884-97B4-40C270BF9804}">
      <dgm:prSet phldrT="[Text]"/>
      <dgm:spPr/>
      <dgm:t>
        <a:bodyPr/>
        <a:lstStyle/>
        <a:p>
          <a:r>
            <a:rPr lang="en-IN" dirty="0" smtClean="0"/>
            <a:t>Bar Coding</a:t>
          </a:r>
          <a:endParaRPr lang="en-IN" dirty="0"/>
        </a:p>
      </dgm:t>
    </dgm:pt>
    <dgm:pt modelId="{4003E0E0-85BC-4E78-8037-C9A9E2F5D6F6}" type="parTrans" cxnId="{0FB5EC17-AF35-4B8D-AB78-EFD2E938FFDE}">
      <dgm:prSet/>
      <dgm:spPr/>
      <dgm:t>
        <a:bodyPr/>
        <a:lstStyle/>
        <a:p>
          <a:endParaRPr lang="en-IN"/>
        </a:p>
      </dgm:t>
    </dgm:pt>
    <dgm:pt modelId="{7A59656E-4BC1-48AE-990D-C8AB67402E33}" type="sibTrans" cxnId="{0FB5EC17-AF35-4B8D-AB78-EFD2E938FFDE}">
      <dgm:prSet/>
      <dgm:spPr/>
      <dgm:t>
        <a:bodyPr/>
        <a:lstStyle/>
        <a:p>
          <a:endParaRPr lang="en-IN"/>
        </a:p>
      </dgm:t>
    </dgm:pt>
    <dgm:pt modelId="{FE585140-DC84-436A-89CC-C7202282A61E}" type="pres">
      <dgm:prSet presAssocID="{D1CA3C08-5C45-4621-97C6-5DF75D1425DB}" presName="diagram" presStyleCnt="0">
        <dgm:presLayoutVars>
          <dgm:dir/>
          <dgm:resizeHandles val="exact"/>
        </dgm:presLayoutVars>
      </dgm:prSet>
      <dgm:spPr/>
      <dgm:t>
        <a:bodyPr/>
        <a:lstStyle/>
        <a:p>
          <a:endParaRPr lang="en-IN"/>
        </a:p>
      </dgm:t>
    </dgm:pt>
    <dgm:pt modelId="{92E8BBBF-1B38-411F-B4F7-0DB13A89AAD3}" type="pres">
      <dgm:prSet presAssocID="{84CCE42F-96A6-4851-AE84-FBBEFEC88C85}" presName="node" presStyleLbl="node1" presStyleIdx="0" presStyleCnt="8">
        <dgm:presLayoutVars>
          <dgm:bulletEnabled val="1"/>
        </dgm:presLayoutVars>
      </dgm:prSet>
      <dgm:spPr/>
      <dgm:t>
        <a:bodyPr/>
        <a:lstStyle/>
        <a:p>
          <a:endParaRPr lang="en-IN"/>
        </a:p>
      </dgm:t>
    </dgm:pt>
    <dgm:pt modelId="{EEEB28E6-A3B6-48FA-B573-59B71D341C87}" type="pres">
      <dgm:prSet presAssocID="{FEAE097C-D9C9-4AD0-B84A-E2B61EDF12A7}" presName="sibTrans" presStyleCnt="0"/>
      <dgm:spPr/>
    </dgm:pt>
    <dgm:pt modelId="{F53C1B14-45FF-4BFE-A6C2-70AD6799963D}" type="pres">
      <dgm:prSet presAssocID="{D9F1D494-B51D-4465-86A1-BA593FD2193C}" presName="node" presStyleLbl="node1" presStyleIdx="1" presStyleCnt="8">
        <dgm:presLayoutVars>
          <dgm:bulletEnabled val="1"/>
        </dgm:presLayoutVars>
      </dgm:prSet>
      <dgm:spPr/>
      <dgm:t>
        <a:bodyPr/>
        <a:lstStyle/>
        <a:p>
          <a:endParaRPr lang="en-IN"/>
        </a:p>
      </dgm:t>
    </dgm:pt>
    <dgm:pt modelId="{38F61928-9C31-45AC-9A69-7C2C0C8ADEA8}" type="pres">
      <dgm:prSet presAssocID="{D1B0F203-5C6A-4EBD-AA81-B9889B7AFE34}" presName="sibTrans" presStyleCnt="0"/>
      <dgm:spPr/>
    </dgm:pt>
    <dgm:pt modelId="{1F1F0B56-938E-46D7-BCF2-4FD993DA1034}" type="pres">
      <dgm:prSet presAssocID="{91555F6A-3F76-4183-B7F4-DFD07793D03D}" presName="node" presStyleLbl="node1" presStyleIdx="2" presStyleCnt="8">
        <dgm:presLayoutVars>
          <dgm:bulletEnabled val="1"/>
        </dgm:presLayoutVars>
      </dgm:prSet>
      <dgm:spPr/>
      <dgm:t>
        <a:bodyPr/>
        <a:lstStyle/>
        <a:p>
          <a:endParaRPr lang="en-IN"/>
        </a:p>
      </dgm:t>
    </dgm:pt>
    <dgm:pt modelId="{561DAFA6-9274-4696-B479-D02BA1176DF6}" type="pres">
      <dgm:prSet presAssocID="{2528CB89-1B91-4344-9829-89B438BFAADD}" presName="sibTrans" presStyleCnt="0"/>
      <dgm:spPr/>
    </dgm:pt>
    <dgm:pt modelId="{B017574D-3610-43EE-A591-84494AB278FE}" type="pres">
      <dgm:prSet presAssocID="{02045356-98F6-4B9C-99A9-931BE4265A04}" presName="node" presStyleLbl="node1" presStyleIdx="3" presStyleCnt="8" custLinFactX="100000" custLinFactNeighborX="120475" custLinFactNeighborY="2891">
        <dgm:presLayoutVars>
          <dgm:bulletEnabled val="1"/>
        </dgm:presLayoutVars>
      </dgm:prSet>
      <dgm:spPr/>
      <dgm:t>
        <a:bodyPr/>
        <a:lstStyle/>
        <a:p>
          <a:endParaRPr lang="en-IN"/>
        </a:p>
      </dgm:t>
    </dgm:pt>
    <dgm:pt modelId="{0A76A7F4-398A-48E4-8CED-11F805E7A08B}" type="pres">
      <dgm:prSet presAssocID="{0B5F3E63-A73B-4936-B35B-373AEE1F1FB9}" presName="sibTrans" presStyleCnt="0"/>
      <dgm:spPr/>
    </dgm:pt>
    <dgm:pt modelId="{589B5E96-3714-4AE8-A472-33FC59B49DD7}" type="pres">
      <dgm:prSet presAssocID="{6D60EB01-87E6-499F-A83B-E79B59C0E8D7}" presName="node" presStyleLbl="node1" presStyleIdx="4" presStyleCnt="8">
        <dgm:presLayoutVars>
          <dgm:bulletEnabled val="1"/>
        </dgm:presLayoutVars>
      </dgm:prSet>
      <dgm:spPr/>
      <dgm:t>
        <a:bodyPr/>
        <a:lstStyle/>
        <a:p>
          <a:endParaRPr lang="en-IN"/>
        </a:p>
      </dgm:t>
    </dgm:pt>
    <dgm:pt modelId="{FFF77526-69A3-40F2-969C-913362262743}" type="pres">
      <dgm:prSet presAssocID="{7386E3A1-B7DB-45AA-A682-B3C1E043002D}" presName="sibTrans" presStyleCnt="0"/>
      <dgm:spPr/>
    </dgm:pt>
    <dgm:pt modelId="{1666D807-AF86-402C-8483-2A6EC872A8F9}" type="pres">
      <dgm:prSet presAssocID="{F651108F-C33C-4101-9227-F4957037FC1E}" presName="node" presStyleLbl="node1" presStyleIdx="5" presStyleCnt="8" custLinFactX="-100000" custLinFactNeighborX="-120475" custLinFactNeighborY="2891">
        <dgm:presLayoutVars>
          <dgm:bulletEnabled val="1"/>
        </dgm:presLayoutVars>
      </dgm:prSet>
      <dgm:spPr/>
      <dgm:t>
        <a:bodyPr/>
        <a:lstStyle/>
        <a:p>
          <a:endParaRPr lang="en-IN"/>
        </a:p>
      </dgm:t>
    </dgm:pt>
    <dgm:pt modelId="{FFDF0B5E-5306-40B8-9E6A-133D25EE3574}" type="pres">
      <dgm:prSet presAssocID="{6AE76DB1-4B63-4353-B78D-922C004AE29B}" presName="sibTrans" presStyleCnt="0"/>
      <dgm:spPr/>
    </dgm:pt>
    <dgm:pt modelId="{4725AF5F-4B0B-4841-927F-1CA23DEFDAC7}" type="pres">
      <dgm:prSet presAssocID="{3189FA89-0700-4067-AAA3-19880896545A}" presName="node" presStyleLbl="node1" presStyleIdx="6" presStyleCnt="8" custLinFactNeighborX="-1366" custLinFactNeighborY="48">
        <dgm:presLayoutVars>
          <dgm:bulletEnabled val="1"/>
        </dgm:presLayoutVars>
      </dgm:prSet>
      <dgm:spPr/>
      <dgm:t>
        <a:bodyPr/>
        <a:lstStyle/>
        <a:p>
          <a:endParaRPr lang="en-IN"/>
        </a:p>
      </dgm:t>
    </dgm:pt>
    <dgm:pt modelId="{DF1E3685-139E-4B85-B65F-2912182BB03B}" type="pres">
      <dgm:prSet presAssocID="{52BC4C17-912F-4BFE-8FF0-40401C6A35F2}" presName="sibTrans" presStyleCnt="0"/>
      <dgm:spPr/>
    </dgm:pt>
    <dgm:pt modelId="{48962EFD-D7FE-4854-BB1D-28A6F2F29877}" type="pres">
      <dgm:prSet presAssocID="{5D1AFBA4-FEF3-4884-97B4-40C270BF9804}" presName="node" presStyleLbl="node1" presStyleIdx="7" presStyleCnt="8">
        <dgm:presLayoutVars>
          <dgm:bulletEnabled val="1"/>
        </dgm:presLayoutVars>
      </dgm:prSet>
      <dgm:spPr/>
      <dgm:t>
        <a:bodyPr/>
        <a:lstStyle/>
        <a:p>
          <a:endParaRPr lang="en-IN"/>
        </a:p>
      </dgm:t>
    </dgm:pt>
  </dgm:ptLst>
  <dgm:cxnLst>
    <dgm:cxn modelId="{245997D3-344A-4564-95EF-67A5D441BDD0}" srcId="{D1CA3C08-5C45-4621-97C6-5DF75D1425DB}" destId="{F651108F-C33C-4101-9227-F4957037FC1E}" srcOrd="5" destOrd="0" parTransId="{F867FBDA-B4FD-4106-AA30-DE045107377A}" sibTransId="{6AE76DB1-4B63-4353-B78D-922C004AE29B}"/>
    <dgm:cxn modelId="{90604672-2295-4AC5-99D2-3619C08185D2}" type="presOf" srcId="{D1CA3C08-5C45-4621-97C6-5DF75D1425DB}" destId="{FE585140-DC84-436A-89CC-C7202282A61E}" srcOrd="0" destOrd="0" presId="urn:microsoft.com/office/officeart/2005/8/layout/default"/>
    <dgm:cxn modelId="{A61060A5-DA7B-4FAE-A23B-053137BBBD1F}" srcId="{D1CA3C08-5C45-4621-97C6-5DF75D1425DB}" destId="{3189FA89-0700-4067-AAA3-19880896545A}" srcOrd="6" destOrd="0" parTransId="{EC90229B-5CCA-4B27-BDD6-C54CD58094B1}" sibTransId="{52BC4C17-912F-4BFE-8FF0-40401C6A35F2}"/>
    <dgm:cxn modelId="{E03218A6-EC45-49D1-A3D9-E40801EC45DD}" type="presOf" srcId="{84CCE42F-96A6-4851-AE84-FBBEFEC88C85}" destId="{92E8BBBF-1B38-411F-B4F7-0DB13A89AAD3}" srcOrd="0" destOrd="0" presId="urn:microsoft.com/office/officeart/2005/8/layout/default"/>
    <dgm:cxn modelId="{EF75034F-FA9C-4442-9637-E4212111A60D}" srcId="{D1CA3C08-5C45-4621-97C6-5DF75D1425DB}" destId="{84CCE42F-96A6-4851-AE84-FBBEFEC88C85}" srcOrd="0" destOrd="0" parTransId="{7D27CFF6-0CAD-4533-8694-5342B4D870CE}" sibTransId="{FEAE097C-D9C9-4AD0-B84A-E2B61EDF12A7}"/>
    <dgm:cxn modelId="{E4AA3F37-4F59-4ECA-8766-0FCC668F2E17}" srcId="{D1CA3C08-5C45-4621-97C6-5DF75D1425DB}" destId="{D9F1D494-B51D-4465-86A1-BA593FD2193C}" srcOrd="1" destOrd="0" parTransId="{6149AC91-3A6D-48A7-A475-328DD3E3D16A}" sibTransId="{D1B0F203-5C6A-4EBD-AA81-B9889B7AFE34}"/>
    <dgm:cxn modelId="{AE9C2EC3-22CE-495E-AA5F-789C06A1E8CB}" type="presOf" srcId="{02045356-98F6-4B9C-99A9-931BE4265A04}" destId="{B017574D-3610-43EE-A591-84494AB278FE}" srcOrd="0" destOrd="0" presId="urn:microsoft.com/office/officeart/2005/8/layout/default"/>
    <dgm:cxn modelId="{A27A5ABF-E072-41FF-9C9E-7FDDBF18B7C2}" type="presOf" srcId="{F651108F-C33C-4101-9227-F4957037FC1E}" destId="{1666D807-AF86-402C-8483-2A6EC872A8F9}" srcOrd="0" destOrd="0" presId="urn:microsoft.com/office/officeart/2005/8/layout/default"/>
    <dgm:cxn modelId="{0FB5EC17-AF35-4B8D-AB78-EFD2E938FFDE}" srcId="{D1CA3C08-5C45-4621-97C6-5DF75D1425DB}" destId="{5D1AFBA4-FEF3-4884-97B4-40C270BF9804}" srcOrd="7" destOrd="0" parTransId="{4003E0E0-85BC-4E78-8037-C9A9E2F5D6F6}" sibTransId="{7A59656E-4BC1-48AE-990D-C8AB67402E33}"/>
    <dgm:cxn modelId="{F58A9953-1C19-4F36-B7CF-AEA17BA69A99}" type="presOf" srcId="{6D60EB01-87E6-499F-A83B-E79B59C0E8D7}" destId="{589B5E96-3714-4AE8-A472-33FC59B49DD7}" srcOrd="0" destOrd="0" presId="urn:microsoft.com/office/officeart/2005/8/layout/default"/>
    <dgm:cxn modelId="{A1F14C61-A679-4CE7-8DC3-A5EC82579189}" srcId="{D1CA3C08-5C45-4621-97C6-5DF75D1425DB}" destId="{02045356-98F6-4B9C-99A9-931BE4265A04}" srcOrd="3" destOrd="0" parTransId="{EE3DCB69-9CD1-4612-A4ED-5776E7D89FE8}" sibTransId="{0B5F3E63-A73B-4936-B35B-373AEE1F1FB9}"/>
    <dgm:cxn modelId="{367C8B81-438D-41AE-83D9-2BE2AD75D612}" type="presOf" srcId="{D9F1D494-B51D-4465-86A1-BA593FD2193C}" destId="{F53C1B14-45FF-4BFE-A6C2-70AD6799963D}" srcOrd="0" destOrd="0" presId="urn:microsoft.com/office/officeart/2005/8/layout/default"/>
    <dgm:cxn modelId="{3D2796A6-581C-4205-90D0-8C71B01CF092}" type="presOf" srcId="{3189FA89-0700-4067-AAA3-19880896545A}" destId="{4725AF5F-4B0B-4841-927F-1CA23DEFDAC7}" srcOrd="0" destOrd="0" presId="urn:microsoft.com/office/officeart/2005/8/layout/default"/>
    <dgm:cxn modelId="{C3B0334D-C43B-47EF-915E-1668F7C1DE50}" srcId="{D1CA3C08-5C45-4621-97C6-5DF75D1425DB}" destId="{6D60EB01-87E6-499F-A83B-E79B59C0E8D7}" srcOrd="4" destOrd="0" parTransId="{6F2ED22F-F68C-48E1-9C6F-099F0B897B35}" sibTransId="{7386E3A1-B7DB-45AA-A682-B3C1E043002D}"/>
    <dgm:cxn modelId="{B686E64F-155C-4BFC-84B2-935E0BD95792}" type="presOf" srcId="{5D1AFBA4-FEF3-4884-97B4-40C270BF9804}" destId="{48962EFD-D7FE-4854-BB1D-28A6F2F29877}" srcOrd="0" destOrd="0" presId="urn:microsoft.com/office/officeart/2005/8/layout/default"/>
    <dgm:cxn modelId="{54FB1974-1629-4A3D-AB99-116F6D666E12}" srcId="{D1CA3C08-5C45-4621-97C6-5DF75D1425DB}" destId="{91555F6A-3F76-4183-B7F4-DFD07793D03D}" srcOrd="2" destOrd="0" parTransId="{E9E247BF-EF0C-41CB-ADB1-B0F0D5571FBD}" sibTransId="{2528CB89-1B91-4344-9829-89B438BFAADD}"/>
    <dgm:cxn modelId="{CBADB0EF-FA7C-41BD-8634-07989D252C3B}" type="presOf" srcId="{91555F6A-3F76-4183-B7F4-DFD07793D03D}" destId="{1F1F0B56-938E-46D7-BCF2-4FD993DA1034}" srcOrd="0" destOrd="0" presId="urn:microsoft.com/office/officeart/2005/8/layout/default"/>
    <dgm:cxn modelId="{832C07BB-0F22-45C3-94DE-614EC1B14AA8}" type="presParOf" srcId="{FE585140-DC84-436A-89CC-C7202282A61E}" destId="{92E8BBBF-1B38-411F-B4F7-0DB13A89AAD3}" srcOrd="0" destOrd="0" presId="urn:microsoft.com/office/officeart/2005/8/layout/default"/>
    <dgm:cxn modelId="{461966D8-4C42-43AB-99C2-25C5D6E136C5}" type="presParOf" srcId="{FE585140-DC84-436A-89CC-C7202282A61E}" destId="{EEEB28E6-A3B6-48FA-B573-59B71D341C87}" srcOrd="1" destOrd="0" presId="urn:microsoft.com/office/officeart/2005/8/layout/default"/>
    <dgm:cxn modelId="{D04A0CCE-34B0-4774-B54D-C5B63CF113AC}" type="presParOf" srcId="{FE585140-DC84-436A-89CC-C7202282A61E}" destId="{F53C1B14-45FF-4BFE-A6C2-70AD6799963D}" srcOrd="2" destOrd="0" presId="urn:microsoft.com/office/officeart/2005/8/layout/default"/>
    <dgm:cxn modelId="{9AD53047-84A9-427E-9F86-5F0E3E28DDAD}" type="presParOf" srcId="{FE585140-DC84-436A-89CC-C7202282A61E}" destId="{38F61928-9C31-45AC-9A69-7C2C0C8ADEA8}" srcOrd="3" destOrd="0" presId="urn:microsoft.com/office/officeart/2005/8/layout/default"/>
    <dgm:cxn modelId="{07F34A83-41D5-4C90-AA71-D9D052A2F431}" type="presParOf" srcId="{FE585140-DC84-436A-89CC-C7202282A61E}" destId="{1F1F0B56-938E-46D7-BCF2-4FD993DA1034}" srcOrd="4" destOrd="0" presId="urn:microsoft.com/office/officeart/2005/8/layout/default"/>
    <dgm:cxn modelId="{AE8838C6-6324-4E5B-91B8-C45F32420D50}" type="presParOf" srcId="{FE585140-DC84-436A-89CC-C7202282A61E}" destId="{561DAFA6-9274-4696-B479-D02BA1176DF6}" srcOrd="5" destOrd="0" presId="urn:microsoft.com/office/officeart/2005/8/layout/default"/>
    <dgm:cxn modelId="{3F42C91B-D86D-495C-967B-37D67039E6CD}" type="presParOf" srcId="{FE585140-DC84-436A-89CC-C7202282A61E}" destId="{B017574D-3610-43EE-A591-84494AB278FE}" srcOrd="6" destOrd="0" presId="urn:microsoft.com/office/officeart/2005/8/layout/default"/>
    <dgm:cxn modelId="{7274FDB4-99AF-4F13-9AB7-D325A836C420}" type="presParOf" srcId="{FE585140-DC84-436A-89CC-C7202282A61E}" destId="{0A76A7F4-398A-48E4-8CED-11F805E7A08B}" srcOrd="7" destOrd="0" presId="urn:microsoft.com/office/officeart/2005/8/layout/default"/>
    <dgm:cxn modelId="{1360EF2B-97CD-4858-8F35-AA8AC931125A}" type="presParOf" srcId="{FE585140-DC84-436A-89CC-C7202282A61E}" destId="{589B5E96-3714-4AE8-A472-33FC59B49DD7}" srcOrd="8" destOrd="0" presId="urn:microsoft.com/office/officeart/2005/8/layout/default"/>
    <dgm:cxn modelId="{BA940712-F081-430A-8D92-594AC01D0817}" type="presParOf" srcId="{FE585140-DC84-436A-89CC-C7202282A61E}" destId="{FFF77526-69A3-40F2-969C-913362262743}" srcOrd="9" destOrd="0" presId="urn:microsoft.com/office/officeart/2005/8/layout/default"/>
    <dgm:cxn modelId="{74D20F78-1B3C-4F92-A1C3-AE92C5E0FDC5}" type="presParOf" srcId="{FE585140-DC84-436A-89CC-C7202282A61E}" destId="{1666D807-AF86-402C-8483-2A6EC872A8F9}" srcOrd="10" destOrd="0" presId="urn:microsoft.com/office/officeart/2005/8/layout/default"/>
    <dgm:cxn modelId="{4E8EE722-43E8-41B9-AFDE-5A5F562130C5}" type="presParOf" srcId="{FE585140-DC84-436A-89CC-C7202282A61E}" destId="{FFDF0B5E-5306-40B8-9E6A-133D25EE3574}" srcOrd="11" destOrd="0" presId="urn:microsoft.com/office/officeart/2005/8/layout/default"/>
    <dgm:cxn modelId="{3172E616-25E5-431F-BB84-3AA5CDD8BA05}" type="presParOf" srcId="{FE585140-DC84-436A-89CC-C7202282A61E}" destId="{4725AF5F-4B0B-4841-927F-1CA23DEFDAC7}" srcOrd="12" destOrd="0" presId="urn:microsoft.com/office/officeart/2005/8/layout/default"/>
    <dgm:cxn modelId="{8C2265CF-721E-44FB-99E2-4E5922C4E35F}" type="presParOf" srcId="{FE585140-DC84-436A-89CC-C7202282A61E}" destId="{DF1E3685-139E-4B85-B65F-2912182BB03B}" srcOrd="13" destOrd="0" presId="urn:microsoft.com/office/officeart/2005/8/layout/default"/>
    <dgm:cxn modelId="{3599E8DF-5A5D-4C3B-B7E7-9B7839494DFD}" type="presParOf" srcId="{FE585140-DC84-436A-89CC-C7202282A61E}" destId="{48962EFD-D7FE-4854-BB1D-28A6F2F29877}" srcOrd="1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E8BBBF-1B38-411F-B4F7-0DB13A89AAD3}">
      <dsp:nvSpPr>
        <dsp:cNvPr id="0" name=""/>
        <dsp:cNvSpPr/>
      </dsp:nvSpPr>
      <dsp:spPr>
        <a:xfrm>
          <a:off x="0" y="57149"/>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Digitization</a:t>
          </a:r>
          <a:endParaRPr lang="en-IN" sz="3100" kern="1200" dirty="0"/>
        </a:p>
      </dsp:txBody>
      <dsp:txXfrm>
        <a:off x="0" y="57149"/>
        <a:ext cx="2571749" cy="1543050"/>
      </dsp:txXfrm>
    </dsp:sp>
    <dsp:sp modelId="{F53C1B14-45FF-4BFE-A6C2-70AD6799963D}">
      <dsp:nvSpPr>
        <dsp:cNvPr id="0" name=""/>
        <dsp:cNvSpPr/>
      </dsp:nvSpPr>
      <dsp:spPr>
        <a:xfrm>
          <a:off x="2828925" y="57149"/>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Binarization</a:t>
          </a:r>
          <a:endParaRPr lang="en-IN" sz="3100" kern="1200" dirty="0"/>
        </a:p>
      </dsp:txBody>
      <dsp:txXfrm>
        <a:off x="2828925" y="57149"/>
        <a:ext cx="2571749" cy="1543050"/>
      </dsp:txXfrm>
    </dsp:sp>
    <dsp:sp modelId="{1F1F0B56-938E-46D7-BCF2-4FD993DA1034}">
      <dsp:nvSpPr>
        <dsp:cNvPr id="0" name=""/>
        <dsp:cNvSpPr/>
      </dsp:nvSpPr>
      <dsp:spPr>
        <a:xfrm>
          <a:off x="5657849" y="57149"/>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Address Block Location</a:t>
          </a:r>
          <a:endParaRPr lang="en-IN" sz="3100" kern="1200" dirty="0"/>
        </a:p>
      </dsp:txBody>
      <dsp:txXfrm>
        <a:off x="5657849" y="57149"/>
        <a:ext cx="2571749" cy="1543050"/>
      </dsp:txXfrm>
    </dsp:sp>
    <dsp:sp modelId="{B017574D-3610-43EE-A591-84494AB278FE}">
      <dsp:nvSpPr>
        <dsp:cNvPr id="0" name=""/>
        <dsp:cNvSpPr/>
      </dsp:nvSpPr>
      <dsp:spPr>
        <a:xfrm>
          <a:off x="5657850" y="1901984"/>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Line Segmentation</a:t>
          </a:r>
          <a:endParaRPr lang="en-IN" sz="3100" kern="1200" dirty="0"/>
        </a:p>
      </dsp:txBody>
      <dsp:txXfrm>
        <a:off x="5657850" y="1901984"/>
        <a:ext cx="2571749" cy="1543050"/>
      </dsp:txXfrm>
    </dsp:sp>
    <dsp:sp modelId="{589B5E96-3714-4AE8-A472-33FC59B49DD7}">
      <dsp:nvSpPr>
        <dsp:cNvPr id="0" name=""/>
        <dsp:cNvSpPr/>
      </dsp:nvSpPr>
      <dsp:spPr>
        <a:xfrm>
          <a:off x="2828925" y="1857375"/>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Word Segmentation</a:t>
          </a:r>
          <a:endParaRPr lang="en-IN" sz="3100" kern="1200" dirty="0"/>
        </a:p>
      </dsp:txBody>
      <dsp:txXfrm>
        <a:off x="2828925" y="1857375"/>
        <a:ext cx="2571749" cy="1543050"/>
      </dsp:txXfrm>
    </dsp:sp>
    <dsp:sp modelId="{1666D807-AF86-402C-8483-2A6EC872A8F9}">
      <dsp:nvSpPr>
        <dsp:cNvPr id="0" name=""/>
        <dsp:cNvSpPr/>
      </dsp:nvSpPr>
      <dsp:spPr>
        <a:xfrm>
          <a:off x="0" y="1901984"/>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Address Parsing and Recognition</a:t>
          </a:r>
          <a:endParaRPr lang="en-IN" sz="3100" kern="1200" dirty="0"/>
        </a:p>
      </dsp:txBody>
      <dsp:txXfrm>
        <a:off x="0" y="1901984"/>
        <a:ext cx="2571749" cy="1543050"/>
      </dsp:txXfrm>
    </dsp:sp>
    <dsp:sp modelId="{4725AF5F-4B0B-4841-927F-1CA23DEFDAC7}">
      <dsp:nvSpPr>
        <dsp:cNvPr id="0" name=""/>
        <dsp:cNvSpPr/>
      </dsp:nvSpPr>
      <dsp:spPr>
        <a:xfrm>
          <a:off x="1379332" y="3658340"/>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Delivery Point Code Generation</a:t>
          </a:r>
          <a:endParaRPr lang="en-IN" sz="3100" kern="1200" dirty="0"/>
        </a:p>
      </dsp:txBody>
      <dsp:txXfrm>
        <a:off x="1379332" y="3658340"/>
        <a:ext cx="2571749" cy="1543050"/>
      </dsp:txXfrm>
    </dsp:sp>
    <dsp:sp modelId="{48962EFD-D7FE-4854-BB1D-28A6F2F29877}">
      <dsp:nvSpPr>
        <dsp:cNvPr id="0" name=""/>
        <dsp:cNvSpPr/>
      </dsp:nvSpPr>
      <dsp:spPr>
        <a:xfrm>
          <a:off x="4243387" y="3657600"/>
          <a:ext cx="2571749" cy="1543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IN" sz="3100" kern="1200" dirty="0" smtClean="0"/>
            <a:t>Bar Coding</a:t>
          </a:r>
          <a:endParaRPr lang="en-IN" sz="3100" kern="1200" dirty="0"/>
        </a:p>
      </dsp:txBody>
      <dsp:txXfrm>
        <a:off x="4243387" y="3657600"/>
        <a:ext cx="2571749" cy="15430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2019D61-1989-49E7-956E-B13481E5C3CB}" type="datetimeFigureOut">
              <a:rPr lang="en-IN" smtClean="0"/>
              <a:pPr/>
              <a:t>30-09-2013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FA5321-A2E1-4388-A206-33AF3F24FE9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019D61-1989-49E7-956E-B13481E5C3CB}" type="datetimeFigureOut">
              <a:rPr lang="en-IN" smtClean="0"/>
              <a:pPr/>
              <a:t>30-09-2013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FA5321-A2E1-4388-A206-33AF3F24FE9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019D61-1989-49E7-956E-B13481E5C3CB}" type="datetimeFigureOut">
              <a:rPr lang="en-IN" smtClean="0"/>
              <a:pPr/>
              <a:t>30-09-2013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FA5321-A2E1-4388-A206-33AF3F24FE9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019D61-1989-49E7-956E-B13481E5C3CB}" type="datetimeFigureOut">
              <a:rPr lang="en-IN" smtClean="0"/>
              <a:pPr/>
              <a:t>30-09-2013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FA5321-A2E1-4388-A206-33AF3F24FE9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019D61-1989-49E7-956E-B13481E5C3CB}" type="datetimeFigureOut">
              <a:rPr lang="en-IN" smtClean="0"/>
              <a:pPr/>
              <a:t>30-09-2013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FA5321-A2E1-4388-A206-33AF3F24FE9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2019D61-1989-49E7-956E-B13481E5C3CB}" type="datetimeFigureOut">
              <a:rPr lang="en-IN" smtClean="0"/>
              <a:pPr/>
              <a:t>30-09-2013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FA5321-A2E1-4388-A206-33AF3F24FE9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2019D61-1989-49E7-956E-B13481E5C3CB}" type="datetimeFigureOut">
              <a:rPr lang="en-IN" smtClean="0"/>
              <a:pPr/>
              <a:t>30-09-2013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FA5321-A2E1-4388-A206-33AF3F24FE9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2019D61-1989-49E7-956E-B13481E5C3CB}" type="datetimeFigureOut">
              <a:rPr lang="en-IN" smtClean="0"/>
              <a:pPr/>
              <a:t>30-09-2013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FA5321-A2E1-4388-A206-33AF3F24FE9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19D61-1989-49E7-956E-B13481E5C3CB}" type="datetimeFigureOut">
              <a:rPr lang="en-IN" smtClean="0"/>
              <a:pPr/>
              <a:t>30-09-2013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FA5321-A2E1-4388-A206-33AF3F24FE9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19D61-1989-49E7-956E-B13481E5C3CB}" type="datetimeFigureOut">
              <a:rPr lang="en-IN" smtClean="0"/>
              <a:pPr/>
              <a:t>30-09-2013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FA5321-A2E1-4388-A206-33AF3F24FE9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19D61-1989-49E7-956E-B13481E5C3CB}" type="datetimeFigureOut">
              <a:rPr lang="en-IN" smtClean="0"/>
              <a:pPr/>
              <a:t>30-09-2013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FA5321-A2E1-4388-A206-33AF3F24FE9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19D61-1989-49E7-956E-B13481E5C3CB}" type="datetimeFigureOut">
              <a:rPr lang="en-IN" smtClean="0"/>
              <a:pPr/>
              <a:t>30-09-2013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A5321-A2E1-4388-A206-33AF3F24FE9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196752"/>
            <a:ext cx="7772400" cy="1470025"/>
          </a:xfrm>
        </p:spPr>
        <p:txBody>
          <a:bodyPr/>
          <a:lstStyle/>
          <a:p>
            <a:r>
              <a:rPr lang="en-IN" dirty="0" smtClean="0"/>
              <a:t>Automation in </a:t>
            </a:r>
            <a:br>
              <a:rPr lang="en-IN" dirty="0" smtClean="0"/>
            </a:br>
            <a:r>
              <a:rPr lang="en-IN" dirty="0" smtClean="0"/>
              <a:t>Indian Postal </a:t>
            </a:r>
            <a:r>
              <a:rPr lang="en-IN" dirty="0"/>
              <a:t>S</a:t>
            </a:r>
            <a:r>
              <a:rPr lang="en-IN" dirty="0" smtClean="0"/>
              <a:t>ystem</a:t>
            </a:r>
            <a:endParaRPr lang="en-IN" dirty="0"/>
          </a:p>
        </p:txBody>
      </p:sp>
      <p:sp>
        <p:nvSpPr>
          <p:cNvPr id="3" name="Subtitle 2"/>
          <p:cNvSpPr>
            <a:spLocks noGrp="1"/>
          </p:cNvSpPr>
          <p:nvPr>
            <p:ph type="subTitle" idx="1"/>
          </p:nvPr>
        </p:nvSpPr>
        <p:spPr>
          <a:xfrm>
            <a:off x="1475656" y="3068960"/>
            <a:ext cx="6400800" cy="1752600"/>
          </a:xfrm>
        </p:spPr>
        <p:txBody>
          <a:bodyPr>
            <a:normAutofit/>
          </a:bodyPr>
          <a:lstStyle/>
          <a:p>
            <a:r>
              <a:rPr lang="en-IN" sz="2400" dirty="0" smtClean="0">
                <a:solidFill>
                  <a:schemeClr val="accent1">
                    <a:lumMod val="50000"/>
                  </a:schemeClr>
                </a:solidFill>
              </a:rPr>
              <a:t>BY:</a:t>
            </a:r>
          </a:p>
          <a:p>
            <a:r>
              <a:rPr lang="en-IN" sz="2400" dirty="0" smtClean="0">
                <a:solidFill>
                  <a:schemeClr val="accent1">
                    <a:lumMod val="50000"/>
                  </a:schemeClr>
                </a:solidFill>
              </a:rPr>
              <a:t>Ankita Patel   100110107049 </a:t>
            </a:r>
          </a:p>
          <a:p>
            <a:r>
              <a:rPr lang="en-IN" sz="2400" dirty="0" smtClean="0">
                <a:solidFill>
                  <a:schemeClr val="accent1">
                    <a:lumMod val="50000"/>
                  </a:schemeClr>
                </a:solidFill>
              </a:rPr>
              <a:t>Mehul Gupta 100110107005</a:t>
            </a:r>
            <a:endParaRPr lang="en-IN" sz="2400" dirty="0">
              <a:solidFill>
                <a:schemeClr val="accent1">
                  <a:lumMod val="50000"/>
                </a:schemeClr>
              </a:solidFill>
            </a:endParaRPr>
          </a:p>
        </p:txBody>
      </p:sp>
      <p:sp>
        <p:nvSpPr>
          <p:cNvPr id="4" name="TextBox 3"/>
          <p:cNvSpPr txBox="1"/>
          <p:nvPr/>
        </p:nvSpPr>
        <p:spPr>
          <a:xfrm>
            <a:off x="3059832" y="476672"/>
            <a:ext cx="2808654" cy="369332"/>
          </a:xfrm>
          <a:prstGeom prst="rect">
            <a:avLst/>
          </a:prstGeom>
          <a:noFill/>
        </p:spPr>
        <p:txBody>
          <a:bodyPr wrap="none" rtlCol="0">
            <a:spAutoFit/>
          </a:bodyPr>
          <a:lstStyle/>
          <a:p>
            <a:r>
              <a:rPr lang="en-IN" dirty="0" smtClean="0"/>
              <a:t>A Mid Term Presentation on</a:t>
            </a:r>
            <a:endParaRPr lang="en-IN" dirty="0"/>
          </a:p>
        </p:txBody>
      </p:sp>
      <p:pic>
        <p:nvPicPr>
          <p:cNvPr id="1026" name="Picture 2" descr="clip_image001"/>
          <p:cNvPicPr>
            <a:picLocks noChangeAspect="1" noChangeArrowheads="1"/>
          </p:cNvPicPr>
          <p:nvPr/>
        </p:nvPicPr>
        <p:blipFill>
          <a:blip r:embed="rId2" cstate="print"/>
          <a:srcRect/>
          <a:stretch>
            <a:fillRect/>
          </a:stretch>
        </p:blipFill>
        <p:spPr bwMode="auto">
          <a:xfrm>
            <a:off x="1748805" y="5085184"/>
            <a:ext cx="1743075" cy="933450"/>
          </a:xfrm>
          <a:prstGeom prst="rect">
            <a:avLst/>
          </a:prstGeom>
          <a:noFill/>
          <a:ln w="9525">
            <a:noFill/>
            <a:miter lim="800000"/>
            <a:headEnd/>
            <a:tailEnd/>
          </a:ln>
        </p:spPr>
      </p:pic>
      <p:cxnSp>
        <p:nvCxnSpPr>
          <p:cNvPr id="1027" name="AutoShape 3"/>
          <p:cNvCxnSpPr>
            <a:cxnSpLocks noChangeShapeType="1"/>
          </p:cNvCxnSpPr>
          <p:nvPr/>
        </p:nvCxnSpPr>
        <p:spPr bwMode="auto">
          <a:xfrm>
            <a:off x="3779912" y="5157192"/>
            <a:ext cx="0" cy="990600"/>
          </a:xfrm>
          <a:prstGeom prst="straightConnector1">
            <a:avLst/>
          </a:prstGeom>
          <a:noFill/>
          <a:ln w="9525">
            <a:solidFill>
              <a:srgbClr val="1F497D"/>
            </a:solidFill>
            <a:round/>
            <a:headEnd/>
            <a:tailEnd/>
          </a:ln>
        </p:spPr>
      </p:cxnSp>
      <p:sp>
        <p:nvSpPr>
          <p:cNvPr id="1028" name="Text Box 4"/>
          <p:cNvSpPr txBox="1">
            <a:spLocks noChangeArrowheads="1"/>
          </p:cNvSpPr>
          <p:nvPr/>
        </p:nvSpPr>
        <p:spPr bwMode="auto">
          <a:xfrm>
            <a:off x="3995936" y="5013176"/>
            <a:ext cx="3895725" cy="8858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rgbClr val="17365D"/>
                </a:solidFill>
                <a:effectLst/>
                <a:latin typeface="Verdana" pitchFamily="34" charset="0"/>
                <a:cs typeface="Arial" pitchFamily="34" charset="0"/>
              </a:rPr>
              <a:t>Department of Computer Engineering,</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rgbClr val="17365D"/>
                </a:solidFill>
                <a:effectLst/>
                <a:latin typeface="Verdana" pitchFamily="34" charset="0"/>
                <a:cs typeface="Arial" pitchFamily="34" charset="0"/>
              </a:rPr>
              <a:t>G H Patel College of Engineering &amp; Technology,</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rgbClr val="17365D"/>
                </a:solidFill>
                <a:effectLst/>
                <a:latin typeface="Verdana" pitchFamily="34" charset="0"/>
                <a:cs typeface="Arial" pitchFamily="34" charset="0"/>
              </a:rPr>
              <a:t>Bakrol Road,</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rgbClr val="17365D"/>
                </a:solidFill>
                <a:effectLst/>
                <a:latin typeface="Verdana" pitchFamily="34" charset="0"/>
                <a:cs typeface="Arial" pitchFamily="34" charset="0"/>
              </a:rPr>
              <a:t>Vallabh Vidyanagar-388 120, Gujarat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Noise Present in the image</a:t>
            </a:r>
            <a:endParaRPr lang="en-IN" dirty="0"/>
          </a:p>
        </p:txBody>
      </p:sp>
      <p:pic>
        <p:nvPicPr>
          <p:cNvPr id="5122" name="Picture 2" descr="D:\COLLEGE\PROJECTS\Final year projects\Mid sem report\Report\images\3.png"/>
          <p:cNvPicPr>
            <a:picLocks noGrp="1" noChangeAspect="1" noChangeArrowheads="1"/>
          </p:cNvPicPr>
          <p:nvPr>
            <p:ph idx="1"/>
          </p:nvPr>
        </p:nvPicPr>
        <p:blipFill>
          <a:blip r:embed="rId2" cstate="print"/>
          <a:srcRect/>
          <a:stretch>
            <a:fillRect/>
          </a:stretch>
        </p:blipFill>
        <p:spPr bwMode="auto">
          <a:xfrm>
            <a:off x="467544" y="1844824"/>
            <a:ext cx="8229600" cy="396868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Binarization</a:t>
            </a:r>
            <a:endParaRPr lang="en-IN" dirty="0"/>
          </a:p>
        </p:txBody>
      </p:sp>
      <p:sp>
        <p:nvSpPr>
          <p:cNvPr id="3" name="Content Placeholder 2"/>
          <p:cNvSpPr>
            <a:spLocks noGrp="1"/>
          </p:cNvSpPr>
          <p:nvPr>
            <p:ph idx="1"/>
          </p:nvPr>
        </p:nvSpPr>
        <p:spPr/>
        <p:txBody>
          <a:bodyPr/>
          <a:lstStyle/>
          <a:p>
            <a:r>
              <a:rPr lang="en-IN" dirty="0" smtClean="0"/>
              <a:t>The </a:t>
            </a:r>
            <a:r>
              <a:rPr lang="en-IN" dirty="0" smtClean="0">
                <a:solidFill>
                  <a:srgbClr val="FF0000"/>
                </a:solidFill>
              </a:rPr>
              <a:t>R</a:t>
            </a:r>
            <a:r>
              <a:rPr lang="en-IN" dirty="0" smtClean="0">
                <a:solidFill>
                  <a:srgbClr val="00B050"/>
                </a:solidFill>
              </a:rPr>
              <a:t>G</a:t>
            </a:r>
            <a:r>
              <a:rPr lang="en-IN" dirty="0" smtClean="0">
                <a:solidFill>
                  <a:schemeClr val="accent1">
                    <a:lumMod val="75000"/>
                  </a:schemeClr>
                </a:solidFill>
              </a:rPr>
              <a:t>B </a:t>
            </a:r>
            <a:r>
              <a:rPr lang="en-IN" dirty="0" smtClean="0"/>
              <a:t>image is converted to Black-White image.</a:t>
            </a:r>
          </a:p>
          <a:p>
            <a:r>
              <a:rPr lang="en-IN" dirty="0" smtClean="0"/>
              <a:t>Now each pixel need only 2bits to represent the </a:t>
            </a:r>
            <a:r>
              <a:rPr lang="en-IN" dirty="0" err="1" smtClean="0"/>
              <a:t>color</a:t>
            </a:r>
            <a:r>
              <a:rPr lang="en-IN" dirty="0" smtClean="0"/>
              <a:t>.</a:t>
            </a:r>
          </a:p>
          <a:p>
            <a:pPr>
              <a:buNone/>
            </a:pPr>
            <a:r>
              <a:rPr lang="en-IN" dirty="0" smtClean="0"/>
              <a:t>Where, 0 – Black</a:t>
            </a:r>
          </a:p>
          <a:p>
            <a:pPr>
              <a:buNone/>
            </a:pPr>
            <a:r>
              <a:rPr lang="en-IN" dirty="0" smtClean="0"/>
              <a:t>And 1 - White </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Binarized and De Noised Image</a:t>
            </a:r>
            <a:endParaRPr lang="en-IN" dirty="0"/>
          </a:p>
        </p:txBody>
      </p:sp>
      <p:pic>
        <p:nvPicPr>
          <p:cNvPr id="3074" name="Picture 2" descr="D:\COLLEGE\PROJECTS\Final year projects\Mid sem report\Report\images\4.png"/>
          <p:cNvPicPr>
            <a:picLocks noGrp="1" noChangeAspect="1" noChangeArrowheads="1"/>
          </p:cNvPicPr>
          <p:nvPr>
            <p:ph idx="1"/>
          </p:nvPr>
        </p:nvPicPr>
        <p:blipFill>
          <a:blip r:embed="rId2" cstate="print"/>
          <a:srcRect/>
          <a:stretch>
            <a:fillRect/>
          </a:stretch>
        </p:blipFill>
        <p:spPr bwMode="auto">
          <a:xfrm>
            <a:off x="457200" y="1822431"/>
            <a:ext cx="8229600" cy="408150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Address Block Location</a:t>
            </a:r>
            <a:endParaRPr lang="en-IN" dirty="0"/>
          </a:p>
        </p:txBody>
      </p:sp>
      <p:sp>
        <p:nvSpPr>
          <p:cNvPr id="3" name="Content Placeholder 2"/>
          <p:cNvSpPr>
            <a:spLocks noGrp="1"/>
          </p:cNvSpPr>
          <p:nvPr>
            <p:ph idx="1"/>
          </p:nvPr>
        </p:nvSpPr>
        <p:spPr/>
        <p:txBody>
          <a:bodyPr/>
          <a:lstStyle/>
          <a:p>
            <a:r>
              <a:rPr lang="en-IN" dirty="0"/>
              <a:t>The location of the destination address in an envelope is not pre-determined. </a:t>
            </a:r>
            <a:endParaRPr lang="en-IN" dirty="0" smtClean="0"/>
          </a:p>
          <a:p>
            <a:r>
              <a:rPr lang="en-IN" dirty="0" smtClean="0"/>
              <a:t>This </a:t>
            </a:r>
            <a:r>
              <a:rPr lang="en-IN" dirty="0"/>
              <a:t>necessitates the need for an Address Block Location module (ABL</a:t>
            </a:r>
            <a:r>
              <a:rPr lang="en-IN" dirty="0" smtClean="0"/>
              <a:t>).</a:t>
            </a:r>
          </a:p>
          <a:p>
            <a:r>
              <a:rPr lang="en-IN" dirty="0" smtClean="0"/>
              <a:t>The </a:t>
            </a:r>
            <a:r>
              <a:rPr lang="en-IN" dirty="0"/>
              <a:t>ABL returns the coordinates of a rectangle with least area that can be drawn around the destination address after leaving a tolerance level.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IN" b="1" dirty="0"/>
              <a:t>Redundancy Correction (RC) </a:t>
            </a:r>
            <a:r>
              <a:rPr lang="en-IN" b="1" dirty="0" smtClean="0"/>
              <a:t>Algorithm</a:t>
            </a:r>
            <a:endParaRPr lang="en-IN" dirty="0"/>
          </a:p>
        </p:txBody>
      </p:sp>
      <p:sp>
        <p:nvSpPr>
          <p:cNvPr id="3" name="Content Placeholder 2"/>
          <p:cNvSpPr>
            <a:spLocks noGrp="1"/>
          </p:cNvSpPr>
          <p:nvPr>
            <p:ph idx="1"/>
          </p:nvPr>
        </p:nvSpPr>
        <p:spPr/>
        <p:txBody>
          <a:bodyPr>
            <a:normAutofit fontScale="70000" lnSpcReduction="20000"/>
          </a:bodyPr>
          <a:lstStyle/>
          <a:p>
            <a:r>
              <a:rPr lang="en-IN" dirty="0"/>
              <a:t>1.	Obtain the image from pre processing unit </a:t>
            </a:r>
          </a:p>
          <a:p>
            <a:r>
              <a:rPr lang="en-IN" dirty="0"/>
              <a:t>2.	Low pass filter the image using a 20 X 20 spatial mask using point processing techniques. </a:t>
            </a:r>
          </a:p>
          <a:p>
            <a:r>
              <a:rPr lang="en-IN" dirty="0"/>
              <a:t>3.	As the low-pass filtered image is a non-binary image, re-binarize it by setting a high threshold value. </a:t>
            </a:r>
          </a:p>
          <a:p>
            <a:r>
              <a:rPr lang="en-IN" dirty="0"/>
              <a:t>4.	The Re-Binarization would cause the fields on the envelope to form black patches. </a:t>
            </a:r>
          </a:p>
          <a:p>
            <a:r>
              <a:rPr lang="en-IN" dirty="0"/>
              <a:t>5.	As the redundant information such as the sender’s address and the stamp impressions are usually present only in the corner of an envelope, they can be removed by scanning through the image. </a:t>
            </a:r>
          </a:p>
          <a:p>
            <a:r>
              <a:rPr lang="en-IN" dirty="0"/>
              <a:t>6.	The resultant image now has a white back ground with back patches only in the destination address. </a:t>
            </a:r>
          </a:p>
          <a:p>
            <a:r>
              <a:rPr lang="en-IN" dirty="0"/>
              <a:t>7.	After leaving a tolerance, a rectangle is suitably positioned over the destination address patch and its coordinates are returned.</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a:t>Low Pass Filtered </a:t>
            </a:r>
            <a:r>
              <a:rPr lang="en-IN" i="1" dirty="0" smtClean="0"/>
              <a:t>Image</a:t>
            </a:r>
            <a:endParaRPr lang="en-IN" dirty="0"/>
          </a:p>
        </p:txBody>
      </p:sp>
      <p:pic>
        <p:nvPicPr>
          <p:cNvPr id="4" name="Content Placeholder 3" descr="D:\COLLEGE\PROJECTS\Final year projects\Mid sem report\Report\images\5.png"/>
          <p:cNvPicPr>
            <a:picLocks noGrp="1"/>
          </p:cNvPicPr>
          <p:nvPr>
            <p:ph idx="1"/>
          </p:nvPr>
        </p:nvPicPr>
        <p:blipFill>
          <a:blip r:embed="rId2" cstate="print"/>
          <a:srcRect/>
          <a:stretch>
            <a:fillRect/>
          </a:stretch>
        </p:blipFill>
        <p:spPr bwMode="auto">
          <a:xfrm>
            <a:off x="457200" y="1874599"/>
            <a:ext cx="8229600" cy="39771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a:t>Re – Binarized </a:t>
            </a:r>
            <a:r>
              <a:rPr lang="en-IN" i="1" dirty="0" smtClean="0"/>
              <a:t>Image</a:t>
            </a:r>
            <a:endParaRPr lang="en-IN" dirty="0"/>
          </a:p>
        </p:txBody>
      </p:sp>
      <p:pic>
        <p:nvPicPr>
          <p:cNvPr id="4" name="Content Placeholder 3" descr="D:\COLLEGE\PROJECTS\Final year projects\Mid sem report\Report\images\7.png"/>
          <p:cNvPicPr>
            <a:picLocks noGrp="1"/>
          </p:cNvPicPr>
          <p:nvPr>
            <p:ph idx="1"/>
          </p:nvPr>
        </p:nvPicPr>
        <p:blipFill>
          <a:blip r:embed="rId2" cstate="print"/>
          <a:srcRect/>
          <a:stretch>
            <a:fillRect/>
          </a:stretch>
        </p:blipFill>
        <p:spPr bwMode="auto">
          <a:xfrm>
            <a:off x="457200" y="1859985"/>
            <a:ext cx="8229600" cy="40063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a:t>Redundancy Corrected image </a:t>
            </a:r>
            <a:endParaRPr lang="en-IN" dirty="0"/>
          </a:p>
        </p:txBody>
      </p:sp>
      <p:pic>
        <p:nvPicPr>
          <p:cNvPr id="4" name="Content Placeholder 3" descr="D:\COLLEGE\PROJECTS\Final year projects\Mid sem report\Report\images\8.png"/>
          <p:cNvPicPr>
            <a:picLocks noGrp="1"/>
          </p:cNvPicPr>
          <p:nvPr>
            <p:ph idx="1"/>
          </p:nvPr>
        </p:nvPicPr>
        <p:blipFill>
          <a:blip r:embed="rId2" cstate="print"/>
          <a:srcRect/>
          <a:stretch>
            <a:fillRect/>
          </a:stretch>
        </p:blipFill>
        <p:spPr bwMode="auto">
          <a:xfrm>
            <a:off x="457200" y="1864564"/>
            <a:ext cx="8229600" cy="39972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a:t>Extracted Address </a:t>
            </a:r>
            <a:endParaRPr lang="en-IN" dirty="0"/>
          </a:p>
        </p:txBody>
      </p:sp>
      <p:pic>
        <p:nvPicPr>
          <p:cNvPr id="4" name="Content Placeholder 3" descr="D:\COLLEGE\PROJECTS\Final year projects\Mid sem report\Report\images\9.png"/>
          <p:cNvPicPr>
            <a:picLocks noGrp="1"/>
          </p:cNvPicPr>
          <p:nvPr>
            <p:ph idx="1"/>
          </p:nvPr>
        </p:nvPicPr>
        <p:blipFill>
          <a:blip r:embed="rId2" cstate="print"/>
          <a:srcRect/>
          <a:stretch>
            <a:fillRect/>
          </a:stretch>
        </p:blipFill>
        <p:spPr bwMode="auto">
          <a:xfrm>
            <a:off x="815917" y="1600200"/>
            <a:ext cx="7512166"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Segmentation Techniques</a:t>
            </a:r>
            <a:endParaRPr lang="en-IN" dirty="0"/>
          </a:p>
        </p:txBody>
      </p:sp>
      <p:sp>
        <p:nvSpPr>
          <p:cNvPr id="3" name="Content Placeholder 2"/>
          <p:cNvSpPr>
            <a:spLocks noGrp="1"/>
          </p:cNvSpPr>
          <p:nvPr>
            <p:ph idx="1"/>
          </p:nvPr>
        </p:nvSpPr>
        <p:spPr/>
        <p:txBody>
          <a:bodyPr/>
          <a:lstStyle/>
          <a:p>
            <a:r>
              <a:rPr lang="en-IN" b="1" dirty="0"/>
              <a:t>Pixel Approach</a:t>
            </a:r>
          </a:p>
          <a:p>
            <a:r>
              <a:rPr lang="en-IN" b="1" dirty="0"/>
              <a:t>Histogram Approach</a:t>
            </a:r>
            <a:r>
              <a:rPr lang="en-IN" b="1" dirty="0" smtClean="0"/>
              <a:t> </a:t>
            </a:r>
          </a:p>
          <a:p>
            <a:r>
              <a:rPr lang="en-IN" b="1" dirty="0" smtClean="0"/>
              <a:t>Smearing </a:t>
            </a:r>
            <a:r>
              <a:rPr lang="en-IN" b="1" dirty="0"/>
              <a:t>Method</a:t>
            </a:r>
            <a:r>
              <a:rPr lang="en-IN" b="1" dirty="0" smtClean="0"/>
              <a:t> </a:t>
            </a:r>
          </a:p>
          <a:p>
            <a:r>
              <a:rPr lang="en-IN" b="1" dirty="0" err="1" smtClean="0"/>
              <a:t>WaterFall</a:t>
            </a:r>
            <a:r>
              <a:rPr lang="en-IN" b="1" dirty="0" smtClean="0"/>
              <a:t> </a:t>
            </a:r>
            <a:r>
              <a:rPr lang="en-IN" b="1" dirty="0"/>
              <a:t>Algorithm</a:t>
            </a:r>
            <a:r>
              <a:rPr lang="en-IN" b="1" dirty="0" smtClean="0"/>
              <a:t> </a:t>
            </a:r>
            <a:endParaRPr lang="en-IN"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endParaRPr lang="en-IN" dirty="0"/>
          </a:p>
        </p:txBody>
      </p:sp>
      <p:sp>
        <p:nvSpPr>
          <p:cNvPr id="3" name="Content Placeholder 2"/>
          <p:cNvSpPr>
            <a:spLocks noGrp="1"/>
          </p:cNvSpPr>
          <p:nvPr>
            <p:ph idx="1"/>
          </p:nvPr>
        </p:nvSpPr>
        <p:spPr/>
        <p:txBody>
          <a:bodyPr/>
          <a:lstStyle/>
          <a:p>
            <a:r>
              <a:rPr lang="en-IN" dirty="0" smtClean="0"/>
              <a:t>Introduction</a:t>
            </a:r>
          </a:p>
          <a:p>
            <a:r>
              <a:rPr lang="en-IN" dirty="0" smtClean="0"/>
              <a:t>Automatic Mail Processor Block Diagram</a:t>
            </a:r>
          </a:p>
          <a:p>
            <a:r>
              <a:rPr lang="en-IN" dirty="0" smtClean="0"/>
              <a:t>Pre-Processing</a:t>
            </a:r>
          </a:p>
          <a:p>
            <a:r>
              <a:rPr lang="en-IN" dirty="0" smtClean="0"/>
              <a:t>Address Block Location</a:t>
            </a:r>
          </a:p>
          <a:p>
            <a:r>
              <a:rPr lang="en-IN" dirty="0" smtClean="0"/>
              <a:t>Segmentation Techniques</a:t>
            </a:r>
          </a:p>
          <a:p>
            <a:r>
              <a:rPr lang="en-IN" dirty="0" smtClean="0"/>
              <a:t>Line Segmentation Module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Pixel Approach</a:t>
            </a:r>
            <a:endParaRPr lang="en-IN" dirty="0"/>
          </a:p>
        </p:txBody>
      </p:sp>
      <p:sp>
        <p:nvSpPr>
          <p:cNvPr id="3" name="Content Placeholder 2"/>
          <p:cNvSpPr>
            <a:spLocks noGrp="1"/>
          </p:cNvSpPr>
          <p:nvPr>
            <p:ph idx="1"/>
          </p:nvPr>
        </p:nvSpPr>
        <p:spPr>
          <a:xfrm>
            <a:off x="457200" y="1412776"/>
            <a:ext cx="8229600" cy="4713387"/>
          </a:xfrm>
        </p:spPr>
        <p:txBody>
          <a:bodyPr>
            <a:normAutofit fontScale="77500" lnSpcReduction="20000"/>
          </a:bodyPr>
          <a:lstStyle/>
          <a:p>
            <a:pPr>
              <a:buNone/>
            </a:pPr>
            <a:endParaRPr lang="en-IN" dirty="0"/>
          </a:p>
          <a:p>
            <a:r>
              <a:rPr lang="en-IN" dirty="0"/>
              <a:t>1. Scan the extracted image </a:t>
            </a:r>
            <a:r>
              <a:rPr lang="en-IN" dirty="0" smtClean="0"/>
              <a:t>pixel-row </a:t>
            </a:r>
            <a:r>
              <a:rPr lang="en-IN" dirty="0"/>
              <a:t>by pixel-row.</a:t>
            </a:r>
          </a:p>
          <a:p>
            <a:r>
              <a:rPr lang="en-IN" dirty="0"/>
              <a:t>2. Set a threshold value for the minimum number of white pixel rows to be present between two address lines.</a:t>
            </a:r>
          </a:p>
          <a:p>
            <a:r>
              <a:rPr lang="en-IN" dirty="0"/>
              <a:t>3. A predefined amount of tolerance is provided while deciding whether a pixel-row is a white pixel-row for avoiding ‘y’ – ‘f’ problem.</a:t>
            </a:r>
          </a:p>
          <a:p>
            <a:r>
              <a:rPr lang="en-IN" dirty="0"/>
              <a:t>4. Count the number of consecutive white pixel rows.</a:t>
            </a:r>
          </a:p>
          <a:p>
            <a:r>
              <a:rPr lang="en-IN" dirty="0"/>
              <a:t>5. If the number of white pixel rows is greater than the threshold, then separate the two address lines.</a:t>
            </a:r>
          </a:p>
          <a:p>
            <a:r>
              <a:rPr lang="en-IN" dirty="0"/>
              <a:t>6. Repeat steps 4 and 5 until all the address lines have been separated.</a:t>
            </a:r>
          </a:p>
          <a:p>
            <a:pPr>
              <a:buNone/>
            </a:pP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rmAutofit/>
          </a:bodyPr>
          <a:lstStyle/>
          <a:p>
            <a:r>
              <a:rPr lang="en-IN" b="1" dirty="0"/>
              <a:t>Histogram </a:t>
            </a:r>
            <a:r>
              <a:rPr lang="en-IN" b="1" dirty="0" smtClean="0"/>
              <a:t>approach</a:t>
            </a:r>
            <a:endParaRPr lang="en-IN" dirty="0"/>
          </a:p>
        </p:txBody>
      </p:sp>
      <p:pic>
        <p:nvPicPr>
          <p:cNvPr id="4" name="Content Placeholder 3" descr="D:\COLLEGE\PROJECTS\Final year projects\Techniques\p2.jpg"/>
          <p:cNvPicPr>
            <a:picLocks noGrp="1"/>
          </p:cNvPicPr>
          <p:nvPr>
            <p:ph idx="1"/>
          </p:nvPr>
        </p:nvPicPr>
        <p:blipFill>
          <a:blip r:embed="rId2" cstate="print"/>
          <a:srcRect/>
          <a:stretch>
            <a:fillRect/>
          </a:stretch>
        </p:blipFill>
        <p:spPr bwMode="auto">
          <a:xfrm>
            <a:off x="1187624" y="836712"/>
            <a:ext cx="5904656" cy="56166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Smearing Method</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In </a:t>
            </a:r>
            <a:r>
              <a:rPr lang="en-IN" dirty="0"/>
              <a:t>smearing methods, the consecutive black pixels along the horizontal direction are smeared consequently; the white space between black pixels is filled with black pixels. It is valid only if their distance is within a predefined threshold. This way, enlarged areas of black pixels around text are formed. It is so-called boundary growing areas. These areas of the smeared image enclose separated text lines. Hence, obtained areas are mandatory for text line segmentation. </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Water fall Method </a:t>
            </a:r>
            <a:r>
              <a:rPr lang="en-IN" dirty="0"/>
              <a:t/>
            </a:r>
            <a:br>
              <a:rPr lang="en-IN" dirty="0"/>
            </a:br>
            <a:endParaRPr lang="en-IN" dirty="0"/>
          </a:p>
        </p:txBody>
      </p:sp>
      <p:sp>
        <p:nvSpPr>
          <p:cNvPr id="3" name="Content Placeholder 2"/>
          <p:cNvSpPr>
            <a:spLocks noGrp="1"/>
          </p:cNvSpPr>
          <p:nvPr>
            <p:ph idx="1"/>
          </p:nvPr>
        </p:nvSpPr>
        <p:spPr>
          <a:xfrm>
            <a:off x="457200" y="980728"/>
            <a:ext cx="8229600" cy="5145435"/>
          </a:xfrm>
        </p:spPr>
        <p:txBody>
          <a:bodyPr>
            <a:normAutofit fontScale="85000" lnSpcReduction="20000"/>
          </a:bodyPr>
          <a:lstStyle/>
          <a:p>
            <a:r>
              <a:rPr lang="en-IN" dirty="0"/>
              <a:t>Original water flow algorithm proposed, assumes hypothetical water flows under a few angles of the document image frame from left to right and vice versa. In this hypothetically assumed situation, water is flowing across the image frame. For the water flows from left to right, the situation is shown in Figure 11. Areas that are not wetted form </a:t>
            </a:r>
            <a:r>
              <a:rPr lang="en-IN" dirty="0" err="1"/>
              <a:t>unwetted</a:t>
            </a:r>
            <a:r>
              <a:rPr lang="en-IN" dirty="0"/>
              <a:t> ones. The stripes of </a:t>
            </a:r>
            <a:r>
              <a:rPr lang="en-IN" dirty="0" err="1"/>
              <a:t>unwetted</a:t>
            </a:r>
            <a:r>
              <a:rPr lang="en-IN" dirty="0"/>
              <a:t> areas are labelled for the extraction of text lines. Further, this hypothetical water flow is expected to fill up the gaps between consecutive text lines. Hence, </a:t>
            </a:r>
            <a:r>
              <a:rPr lang="en-IN" dirty="0" err="1"/>
              <a:t>unwetted</a:t>
            </a:r>
            <a:r>
              <a:rPr lang="en-IN" dirty="0"/>
              <a:t> areas left on the image frame lies under the text lines. Once the labelling is completed, the image is divided into two different types of stripes. First one contains text lines. The other one contains line spacing.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err="1"/>
              <a:t>Unwetted</a:t>
            </a:r>
            <a:r>
              <a:rPr lang="en-IN" i="1" dirty="0"/>
              <a:t> area definition</a:t>
            </a:r>
            <a:endParaRPr lang="en-IN" dirty="0"/>
          </a:p>
        </p:txBody>
      </p:sp>
      <p:pic>
        <p:nvPicPr>
          <p:cNvPr id="4" name="Content Placeholder 3"/>
          <p:cNvPicPr>
            <a:picLocks noGrp="1"/>
          </p:cNvPicPr>
          <p:nvPr>
            <p:ph idx="1"/>
          </p:nvPr>
        </p:nvPicPr>
        <p:blipFill>
          <a:blip r:embed="rId2" cstate="print"/>
          <a:srcRect/>
          <a:stretch>
            <a:fillRect/>
          </a:stretch>
        </p:blipFill>
        <p:spPr bwMode="auto">
          <a:xfrm>
            <a:off x="989815" y="2326103"/>
            <a:ext cx="7164370" cy="30741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a:t>United </a:t>
            </a:r>
            <a:r>
              <a:rPr lang="en-IN" i="1" dirty="0" err="1" smtClean="0"/>
              <a:t>unwetted</a:t>
            </a:r>
            <a:r>
              <a:rPr lang="en-IN" i="1" dirty="0" smtClean="0"/>
              <a:t> areas</a:t>
            </a:r>
            <a:endParaRPr lang="en-IN" dirty="0"/>
          </a:p>
        </p:txBody>
      </p:sp>
      <p:pic>
        <p:nvPicPr>
          <p:cNvPr id="4" name="Content Placeholder 3"/>
          <p:cNvPicPr>
            <a:picLocks noGrp="1"/>
          </p:cNvPicPr>
          <p:nvPr>
            <p:ph idx="1"/>
          </p:nvPr>
        </p:nvPicPr>
        <p:blipFill>
          <a:blip r:embed="rId2" cstate="print"/>
          <a:srcRect/>
          <a:stretch>
            <a:fillRect/>
          </a:stretch>
        </p:blipFill>
        <p:spPr bwMode="auto">
          <a:xfrm>
            <a:off x="2133065" y="3043830"/>
            <a:ext cx="4877869" cy="16387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Line Segmentation </a:t>
            </a:r>
            <a:r>
              <a:rPr lang="en-IN" b="1" dirty="0" smtClean="0"/>
              <a:t>Module</a:t>
            </a:r>
            <a:endParaRPr lang="en-IN" dirty="0"/>
          </a:p>
        </p:txBody>
      </p:sp>
      <p:sp>
        <p:nvSpPr>
          <p:cNvPr id="3" name="Content Placeholder 2"/>
          <p:cNvSpPr>
            <a:spLocks noGrp="1"/>
          </p:cNvSpPr>
          <p:nvPr>
            <p:ph idx="1"/>
          </p:nvPr>
        </p:nvSpPr>
        <p:spPr/>
        <p:txBody>
          <a:bodyPr>
            <a:normAutofit fontScale="62500" lnSpcReduction="20000"/>
          </a:bodyPr>
          <a:lstStyle/>
          <a:p>
            <a:r>
              <a:rPr lang="en-IN" b="1" dirty="0"/>
              <a:t>Horizontal Scanning (HS) Algorithm </a:t>
            </a:r>
            <a:r>
              <a:rPr lang="en-IN" b="1" dirty="0" smtClean="0"/>
              <a:t>/Pixel Algorithm</a:t>
            </a:r>
            <a:endParaRPr lang="en-IN" dirty="0"/>
          </a:p>
          <a:p>
            <a:r>
              <a:rPr lang="en-IN" b="1" dirty="0"/>
              <a:t> </a:t>
            </a:r>
            <a:endParaRPr lang="en-IN" dirty="0"/>
          </a:p>
          <a:p>
            <a:r>
              <a:rPr lang="en-IN" dirty="0"/>
              <a:t>The Horizontal scanning algorithm that is used for line separation is described below. </a:t>
            </a:r>
          </a:p>
          <a:p>
            <a:r>
              <a:rPr lang="en-IN" dirty="0"/>
              <a:t>1.	Scan the extracted image (Figure 13) pixel-row by pixel-row </a:t>
            </a:r>
          </a:p>
          <a:p>
            <a:r>
              <a:rPr lang="en-IN" dirty="0"/>
              <a:t>2.	Set a threshold value for the minimum number of white pixel rows to be present between two address lines. </a:t>
            </a:r>
          </a:p>
          <a:p>
            <a:r>
              <a:rPr lang="en-IN" dirty="0"/>
              <a:t>3.	A predefined amount of tolerance is provided while deciding whether a pixel-row is a white pixel-row for avoiding ‘y’ – ‘f’ problem. </a:t>
            </a:r>
          </a:p>
          <a:p>
            <a:r>
              <a:rPr lang="en-IN" dirty="0"/>
              <a:t>4.	Count the number of consecutive white pixel rows. </a:t>
            </a:r>
          </a:p>
          <a:p>
            <a:r>
              <a:rPr lang="en-IN" dirty="0"/>
              <a:t>5.	If the number of white pixel rows is greater than the threshold, then separate the two address lines. </a:t>
            </a:r>
          </a:p>
          <a:p>
            <a:r>
              <a:rPr lang="en-IN" dirty="0"/>
              <a:t>6. 	Repeat steps 4 and 5 until all the address lines have been separated.</a:t>
            </a:r>
          </a:p>
          <a:p>
            <a:pPr>
              <a:buNone/>
            </a:pP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Line Segmentation using Pixel Method</a:t>
            </a:r>
            <a:endParaRPr lang="en-IN" dirty="0"/>
          </a:p>
        </p:txBody>
      </p:sp>
      <p:pic>
        <p:nvPicPr>
          <p:cNvPr id="4" name="Content Placeholder 3" descr="D:\COLLEGE\PROJECTS\Final year projects\Mid sem report\Report\images\10.tif"/>
          <p:cNvPicPr>
            <a:picLocks noGrp="1"/>
          </p:cNvPicPr>
          <p:nvPr>
            <p:ph idx="1"/>
          </p:nvPr>
        </p:nvPicPr>
        <p:blipFill>
          <a:blip r:embed="rId2" cstate="print"/>
          <a:srcRect/>
          <a:stretch>
            <a:fillRect/>
          </a:stretch>
        </p:blipFill>
        <p:spPr bwMode="auto">
          <a:xfrm>
            <a:off x="627301" y="1600200"/>
            <a:ext cx="7889397"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Line Segmentation using Histogram Method</a:t>
            </a:r>
            <a:endParaRPr lang="en-IN"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565518" y="1600200"/>
            <a:ext cx="8012964"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Work</a:t>
            </a:r>
            <a:endParaRPr lang="en-IN" dirty="0"/>
          </a:p>
        </p:txBody>
      </p:sp>
      <p:sp>
        <p:nvSpPr>
          <p:cNvPr id="3" name="Content Placeholder 2"/>
          <p:cNvSpPr>
            <a:spLocks noGrp="1"/>
          </p:cNvSpPr>
          <p:nvPr>
            <p:ph idx="1"/>
          </p:nvPr>
        </p:nvSpPr>
        <p:spPr/>
        <p:txBody>
          <a:bodyPr/>
          <a:lstStyle/>
          <a:p>
            <a:r>
              <a:rPr lang="en-IN" dirty="0" smtClean="0"/>
              <a:t>Word and Character Segmentation</a:t>
            </a:r>
          </a:p>
          <a:p>
            <a:r>
              <a:rPr lang="en-IN" dirty="0" smtClean="0"/>
              <a:t>Character Recognition</a:t>
            </a:r>
          </a:p>
          <a:p>
            <a:r>
              <a:rPr lang="en-IN" dirty="0" smtClean="0"/>
              <a:t>Address Parsing and Recognition</a:t>
            </a:r>
          </a:p>
          <a:p>
            <a:r>
              <a:rPr lang="en-IN" dirty="0" smtClean="0"/>
              <a:t>Delivery Point code generation and </a:t>
            </a:r>
            <a:r>
              <a:rPr lang="en-IN" dirty="0" err="1" smtClean="0"/>
              <a:t>Barcoding</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a:t>Indian Postal </a:t>
            </a:r>
            <a:r>
              <a:rPr lang="en-IN" dirty="0" smtClean="0"/>
              <a:t>System </a:t>
            </a:r>
            <a:r>
              <a:rPr lang="en-IN" dirty="0"/>
              <a:t>is one among the few public sector units which deserve to be fully </a:t>
            </a:r>
            <a:r>
              <a:rPr lang="en-IN" dirty="0" smtClean="0"/>
              <a:t>automated.</a:t>
            </a:r>
          </a:p>
          <a:p>
            <a:r>
              <a:rPr lang="en-IN" dirty="0" smtClean="0"/>
              <a:t>The time taken for delivery a mail is the sum total of the transit time and processing time.</a:t>
            </a:r>
          </a:p>
          <a:p>
            <a:r>
              <a:rPr lang="en-IN" dirty="0"/>
              <a:t>The transit time is something which is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08920"/>
            <a:ext cx="8229600" cy="1143000"/>
          </a:xfrm>
        </p:spPr>
        <p:txBody>
          <a:bodyPr/>
          <a:lstStyle/>
          <a:p>
            <a:r>
              <a:rPr lang="en-IN" dirty="0" smtClean="0"/>
              <a:t>Thank You</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96952"/>
            <a:ext cx="8229600" cy="1143000"/>
          </a:xfrm>
        </p:spPr>
        <p:txBody>
          <a:bodyPr/>
          <a:lstStyle/>
          <a:p>
            <a:r>
              <a:rPr lang="en-IN" dirty="0" smtClean="0"/>
              <a:t>Any Questions.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r>
              <a:rPr lang="en-IN" dirty="0" smtClean="0"/>
              <a:t>But, the processing time, which includes the time for mail address interpretation and sorting, can be reduced to a great deal if the sorting process is automated. </a:t>
            </a:r>
          </a:p>
          <a:p>
            <a:r>
              <a:rPr lang="en-IN" dirty="0" smtClean="0"/>
              <a:t>Consider </a:t>
            </a:r>
            <a:r>
              <a:rPr lang="en-IN" dirty="0"/>
              <a:t>a mail that is posted from Coimbatore to Shimla. The existing postal system involves human intervention in the processing of this mail at least four times: </a:t>
            </a:r>
            <a:r>
              <a:rPr lang="en-IN" dirty="0">
                <a:solidFill>
                  <a:srgbClr val="FF0000"/>
                </a:solidFill>
              </a:rPr>
              <a:t>Coimbatore, Chennai, Delhi and Shimla.</a:t>
            </a:r>
            <a:endParaRPr lang="en-IN" dirty="0" smtClean="0">
              <a:solidFill>
                <a:srgbClr val="FF0000"/>
              </a:solidFill>
            </a:endParaRP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This process of mail sorting is highly time consuming besides being error prone.</a:t>
            </a:r>
          </a:p>
          <a:p>
            <a:pPr>
              <a:buNone/>
            </a:pPr>
            <a:endParaRPr lang="en-IN" dirty="0" smtClean="0"/>
          </a:p>
          <a:p>
            <a:pPr algn="ctr">
              <a:buNone/>
            </a:pPr>
            <a:r>
              <a:rPr lang="en-IN" dirty="0" smtClean="0">
                <a:solidFill>
                  <a:srgbClr val="00B050"/>
                </a:solidFill>
              </a:rPr>
              <a:t>This is why we feel the urgency to bring</a:t>
            </a:r>
          </a:p>
          <a:p>
            <a:pPr algn="ctr">
              <a:buNone/>
            </a:pPr>
            <a:r>
              <a:rPr lang="en-IN" dirty="0" smtClean="0">
                <a:solidFill>
                  <a:srgbClr val="00B050"/>
                </a:solidFill>
              </a:rPr>
              <a:t>Automation in the Indian Postal System.</a:t>
            </a:r>
            <a:endParaRPr lang="en-IN" dirty="0">
              <a:solidFill>
                <a:srgbClr val="00B05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rmAutofit/>
          </a:bodyPr>
          <a:lstStyle/>
          <a:p>
            <a:r>
              <a:rPr lang="en-IN" sz="3600" dirty="0" smtClean="0"/>
              <a:t>Automatic Mail Processor Block Diagram</a:t>
            </a:r>
            <a:endParaRPr lang="en-IN" sz="3600" dirty="0"/>
          </a:p>
        </p:txBody>
      </p:sp>
      <p:graphicFrame>
        <p:nvGraphicFramePr>
          <p:cNvPr id="4" name="Content Placeholder 3"/>
          <p:cNvGraphicFramePr>
            <a:graphicFrameLocks noGrp="1"/>
          </p:cNvGraphicFramePr>
          <p:nvPr>
            <p:ph idx="1"/>
          </p:nvPr>
        </p:nvGraphicFramePr>
        <p:xfrm>
          <a:off x="467544" y="1339552"/>
          <a:ext cx="8229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Arrow 4"/>
          <p:cNvSpPr/>
          <p:nvPr/>
        </p:nvSpPr>
        <p:spPr>
          <a:xfrm>
            <a:off x="2987824" y="2132856"/>
            <a:ext cx="648072" cy="43204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Right Arrow 5"/>
          <p:cNvSpPr/>
          <p:nvPr/>
        </p:nvSpPr>
        <p:spPr>
          <a:xfrm>
            <a:off x="5724128" y="2204864"/>
            <a:ext cx="648072" cy="43204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ight Arrow 6"/>
          <p:cNvSpPr/>
          <p:nvPr/>
        </p:nvSpPr>
        <p:spPr>
          <a:xfrm>
            <a:off x="4283968" y="5517232"/>
            <a:ext cx="648072" cy="43204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Down Arrow 7"/>
          <p:cNvSpPr/>
          <p:nvPr/>
        </p:nvSpPr>
        <p:spPr>
          <a:xfrm>
            <a:off x="6804248" y="2780928"/>
            <a:ext cx="504056" cy="648072"/>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Right Arrow 9"/>
          <p:cNvSpPr/>
          <p:nvPr/>
        </p:nvSpPr>
        <p:spPr>
          <a:xfrm rot="10800000">
            <a:off x="5652120" y="3594531"/>
            <a:ext cx="648072" cy="43204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 name="Right Arrow 10"/>
          <p:cNvSpPr/>
          <p:nvPr/>
        </p:nvSpPr>
        <p:spPr>
          <a:xfrm rot="10800000">
            <a:off x="2915817" y="3573016"/>
            <a:ext cx="648072" cy="432048"/>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 name="Down Arrow 11"/>
          <p:cNvSpPr/>
          <p:nvPr/>
        </p:nvSpPr>
        <p:spPr>
          <a:xfrm>
            <a:off x="1979712" y="4437112"/>
            <a:ext cx="504056" cy="648072"/>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Pre-Processing</a:t>
            </a:r>
            <a:endParaRPr lang="en-IN" dirty="0"/>
          </a:p>
        </p:txBody>
      </p:sp>
      <p:sp>
        <p:nvSpPr>
          <p:cNvPr id="3" name="Content Placeholder 2"/>
          <p:cNvSpPr>
            <a:spLocks noGrp="1"/>
          </p:cNvSpPr>
          <p:nvPr>
            <p:ph idx="1"/>
          </p:nvPr>
        </p:nvSpPr>
        <p:spPr/>
        <p:txBody>
          <a:bodyPr>
            <a:normAutofit/>
          </a:bodyPr>
          <a:lstStyle/>
          <a:p>
            <a:r>
              <a:rPr lang="en-IN" dirty="0" smtClean="0"/>
              <a:t>Digitization</a:t>
            </a:r>
          </a:p>
          <a:p>
            <a:pPr>
              <a:buNone/>
            </a:pPr>
            <a:r>
              <a:rPr lang="en-IN" dirty="0"/>
              <a:t>	</a:t>
            </a:r>
            <a:r>
              <a:rPr lang="en-IN" dirty="0" smtClean="0"/>
              <a:t>	Method to obtain Digitized image of the document(i.e. mail)</a:t>
            </a:r>
          </a:p>
          <a:p>
            <a:pPr>
              <a:buNone/>
            </a:pPr>
            <a:r>
              <a:rPr lang="en-IN" dirty="0"/>
              <a:t>	</a:t>
            </a:r>
            <a:r>
              <a:rPr lang="en-IN" dirty="0" smtClean="0"/>
              <a:t>	The image can be obtained either by using</a:t>
            </a:r>
            <a:r>
              <a:rPr lang="en-IN" dirty="0" smtClean="0">
                <a:solidFill>
                  <a:srgbClr val="0070C0"/>
                </a:solidFill>
              </a:rPr>
              <a:t> Camera</a:t>
            </a:r>
            <a:r>
              <a:rPr lang="en-IN" dirty="0" smtClean="0"/>
              <a:t> or a </a:t>
            </a:r>
            <a:r>
              <a:rPr lang="en-IN" dirty="0" smtClean="0">
                <a:solidFill>
                  <a:srgbClr val="00B050"/>
                </a:solidFill>
              </a:rPr>
              <a:t>Scanner</a:t>
            </a:r>
          </a:p>
          <a:p>
            <a:pPr>
              <a:buNone/>
            </a:pPr>
            <a:r>
              <a:rPr lang="en-IN" dirty="0">
                <a:solidFill>
                  <a:srgbClr val="00B050"/>
                </a:solidFill>
              </a:rPr>
              <a:t>	</a:t>
            </a:r>
            <a:r>
              <a:rPr lang="en-IN" dirty="0" smtClean="0">
                <a:solidFill>
                  <a:srgbClr val="00B050"/>
                </a:solidFill>
              </a:rPr>
              <a:t>	</a:t>
            </a:r>
            <a:r>
              <a:rPr lang="en-IN" dirty="0" smtClean="0"/>
              <a:t>We obtain a 24 bit </a:t>
            </a:r>
            <a:r>
              <a:rPr lang="en-IN" dirty="0" smtClean="0">
                <a:solidFill>
                  <a:srgbClr val="FF0000"/>
                </a:solidFill>
              </a:rPr>
              <a:t>R</a:t>
            </a:r>
            <a:r>
              <a:rPr lang="en-IN" dirty="0" smtClean="0">
                <a:solidFill>
                  <a:srgbClr val="00B050"/>
                </a:solidFill>
              </a:rPr>
              <a:t>G</a:t>
            </a:r>
            <a:r>
              <a:rPr lang="en-IN" dirty="0" smtClean="0">
                <a:solidFill>
                  <a:schemeClr val="accent1">
                    <a:lumMod val="75000"/>
                  </a:schemeClr>
                </a:solidFill>
              </a:rPr>
              <a:t>B</a:t>
            </a:r>
            <a:r>
              <a:rPr lang="en-IN" dirty="0" smtClean="0"/>
              <a:t> image.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Digitized Image, obtained using a scanner</a:t>
            </a:r>
            <a:endParaRPr lang="en-IN" dirty="0"/>
          </a:p>
        </p:txBody>
      </p:sp>
      <p:pic>
        <p:nvPicPr>
          <p:cNvPr id="2051" name="Picture 3" descr="D:\COLLEGE\PROJECTS\Database\3.jpg"/>
          <p:cNvPicPr>
            <a:picLocks noChangeAspect="1" noChangeArrowheads="1"/>
          </p:cNvPicPr>
          <p:nvPr/>
        </p:nvPicPr>
        <p:blipFill>
          <a:blip r:embed="rId2" cstate="print"/>
          <a:srcRect/>
          <a:stretch>
            <a:fillRect/>
          </a:stretch>
        </p:blipFill>
        <p:spPr bwMode="auto">
          <a:xfrm>
            <a:off x="663575" y="2060848"/>
            <a:ext cx="7815263" cy="373062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 Noising</a:t>
            </a:r>
            <a:endParaRPr lang="en-IN" dirty="0"/>
          </a:p>
        </p:txBody>
      </p:sp>
      <p:sp>
        <p:nvSpPr>
          <p:cNvPr id="3" name="Content Placeholder 2"/>
          <p:cNvSpPr>
            <a:spLocks noGrp="1"/>
          </p:cNvSpPr>
          <p:nvPr>
            <p:ph idx="1"/>
          </p:nvPr>
        </p:nvSpPr>
        <p:spPr/>
        <p:txBody>
          <a:bodyPr/>
          <a:lstStyle/>
          <a:p>
            <a:r>
              <a:rPr lang="en-IN" dirty="0" smtClean="0"/>
              <a:t>It is necessary to remove Noise from the image. Thereby Increase the performance of our system.</a:t>
            </a:r>
            <a:endParaRPr lang="en-IN" dirty="0"/>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776</Words>
  <Application>Microsoft Office PowerPoint</Application>
  <PresentationFormat>On-screen Show (4:3)</PresentationFormat>
  <Paragraphs>105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Automation in  Indian Postal System</vt:lpstr>
      <vt:lpstr>Table of Contents</vt:lpstr>
      <vt:lpstr>Introduction</vt:lpstr>
      <vt:lpstr>Slide 4</vt:lpstr>
      <vt:lpstr>Slide 5</vt:lpstr>
      <vt:lpstr>Automatic Mail Processor Block Diagram</vt:lpstr>
      <vt:lpstr>Pre-Processing</vt:lpstr>
      <vt:lpstr>Digitized Image, obtained using a scanner</vt:lpstr>
      <vt:lpstr>De Noising</vt:lpstr>
      <vt:lpstr>Noise Present in the image</vt:lpstr>
      <vt:lpstr>Binarization</vt:lpstr>
      <vt:lpstr>Binarized and De Noised Image</vt:lpstr>
      <vt:lpstr>Address Block Location</vt:lpstr>
      <vt:lpstr>Redundancy Correction (RC) Algorithm</vt:lpstr>
      <vt:lpstr>Low Pass Filtered Image</vt:lpstr>
      <vt:lpstr>Re – Binarized Image</vt:lpstr>
      <vt:lpstr>Redundancy Corrected image </vt:lpstr>
      <vt:lpstr>Extracted Address </vt:lpstr>
      <vt:lpstr>Segmentation Techniques</vt:lpstr>
      <vt:lpstr>Pixel Approach</vt:lpstr>
      <vt:lpstr>Histogram approach</vt:lpstr>
      <vt:lpstr>Smearing Method</vt:lpstr>
      <vt:lpstr>Water fall Method  </vt:lpstr>
      <vt:lpstr>Unwetted area definition</vt:lpstr>
      <vt:lpstr>United unwetted areas</vt:lpstr>
      <vt:lpstr>Line Segmentation Module</vt:lpstr>
      <vt:lpstr>Line Segmentation using Pixel Method</vt:lpstr>
      <vt:lpstr>Line Segmentation using Histogram Method</vt:lpstr>
      <vt:lpstr>Future Work</vt:lpstr>
      <vt:lpstr>Thank You</vt:lpstr>
      <vt:lpstr>Any Questions.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in  Indian Postal System</dc:title>
  <dc:creator>DV6</dc:creator>
  <cp:lastModifiedBy>DV6</cp:lastModifiedBy>
  <cp:revision>10</cp:revision>
  <dcterms:created xsi:type="dcterms:W3CDTF">2013-09-30T04:11:02Z</dcterms:created>
  <dcterms:modified xsi:type="dcterms:W3CDTF">2013-09-30T06:21:50Z</dcterms:modified>
</cp:coreProperties>
</file>