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Gill Sans MT" panose="020B0502020104020203" pitchFamily="34" charset="0"/>
      <p:regular r:id="rId16"/>
      <p:bold r:id="rId17"/>
      <p:italic r:id="rId18"/>
      <p:boldItalic r:id="rId19"/>
    </p:embeddedFont>
    <p:embeddedFont>
      <p:font typeface="Roboto Condensed" panose="02000000000000000000" pitchFamily="2" charset="0"/>
      <p:regular r:id="rId20"/>
      <p:bold r:id="rId21"/>
      <p:italic r:id="rId22"/>
      <p:boldItalic r:id="rId23"/>
    </p:embeddedFont>
    <p:embeddedFont>
      <p:font typeface="Roboto Condensed Light" panose="02000000000000000000" pitchFamily="2"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cc3c5ebc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cc3c5ebc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ee1ce4c65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ee1ce4c65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ee1ce4c6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ee1ce4c6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cebed0f070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cebed0f0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6355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611147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84872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3588888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3956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2579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01094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1679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39300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34145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9611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13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96243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4/2/2022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70610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4/2/2022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27857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ransition>
    <p:fade thruBlk="1"/>
  </p:transition>
  <p:hf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t>Online Placement Information Gathering System</a:t>
            </a:r>
            <a:endParaRPr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STATEMENT</a:t>
            </a:r>
            <a:endParaRPr/>
          </a:p>
        </p:txBody>
      </p:sp>
      <p:sp>
        <p:nvSpPr>
          <p:cNvPr id="190" name="Google Shape;190;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1" name="Google Shape;191;p12"/>
          <p:cNvGrpSpPr/>
          <p:nvPr/>
        </p:nvGrpSpPr>
        <p:grpSpPr>
          <a:xfrm>
            <a:off x="293683" y="574116"/>
            <a:ext cx="309041" cy="403123"/>
            <a:chOff x="590250" y="244200"/>
            <a:chExt cx="407975" cy="532175"/>
          </a:xfrm>
        </p:grpSpPr>
        <p:sp>
          <p:nvSpPr>
            <p:cNvPr id="192" name="Google Shape;192;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2"/>
          <p:cNvSpPr txBox="1"/>
          <p:nvPr/>
        </p:nvSpPr>
        <p:spPr>
          <a:xfrm>
            <a:off x="1156750" y="1716925"/>
            <a:ext cx="7347900" cy="3010800"/>
          </a:xfrm>
          <a:prstGeom prst="rect">
            <a:avLst/>
          </a:prstGeom>
          <a:noFill/>
          <a:ln>
            <a:noFill/>
          </a:ln>
        </p:spPr>
        <p:txBody>
          <a:bodyPr spcFirstLastPara="1" wrap="square" lIns="91425" tIns="91425" rIns="91425" bIns="91425" anchor="ctr" anchorCtr="0">
            <a:spAutoFit/>
          </a:bodyPr>
          <a:lstStyle/>
          <a:p>
            <a:pPr marL="457200" lvl="0" indent="-342900" algn="l" rtl="0">
              <a:lnSpc>
                <a:spcPct val="115000"/>
              </a:lnSpc>
              <a:spcBef>
                <a:spcPts val="0"/>
              </a:spcBef>
              <a:spcAft>
                <a:spcPts val="0"/>
              </a:spcAft>
              <a:buClr>
                <a:schemeClr val="accent4"/>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Online Placement Information Gathering System (OPIGS) is an online portal to to help the placement department of college, students and the recruiters to ease the placement process.</a:t>
            </a:r>
            <a:endParaRPr sz="1000">
              <a:latin typeface="Roboto Condensed Light"/>
              <a:ea typeface="Roboto Condensed Light"/>
              <a:cs typeface="Roboto Condensed Light"/>
              <a:sym typeface="Roboto Condensed Light"/>
            </a:endParaRPr>
          </a:p>
          <a:p>
            <a:pPr marL="457200" lvl="0" indent="-342900" algn="l" rtl="0">
              <a:lnSpc>
                <a:spcPct val="115000"/>
              </a:lnSpc>
              <a:spcBef>
                <a:spcPts val="0"/>
              </a:spcBef>
              <a:spcAft>
                <a:spcPts val="0"/>
              </a:spcAft>
              <a:buClr>
                <a:schemeClr val="accent4"/>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It is a dynamic website which can be used by people with different roles involved in the placement procedure. </a:t>
            </a:r>
            <a:endParaRPr sz="1800">
              <a:solidFill>
                <a:schemeClr val="dk1"/>
              </a:solidFill>
              <a:latin typeface="Roboto Condensed Light"/>
              <a:ea typeface="Roboto Condensed Light"/>
              <a:cs typeface="Roboto Condensed Light"/>
              <a:sym typeface="Roboto Condensed Light"/>
            </a:endParaRPr>
          </a:p>
          <a:p>
            <a:pPr marL="457200" lvl="0" indent="-342900" algn="l" rtl="0">
              <a:lnSpc>
                <a:spcPct val="115000"/>
              </a:lnSpc>
              <a:spcBef>
                <a:spcPts val="0"/>
              </a:spcBef>
              <a:spcAft>
                <a:spcPts val="0"/>
              </a:spcAft>
              <a:buClr>
                <a:schemeClr val="accent4"/>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This project helps to streamline the process of placements in colleges and universities. The placement portal will be helpful not only for the institute but also for the recruitment companies to have a glance at the talent in the institute.</a:t>
            </a:r>
            <a:endParaRPr sz="18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12" name="Google Shape;212;p13"/>
          <p:cNvSpPr/>
          <p:nvPr/>
        </p:nvSpPr>
        <p:spPr>
          <a:xfrm>
            <a:off x="1547500" y="637250"/>
            <a:ext cx="1487400" cy="400200"/>
          </a:xfrm>
          <a:prstGeom prst="roundRect">
            <a:avLst>
              <a:gd name="adj" fmla="val 16667"/>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434343"/>
                </a:solidFill>
                <a:latin typeface="Roboto Condensed"/>
                <a:ea typeface="Roboto Condensed"/>
                <a:cs typeface="Roboto Condensed"/>
                <a:sym typeface="Roboto Condensed"/>
              </a:rPr>
              <a:t>Upload Resume</a:t>
            </a:r>
            <a:endParaRPr dirty="0">
              <a:solidFill>
                <a:srgbClr val="434343"/>
              </a:solidFill>
              <a:latin typeface="Roboto Condensed"/>
              <a:ea typeface="Roboto Condensed"/>
              <a:cs typeface="Roboto Condensed"/>
              <a:sym typeface="Roboto Condensed"/>
            </a:endParaRPr>
          </a:p>
        </p:txBody>
      </p:sp>
      <p:sp>
        <p:nvSpPr>
          <p:cNvPr id="213" name="Google Shape;213;p13"/>
          <p:cNvSpPr/>
          <p:nvPr/>
        </p:nvSpPr>
        <p:spPr>
          <a:xfrm flipH="1">
            <a:off x="4628500" y="2222600"/>
            <a:ext cx="1437900" cy="400200"/>
          </a:xfrm>
          <a:prstGeom prst="roundRect">
            <a:avLst>
              <a:gd name="adj" fmla="val 16667"/>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Condensed"/>
                <a:ea typeface="Roboto Condensed"/>
                <a:cs typeface="Roboto Condensed"/>
                <a:sym typeface="Roboto Condensed"/>
              </a:rPr>
              <a:t>Post recruitment</a:t>
            </a:r>
            <a:endParaRPr>
              <a:solidFill>
                <a:srgbClr val="434343"/>
              </a:solidFill>
              <a:latin typeface="Roboto Condensed"/>
              <a:ea typeface="Roboto Condensed"/>
              <a:cs typeface="Roboto Condensed"/>
              <a:sym typeface="Roboto Condensed"/>
            </a:endParaRPr>
          </a:p>
        </p:txBody>
      </p:sp>
      <p:sp>
        <p:nvSpPr>
          <p:cNvPr id="214" name="Google Shape;214;p13"/>
          <p:cNvSpPr/>
          <p:nvPr/>
        </p:nvSpPr>
        <p:spPr>
          <a:xfrm>
            <a:off x="3844925" y="637250"/>
            <a:ext cx="1167900" cy="1167900"/>
          </a:xfrm>
          <a:prstGeom prst="ellipse">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EFEFEF"/>
                </a:solidFill>
                <a:latin typeface="Roboto Condensed"/>
                <a:ea typeface="Roboto Condensed"/>
                <a:cs typeface="Roboto Condensed"/>
                <a:sym typeface="Roboto Condensed"/>
              </a:rPr>
              <a:t>Students</a:t>
            </a:r>
            <a:endParaRPr b="1">
              <a:solidFill>
                <a:srgbClr val="EFEFEF"/>
              </a:solidFill>
              <a:latin typeface="Roboto Condensed"/>
              <a:ea typeface="Roboto Condensed"/>
              <a:cs typeface="Roboto Condensed"/>
              <a:sym typeface="Roboto Condensed"/>
            </a:endParaRPr>
          </a:p>
        </p:txBody>
      </p:sp>
      <p:sp>
        <p:nvSpPr>
          <p:cNvPr id="215" name="Google Shape;215;p13"/>
          <p:cNvSpPr/>
          <p:nvPr/>
        </p:nvSpPr>
        <p:spPr>
          <a:xfrm>
            <a:off x="7810075" y="3374675"/>
            <a:ext cx="1234200" cy="400200"/>
          </a:xfrm>
          <a:prstGeom prst="roundRect">
            <a:avLst>
              <a:gd name="adj" fmla="val 16667"/>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Condensed"/>
                <a:ea typeface="Roboto Condensed"/>
                <a:cs typeface="Roboto Condensed"/>
                <a:sym typeface="Roboto Condensed"/>
              </a:rPr>
              <a:t>View resume</a:t>
            </a:r>
            <a:endParaRPr>
              <a:solidFill>
                <a:srgbClr val="434343"/>
              </a:solidFill>
              <a:latin typeface="Roboto Condensed"/>
              <a:ea typeface="Roboto Condensed"/>
              <a:cs typeface="Roboto Condensed"/>
              <a:sym typeface="Roboto Condensed"/>
            </a:endParaRPr>
          </a:p>
        </p:txBody>
      </p:sp>
      <p:sp>
        <p:nvSpPr>
          <p:cNvPr id="216" name="Google Shape;216;p13"/>
          <p:cNvSpPr/>
          <p:nvPr/>
        </p:nvSpPr>
        <p:spPr>
          <a:xfrm>
            <a:off x="5917800" y="1458700"/>
            <a:ext cx="1487400" cy="400200"/>
          </a:xfrm>
          <a:prstGeom prst="roundRect">
            <a:avLst>
              <a:gd name="adj" fmla="val 16667"/>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Condensed"/>
                <a:ea typeface="Roboto Condensed"/>
                <a:cs typeface="Roboto Condensed"/>
                <a:sym typeface="Roboto Condensed"/>
              </a:rPr>
              <a:t>Apply for job</a:t>
            </a:r>
            <a:endParaRPr>
              <a:solidFill>
                <a:srgbClr val="434343"/>
              </a:solidFill>
              <a:latin typeface="Roboto Condensed"/>
              <a:ea typeface="Roboto Condensed"/>
              <a:cs typeface="Roboto Condensed"/>
              <a:sym typeface="Roboto Condensed"/>
            </a:endParaRPr>
          </a:p>
        </p:txBody>
      </p:sp>
      <p:sp>
        <p:nvSpPr>
          <p:cNvPr id="217" name="Google Shape;217;p13"/>
          <p:cNvSpPr/>
          <p:nvPr/>
        </p:nvSpPr>
        <p:spPr>
          <a:xfrm>
            <a:off x="5093513" y="3504225"/>
            <a:ext cx="1487400" cy="400200"/>
          </a:xfrm>
          <a:prstGeom prst="roundRect">
            <a:avLst>
              <a:gd name="adj" fmla="val 16667"/>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Condensed"/>
                <a:ea typeface="Roboto Condensed"/>
                <a:cs typeface="Roboto Condensed"/>
                <a:sym typeface="Roboto Condensed"/>
              </a:rPr>
              <a:t>Verify Company</a:t>
            </a:r>
            <a:endParaRPr>
              <a:solidFill>
                <a:srgbClr val="434343"/>
              </a:solidFill>
              <a:latin typeface="Roboto Condensed"/>
              <a:ea typeface="Roboto Condensed"/>
              <a:cs typeface="Roboto Condensed"/>
              <a:sym typeface="Roboto Condensed"/>
            </a:endParaRPr>
          </a:p>
        </p:txBody>
      </p:sp>
      <p:sp>
        <p:nvSpPr>
          <p:cNvPr id="218" name="Google Shape;218;p13"/>
          <p:cNvSpPr/>
          <p:nvPr/>
        </p:nvSpPr>
        <p:spPr>
          <a:xfrm>
            <a:off x="1607075" y="4494300"/>
            <a:ext cx="1740900" cy="400200"/>
          </a:xfrm>
          <a:prstGeom prst="roundRect">
            <a:avLst>
              <a:gd name="adj" fmla="val 16667"/>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434343"/>
                </a:solidFill>
                <a:latin typeface="Roboto Condensed"/>
                <a:ea typeface="Roboto Condensed"/>
                <a:cs typeface="Roboto Condensed"/>
                <a:sym typeface="Roboto Condensed"/>
              </a:rPr>
              <a:t>Post announcements</a:t>
            </a:r>
            <a:endParaRPr dirty="0">
              <a:solidFill>
                <a:srgbClr val="434343"/>
              </a:solidFill>
              <a:latin typeface="Roboto Condensed"/>
              <a:ea typeface="Roboto Condensed"/>
              <a:cs typeface="Roboto Condensed"/>
              <a:sym typeface="Roboto Condensed"/>
            </a:endParaRPr>
          </a:p>
        </p:txBody>
      </p:sp>
      <p:sp>
        <p:nvSpPr>
          <p:cNvPr id="219" name="Google Shape;219;p13"/>
          <p:cNvSpPr/>
          <p:nvPr/>
        </p:nvSpPr>
        <p:spPr>
          <a:xfrm>
            <a:off x="1497950" y="1805150"/>
            <a:ext cx="1740900" cy="400200"/>
          </a:xfrm>
          <a:prstGeom prst="roundRect">
            <a:avLst>
              <a:gd name="adj" fmla="val 16667"/>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434343"/>
                </a:solidFill>
                <a:latin typeface="Roboto Condensed"/>
                <a:ea typeface="Roboto Condensed"/>
                <a:cs typeface="Roboto Condensed"/>
                <a:sym typeface="Roboto Condensed"/>
              </a:rPr>
              <a:t>Give Feedback</a:t>
            </a:r>
            <a:endParaRPr dirty="0">
              <a:solidFill>
                <a:srgbClr val="434343"/>
              </a:solidFill>
              <a:latin typeface="Roboto Condensed"/>
              <a:ea typeface="Roboto Condensed"/>
              <a:cs typeface="Roboto Condensed"/>
              <a:sym typeface="Roboto Condensed"/>
            </a:endParaRPr>
          </a:p>
        </p:txBody>
      </p:sp>
      <p:sp>
        <p:nvSpPr>
          <p:cNvPr id="220" name="Google Shape;220;p13"/>
          <p:cNvSpPr/>
          <p:nvPr/>
        </p:nvSpPr>
        <p:spPr>
          <a:xfrm>
            <a:off x="3844925" y="3637650"/>
            <a:ext cx="1167900" cy="1167900"/>
          </a:xfrm>
          <a:prstGeom prst="ellips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EFEFEF"/>
                </a:solidFill>
                <a:latin typeface="Roboto Condensed"/>
                <a:ea typeface="Roboto Condensed"/>
                <a:cs typeface="Roboto Condensed"/>
                <a:sym typeface="Roboto Condensed"/>
              </a:rPr>
              <a:t>Institute</a:t>
            </a:r>
          </a:p>
          <a:p>
            <a:pPr marL="0" lvl="0" indent="0" algn="l" rtl="0">
              <a:spcBef>
                <a:spcPts val="0"/>
              </a:spcBef>
              <a:spcAft>
                <a:spcPts val="0"/>
              </a:spcAft>
              <a:buNone/>
            </a:pPr>
            <a:r>
              <a:rPr lang="en" b="1" dirty="0">
                <a:solidFill>
                  <a:srgbClr val="EFEFEF"/>
                </a:solidFill>
                <a:latin typeface="Roboto Condensed"/>
                <a:ea typeface="Roboto Condensed"/>
                <a:cs typeface="Roboto Condensed"/>
                <a:sym typeface="Roboto Condensed"/>
              </a:rPr>
              <a:t>Admin</a:t>
            </a:r>
            <a:endParaRPr b="1" dirty="0">
              <a:solidFill>
                <a:srgbClr val="EFEFEF"/>
              </a:solidFill>
              <a:latin typeface="Roboto Condensed"/>
              <a:ea typeface="Roboto Condensed"/>
              <a:cs typeface="Roboto Condensed"/>
              <a:sym typeface="Roboto Condensed"/>
            </a:endParaRPr>
          </a:p>
        </p:txBody>
      </p:sp>
      <p:sp>
        <p:nvSpPr>
          <p:cNvPr id="221" name="Google Shape;221;p13"/>
          <p:cNvSpPr/>
          <p:nvPr/>
        </p:nvSpPr>
        <p:spPr>
          <a:xfrm>
            <a:off x="6580913" y="2147204"/>
            <a:ext cx="1648687" cy="1167900"/>
          </a:xfrm>
          <a:prstGeom prst="ellips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EFEFEF"/>
                </a:solidFill>
                <a:latin typeface="Roboto Condensed"/>
                <a:ea typeface="Roboto Condensed"/>
                <a:cs typeface="Roboto Condensed"/>
                <a:sym typeface="Roboto Condensed"/>
              </a:rPr>
              <a:t>Recruiters</a:t>
            </a:r>
            <a:endParaRPr b="1">
              <a:solidFill>
                <a:srgbClr val="EFEFEF"/>
              </a:solidFill>
              <a:latin typeface="Roboto Condensed"/>
              <a:ea typeface="Roboto Condensed"/>
              <a:cs typeface="Roboto Condensed"/>
              <a:sym typeface="Roboto Condensed"/>
            </a:endParaRPr>
          </a:p>
        </p:txBody>
      </p:sp>
      <p:sp>
        <p:nvSpPr>
          <p:cNvPr id="222" name="Google Shape;222;p13"/>
          <p:cNvSpPr/>
          <p:nvPr/>
        </p:nvSpPr>
        <p:spPr>
          <a:xfrm>
            <a:off x="330049" y="2168750"/>
            <a:ext cx="1313999" cy="1167900"/>
          </a:xfrm>
          <a:prstGeom prst="ellips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EFEFEF"/>
                </a:solidFill>
                <a:latin typeface="Roboto Condensed"/>
                <a:ea typeface="Roboto Condensed"/>
                <a:cs typeface="Roboto Condensed"/>
                <a:sym typeface="Roboto Condensed"/>
              </a:rPr>
              <a:t>Alumni</a:t>
            </a:r>
            <a:endParaRPr b="1" dirty="0">
              <a:solidFill>
                <a:srgbClr val="EFEFEF"/>
              </a:solidFill>
              <a:latin typeface="Roboto Condensed"/>
              <a:ea typeface="Roboto Condensed"/>
              <a:cs typeface="Roboto Condensed"/>
              <a:sym typeface="Roboto Condensed"/>
            </a:endParaRPr>
          </a:p>
        </p:txBody>
      </p:sp>
      <p:cxnSp>
        <p:nvCxnSpPr>
          <p:cNvPr id="223" name="Google Shape;223;p13"/>
          <p:cNvCxnSpPr>
            <a:cxnSpLocks/>
            <a:stCxn id="221" idx="2"/>
            <a:endCxn id="213" idx="2"/>
          </p:cNvCxnSpPr>
          <p:nvPr/>
        </p:nvCxnSpPr>
        <p:spPr>
          <a:xfrm rot="10800000">
            <a:off x="5347451" y="2622800"/>
            <a:ext cx="1233463" cy="108354"/>
          </a:xfrm>
          <a:prstGeom prst="curvedConnector2">
            <a:avLst/>
          </a:prstGeom>
          <a:noFill/>
          <a:ln w="28575" cap="flat" cmpd="sng">
            <a:solidFill>
              <a:schemeClr val="dk2"/>
            </a:solidFill>
            <a:prstDash val="solid"/>
            <a:round/>
            <a:headEnd type="none" w="med" len="med"/>
            <a:tailEnd type="stealth" w="med" len="med"/>
          </a:ln>
        </p:spPr>
      </p:cxnSp>
      <p:cxnSp>
        <p:nvCxnSpPr>
          <p:cNvPr id="224" name="Google Shape;224;p13"/>
          <p:cNvCxnSpPr>
            <a:stCxn id="214" idx="6"/>
            <a:endCxn id="216" idx="0"/>
          </p:cNvCxnSpPr>
          <p:nvPr/>
        </p:nvCxnSpPr>
        <p:spPr>
          <a:xfrm>
            <a:off x="5012825" y="1221200"/>
            <a:ext cx="1648800" cy="237600"/>
          </a:xfrm>
          <a:prstGeom prst="curvedConnector2">
            <a:avLst/>
          </a:prstGeom>
          <a:noFill/>
          <a:ln w="28575" cap="flat" cmpd="sng">
            <a:solidFill>
              <a:schemeClr val="dk2"/>
            </a:solidFill>
            <a:prstDash val="solid"/>
            <a:round/>
            <a:headEnd type="none" w="med" len="med"/>
            <a:tailEnd type="stealth" w="med" len="med"/>
          </a:ln>
        </p:spPr>
      </p:cxnSp>
      <p:cxnSp>
        <p:nvCxnSpPr>
          <p:cNvPr id="225" name="Google Shape;225;p13"/>
          <p:cNvCxnSpPr>
            <a:cxnSpLocks/>
            <a:stCxn id="221" idx="6"/>
            <a:endCxn id="215" idx="0"/>
          </p:cNvCxnSpPr>
          <p:nvPr/>
        </p:nvCxnSpPr>
        <p:spPr>
          <a:xfrm>
            <a:off x="8229600" y="2731154"/>
            <a:ext cx="197575" cy="643521"/>
          </a:xfrm>
          <a:prstGeom prst="curvedConnector2">
            <a:avLst/>
          </a:prstGeom>
          <a:noFill/>
          <a:ln w="28575" cap="flat" cmpd="sng">
            <a:solidFill>
              <a:schemeClr val="dk2"/>
            </a:solidFill>
            <a:prstDash val="solid"/>
            <a:round/>
            <a:headEnd type="none" w="med" len="med"/>
            <a:tailEnd type="stealth" w="med" len="med"/>
          </a:ln>
        </p:spPr>
      </p:cxnSp>
      <p:cxnSp>
        <p:nvCxnSpPr>
          <p:cNvPr id="226" name="Google Shape;226;p13"/>
          <p:cNvCxnSpPr>
            <a:stCxn id="220" idx="6"/>
            <a:endCxn id="217" idx="2"/>
          </p:cNvCxnSpPr>
          <p:nvPr/>
        </p:nvCxnSpPr>
        <p:spPr>
          <a:xfrm rot="10800000" flipH="1">
            <a:off x="5012825" y="3904500"/>
            <a:ext cx="824400" cy="317100"/>
          </a:xfrm>
          <a:prstGeom prst="curvedConnector2">
            <a:avLst/>
          </a:prstGeom>
          <a:noFill/>
          <a:ln w="28575" cap="flat" cmpd="sng">
            <a:solidFill>
              <a:schemeClr val="dk2"/>
            </a:solidFill>
            <a:prstDash val="solid"/>
            <a:round/>
            <a:headEnd type="none" w="med" len="med"/>
            <a:tailEnd type="stealth" w="med" len="med"/>
          </a:ln>
        </p:spPr>
      </p:cxnSp>
      <p:cxnSp>
        <p:nvCxnSpPr>
          <p:cNvPr id="227" name="Google Shape;227;p13"/>
          <p:cNvCxnSpPr>
            <a:stCxn id="214" idx="2"/>
            <a:endCxn id="212" idx="2"/>
          </p:cNvCxnSpPr>
          <p:nvPr/>
        </p:nvCxnSpPr>
        <p:spPr>
          <a:xfrm rot="10800000">
            <a:off x="2291225" y="1037300"/>
            <a:ext cx="1553700" cy="183900"/>
          </a:xfrm>
          <a:prstGeom prst="curvedConnector2">
            <a:avLst/>
          </a:prstGeom>
          <a:noFill/>
          <a:ln w="28575" cap="flat" cmpd="sng">
            <a:solidFill>
              <a:schemeClr val="dk2"/>
            </a:solidFill>
            <a:prstDash val="solid"/>
            <a:round/>
            <a:headEnd type="none" w="med" len="med"/>
            <a:tailEnd type="stealth" w="med" len="med"/>
          </a:ln>
        </p:spPr>
      </p:cxnSp>
      <p:cxnSp>
        <p:nvCxnSpPr>
          <p:cNvPr id="228" name="Google Shape;228;p13"/>
          <p:cNvCxnSpPr>
            <a:stCxn id="220" idx="2"/>
            <a:endCxn id="218" idx="0"/>
          </p:cNvCxnSpPr>
          <p:nvPr/>
        </p:nvCxnSpPr>
        <p:spPr>
          <a:xfrm flipH="1">
            <a:off x="2477525" y="4221600"/>
            <a:ext cx="1367400" cy="272700"/>
          </a:xfrm>
          <a:prstGeom prst="curvedConnector2">
            <a:avLst/>
          </a:prstGeom>
          <a:noFill/>
          <a:ln w="28575" cap="flat" cmpd="sng">
            <a:solidFill>
              <a:schemeClr val="dk2"/>
            </a:solidFill>
            <a:prstDash val="solid"/>
            <a:round/>
            <a:headEnd type="none" w="med" len="med"/>
            <a:tailEnd type="stealth" w="med" len="med"/>
          </a:ln>
        </p:spPr>
      </p:cxnSp>
      <p:cxnSp>
        <p:nvCxnSpPr>
          <p:cNvPr id="229" name="Google Shape;229;p13"/>
          <p:cNvCxnSpPr>
            <a:cxnSpLocks/>
            <a:stCxn id="222" idx="6"/>
            <a:endCxn id="219" idx="2"/>
          </p:cNvCxnSpPr>
          <p:nvPr/>
        </p:nvCxnSpPr>
        <p:spPr>
          <a:xfrm flipV="1">
            <a:off x="1644048" y="2205350"/>
            <a:ext cx="724352" cy="547350"/>
          </a:xfrm>
          <a:prstGeom prst="curvedConnector2">
            <a:avLst/>
          </a:prstGeom>
          <a:noFill/>
          <a:ln w="28575" cap="flat" cmpd="sng">
            <a:solidFill>
              <a:schemeClr val="dk2"/>
            </a:solidFill>
            <a:prstDash val="solid"/>
            <a:round/>
            <a:headEnd type="none" w="med" len="med"/>
            <a:tailEnd type="stealth" w="med" len="med"/>
          </a:ln>
        </p:spPr>
      </p:cxnSp>
      <p:cxnSp>
        <p:nvCxnSpPr>
          <p:cNvPr id="230" name="Google Shape;230;p13"/>
          <p:cNvCxnSpPr>
            <a:stCxn id="213" idx="0"/>
            <a:endCxn id="216" idx="2"/>
          </p:cNvCxnSpPr>
          <p:nvPr/>
        </p:nvCxnSpPr>
        <p:spPr>
          <a:xfrm rot="-5400000">
            <a:off x="5822650" y="1383800"/>
            <a:ext cx="363600" cy="1314000"/>
          </a:xfrm>
          <a:prstGeom prst="curvedConnector3">
            <a:avLst>
              <a:gd name="adj1" fmla="val 50014"/>
            </a:avLst>
          </a:prstGeom>
          <a:noFill/>
          <a:ln w="28575" cap="flat" cmpd="sng">
            <a:solidFill>
              <a:schemeClr val="dk2"/>
            </a:solidFill>
            <a:prstDash val="dot"/>
            <a:round/>
            <a:headEnd type="none" w="med" len="med"/>
            <a:tailEnd type="none" w="med" len="med"/>
          </a:ln>
        </p:spPr>
      </p:cxnSp>
      <p:cxnSp>
        <p:nvCxnSpPr>
          <p:cNvPr id="231" name="Google Shape;231;p13"/>
          <p:cNvCxnSpPr>
            <a:stCxn id="217" idx="0"/>
          </p:cNvCxnSpPr>
          <p:nvPr/>
        </p:nvCxnSpPr>
        <p:spPr>
          <a:xfrm rot="5400000" flipH="1">
            <a:off x="4913213" y="2580225"/>
            <a:ext cx="928800" cy="919200"/>
          </a:xfrm>
          <a:prstGeom prst="curvedConnector3">
            <a:avLst>
              <a:gd name="adj1" fmla="val 50000"/>
            </a:avLst>
          </a:prstGeom>
          <a:noFill/>
          <a:ln w="28575" cap="flat" cmpd="sng">
            <a:solidFill>
              <a:schemeClr val="dk2"/>
            </a:solidFill>
            <a:prstDash val="dot"/>
            <a:round/>
            <a:headEnd type="none" w="med" len="med"/>
            <a:tailEnd type="none" w="med" len="med"/>
          </a:ln>
        </p:spPr>
      </p:cxnSp>
      <p:sp>
        <p:nvSpPr>
          <p:cNvPr id="25" name="Google Shape;212;p13">
            <a:extLst>
              <a:ext uri="{FF2B5EF4-FFF2-40B4-BE49-F238E27FC236}">
                <a16:creationId xmlns:a16="http://schemas.microsoft.com/office/drawing/2014/main" id="{E6E190FC-2B02-4D3E-848C-93D594686F66}"/>
              </a:ext>
            </a:extLst>
          </p:cNvPr>
          <p:cNvSpPr/>
          <p:nvPr/>
        </p:nvSpPr>
        <p:spPr>
          <a:xfrm>
            <a:off x="5837213" y="342950"/>
            <a:ext cx="1487400" cy="400200"/>
          </a:xfrm>
          <a:prstGeom prst="roundRect">
            <a:avLst>
              <a:gd name="adj" fmla="val 16667"/>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434343"/>
                </a:solidFill>
                <a:latin typeface="Roboto Condensed"/>
                <a:ea typeface="Roboto Condensed"/>
                <a:cs typeface="Roboto Condensed"/>
                <a:sym typeface="Roboto Condensed"/>
              </a:rPr>
              <a:t>Create</a:t>
            </a:r>
          </a:p>
          <a:p>
            <a:pPr marL="0" lvl="0" indent="0" algn="ctr" rtl="0">
              <a:spcBef>
                <a:spcPts val="0"/>
              </a:spcBef>
              <a:spcAft>
                <a:spcPts val="0"/>
              </a:spcAft>
              <a:buNone/>
            </a:pPr>
            <a:r>
              <a:rPr lang="en" dirty="0">
                <a:solidFill>
                  <a:srgbClr val="434343"/>
                </a:solidFill>
                <a:latin typeface="Roboto Condensed"/>
                <a:ea typeface="Roboto Condensed"/>
                <a:cs typeface="Roboto Condensed"/>
                <a:sym typeface="Roboto Condensed"/>
              </a:rPr>
              <a:t>Resume</a:t>
            </a:r>
            <a:endParaRPr dirty="0">
              <a:solidFill>
                <a:srgbClr val="434343"/>
              </a:solidFill>
              <a:latin typeface="Roboto Condensed"/>
              <a:ea typeface="Roboto Condensed"/>
              <a:cs typeface="Roboto Condensed"/>
              <a:sym typeface="Roboto Condensed"/>
            </a:endParaRPr>
          </a:p>
        </p:txBody>
      </p:sp>
      <p:cxnSp>
        <p:nvCxnSpPr>
          <p:cNvPr id="26" name="Google Shape;227;p13">
            <a:extLst>
              <a:ext uri="{FF2B5EF4-FFF2-40B4-BE49-F238E27FC236}">
                <a16:creationId xmlns:a16="http://schemas.microsoft.com/office/drawing/2014/main" id="{E48EC0F5-D1E0-48FC-8C11-319E73512D77}"/>
              </a:ext>
            </a:extLst>
          </p:cNvPr>
          <p:cNvCxnSpPr>
            <a:cxnSpLocks/>
            <a:endCxn id="25" idx="2"/>
          </p:cNvCxnSpPr>
          <p:nvPr/>
        </p:nvCxnSpPr>
        <p:spPr>
          <a:xfrm>
            <a:off x="4683211" y="722137"/>
            <a:ext cx="1897702" cy="21013"/>
          </a:xfrm>
          <a:prstGeom prst="curvedConnector4">
            <a:avLst>
              <a:gd name="adj1" fmla="val 30405"/>
              <a:gd name="adj2" fmla="val 1187898"/>
            </a:avLst>
          </a:prstGeom>
          <a:noFill/>
          <a:ln w="28575" cap="flat" cmpd="sng">
            <a:solidFill>
              <a:schemeClr val="dk2"/>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4"/>
          <p:cNvSpPr/>
          <p:nvPr/>
        </p:nvSpPr>
        <p:spPr>
          <a:xfrm>
            <a:off x="4654700" y="3293800"/>
            <a:ext cx="2252100" cy="7065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114300" lvl="0" indent="-14605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Functions as per user.</a:t>
            </a:r>
            <a:endParaRPr>
              <a:solidFill>
                <a:schemeClr val="lt1"/>
              </a:solidFill>
              <a:latin typeface="Roboto Condensed"/>
              <a:ea typeface="Roboto Condensed"/>
              <a:cs typeface="Roboto Condensed"/>
              <a:sym typeface="Roboto Condensed"/>
            </a:endParaRPr>
          </a:p>
          <a:p>
            <a:pPr marL="114300" lvl="0" indent="-14605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Interrelationships </a:t>
            </a:r>
            <a:endParaRPr>
              <a:solidFill>
                <a:schemeClr val="lt1"/>
              </a:solidFill>
              <a:latin typeface="Roboto Condensed"/>
              <a:ea typeface="Roboto Condensed"/>
              <a:cs typeface="Roboto Condensed"/>
              <a:sym typeface="Roboto Condensed"/>
            </a:endParaRPr>
          </a:p>
        </p:txBody>
      </p:sp>
      <p:sp>
        <p:nvSpPr>
          <p:cNvPr id="237" name="Google Shape;237;p14"/>
          <p:cNvSpPr/>
          <p:nvPr/>
        </p:nvSpPr>
        <p:spPr>
          <a:xfrm>
            <a:off x="4628250" y="2047025"/>
            <a:ext cx="2252100" cy="7065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114300" lvl="0" indent="-14605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Python - Django</a:t>
            </a:r>
            <a:endParaRPr>
              <a:solidFill>
                <a:schemeClr val="lt1"/>
              </a:solidFill>
              <a:latin typeface="Roboto Condensed"/>
              <a:ea typeface="Roboto Condensed"/>
              <a:cs typeface="Roboto Condensed"/>
              <a:sym typeface="Roboto Condensed"/>
            </a:endParaRPr>
          </a:p>
          <a:p>
            <a:pPr marL="114300" lvl="0" indent="-14605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Various pages in website</a:t>
            </a:r>
            <a:endParaRPr>
              <a:solidFill>
                <a:schemeClr val="lt1"/>
              </a:solidFill>
              <a:latin typeface="Roboto Condensed"/>
              <a:ea typeface="Roboto Condensed"/>
              <a:cs typeface="Roboto Condensed"/>
              <a:sym typeface="Roboto Condensed"/>
            </a:endParaRPr>
          </a:p>
        </p:txBody>
      </p:sp>
      <p:sp>
        <p:nvSpPr>
          <p:cNvPr id="238" name="Google Shape;238;p14"/>
          <p:cNvSpPr/>
          <p:nvPr/>
        </p:nvSpPr>
        <p:spPr>
          <a:xfrm>
            <a:off x="483000" y="1435275"/>
            <a:ext cx="3601200" cy="34671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SOFTWARE REQUIREMENTS SPECIFICATION</a:t>
            </a:r>
            <a:endParaRPr/>
          </a:p>
        </p:txBody>
      </p:sp>
      <p:sp>
        <p:nvSpPr>
          <p:cNvPr id="240" name="Google Shape;240;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41" name="Google Shape;241;p14"/>
          <p:cNvGrpSpPr/>
          <p:nvPr/>
        </p:nvGrpSpPr>
        <p:grpSpPr>
          <a:xfrm>
            <a:off x="282216" y="590918"/>
            <a:ext cx="369505" cy="369505"/>
            <a:chOff x="2594050" y="1631825"/>
            <a:chExt cx="439625" cy="439625"/>
          </a:xfrm>
        </p:grpSpPr>
        <p:sp>
          <p:nvSpPr>
            <p:cNvPr id="242" name="Google Shape;242;p1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4"/>
          <p:cNvGrpSpPr/>
          <p:nvPr/>
        </p:nvGrpSpPr>
        <p:grpSpPr>
          <a:xfrm>
            <a:off x="500001" y="1476636"/>
            <a:ext cx="3543806" cy="3380258"/>
            <a:chOff x="282229" y="1449211"/>
            <a:chExt cx="3543806" cy="3380258"/>
          </a:xfrm>
        </p:grpSpPr>
        <p:grpSp>
          <p:nvGrpSpPr>
            <p:cNvPr id="247" name="Google Shape;247;p14"/>
            <p:cNvGrpSpPr/>
            <p:nvPr/>
          </p:nvGrpSpPr>
          <p:grpSpPr>
            <a:xfrm>
              <a:off x="282229" y="1449211"/>
              <a:ext cx="3543806" cy="3380258"/>
              <a:chOff x="8338678" y="5506443"/>
              <a:chExt cx="720227" cy="686988"/>
            </a:xfrm>
          </p:grpSpPr>
          <p:sp>
            <p:nvSpPr>
              <p:cNvPr id="248" name="Google Shape;248;p14"/>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9" name="Google Shape;249;p14"/>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0" name="Google Shape;250;p14"/>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1" name="Google Shape;251;p14"/>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2" name="Google Shape;252;p14"/>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3" name="Google Shape;253;p14"/>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54" name="Google Shape;254;p14"/>
            <p:cNvSpPr txBox="1"/>
            <p:nvPr/>
          </p:nvSpPr>
          <p:spPr>
            <a:xfrm>
              <a:off x="1666075" y="2877738"/>
              <a:ext cx="776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chemeClr val="accent1"/>
                  </a:solidFill>
                  <a:latin typeface="Roboto Condensed"/>
                  <a:ea typeface="Roboto Condensed"/>
                  <a:cs typeface="Roboto Condensed"/>
                  <a:sym typeface="Roboto Condensed"/>
                </a:rPr>
                <a:t>SRS</a:t>
              </a:r>
              <a:endParaRPr sz="2200" b="1">
                <a:solidFill>
                  <a:schemeClr val="accent1"/>
                </a:solidFill>
                <a:latin typeface="Roboto Condensed"/>
                <a:ea typeface="Roboto Condensed"/>
                <a:cs typeface="Roboto Condensed"/>
                <a:sym typeface="Roboto Condensed"/>
              </a:endParaRPr>
            </a:p>
          </p:txBody>
        </p:sp>
        <p:sp>
          <p:nvSpPr>
            <p:cNvPr id="255" name="Google Shape;255;p14"/>
            <p:cNvSpPr txBox="1"/>
            <p:nvPr/>
          </p:nvSpPr>
          <p:spPr>
            <a:xfrm>
              <a:off x="915275" y="1900200"/>
              <a:ext cx="107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Correctness</a:t>
              </a:r>
              <a:endParaRPr b="1">
                <a:solidFill>
                  <a:srgbClr val="FFFFFF"/>
                </a:solidFill>
                <a:latin typeface="Roboto Condensed"/>
                <a:ea typeface="Roboto Condensed"/>
                <a:cs typeface="Roboto Condensed"/>
                <a:sym typeface="Roboto Condensed"/>
              </a:endParaRPr>
            </a:p>
          </p:txBody>
        </p:sp>
        <p:sp>
          <p:nvSpPr>
            <p:cNvPr id="256" name="Google Shape;256;p14"/>
            <p:cNvSpPr txBox="1"/>
            <p:nvPr/>
          </p:nvSpPr>
          <p:spPr>
            <a:xfrm>
              <a:off x="2026280" y="1900200"/>
              <a:ext cx="1263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Completeness</a:t>
              </a:r>
              <a:endParaRPr b="1">
                <a:solidFill>
                  <a:srgbClr val="FFFFFF"/>
                </a:solidFill>
                <a:latin typeface="Roboto Condensed"/>
                <a:ea typeface="Roboto Condensed"/>
                <a:cs typeface="Roboto Condensed"/>
                <a:sym typeface="Roboto Condensed"/>
              </a:endParaRPr>
            </a:p>
          </p:txBody>
        </p:sp>
        <p:sp>
          <p:nvSpPr>
            <p:cNvPr id="257" name="Google Shape;257;p14"/>
            <p:cNvSpPr txBox="1"/>
            <p:nvPr/>
          </p:nvSpPr>
          <p:spPr>
            <a:xfrm>
              <a:off x="2751425" y="2946900"/>
              <a:ext cx="107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Consistency</a:t>
              </a:r>
              <a:endParaRPr b="1">
                <a:solidFill>
                  <a:srgbClr val="FFFFFF"/>
                </a:solidFill>
                <a:latin typeface="Roboto Condensed"/>
                <a:ea typeface="Roboto Condensed"/>
                <a:cs typeface="Roboto Condensed"/>
                <a:sym typeface="Roboto Condensed"/>
              </a:endParaRPr>
            </a:p>
          </p:txBody>
        </p:sp>
        <p:sp>
          <p:nvSpPr>
            <p:cNvPr id="258" name="Google Shape;258;p14"/>
            <p:cNvSpPr txBox="1"/>
            <p:nvPr/>
          </p:nvSpPr>
          <p:spPr>
            <a:xfrm>
              <a:off x="2120625" y="3978300"/>
              <a:ext cx="107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Verifiability</a:t>
              </a:r>
              <a:endParaRPr b="1">
                <a:solidFill>
                  <a:srgbClr val="FFFFFF"/>
                </a:solidFill>
                <a:latin typeface="Roboto Condensed"/>
                <a:ea typeface="Roboto Condensed"/>
                <a:cs typeface="Roboto Condensed"/>
                <a:sym typeface="Roboto Condensed"/>
              </a:endParaRPr>
            </a:p>
          </p:txBody>
        </p:sp>
        <p:sp>
          <p:nvSpPr>
            <p:cNvPr id="259" name="Google Shape;259;p14"/>
            <p:cNvSpPr txBox="1"/>
            <p:nvPr/>
          </p:nvSpPr>
          <p:spPr>
            <a:xfrm>
              <a:off x="901955" y="3993600"/>
              <a:ext cx="112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Modifiability</a:t>
              </a:r>
              <a:endParaRPr b="1">
                <a:solidFill>
                  <a:srgbClr val="FFFFFF"/>
                </a:solidFill>
                <a:latin typeface="Roboto Condensed"/>
                <a:ea typeface="Roboto Condensed"/>
                <a:cs typeface="Roboto Condensed"/>
                <a:sym typeface="Roboto Condensed"/>
              </a:endParaRPr>
            </a:p>
          </p:txBody>
        </p:sp>
        <p:sp>
          <p:nvSpPr>
            <p:cNvPr id="260" name="Google Shape;260;p14"/>
            <p:cNvSpPr txBox="1"/>
            <p:nvPr/>
          </p:nvSpPr>
          <p:spPr>
            <a:xfrm>
              <a:off x="304571" y="2973356"/>
              <a:ext cx="107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Traceability</a:t>
              </a:r>
              <a:endParaRPr b="1">
                <a:solidFill>
                  <a:srgbClr val="FFFFFF"/>
                </a:solidFill>
                <a:latin typeface="Roboto Condensed"/>
                <a:ea typeface="Roboto Condensed"/>
                <a:cs typeface="Roboto Condensed"/>
                <a:sym typeface="Roboto Condensed"/>
              </a:endParaRPr>
            </a:p>
          </p:txBody>
        </p:sp>
      </p:grpSp>
      <p:sp>
        <p:nvSpPr>
          <p:cNvPr id="261" name="Google Shape;261;p14"/>
          <p:cNvSpPr/>
          <p:nvPr/>
        </p:nvSpPr>
        <p:spPr>
          <a:xfrm>
            <a:off x="4502300" y="1619225"/>
            <a:ext cx="2404500" cy="523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oboto Condensed"/>
                <a:ea typeface="Roboto Condensed"/>
                <a:cs typeface="Roboto Condensed"/>
                <a:sym typeface="Roboto Condensed"/>
              </a:rPr>
              <a:t>Interface Requirements</a:t>
            </a:r>
            <a:endParaRPr dirty="0">
              <a:solidFill>
                <a:schemeClr val="accent2"/>
              </a:solidFill>
              <a:latin typeface="Roboto Condensed"/>
              <a:ea typeface="Roboto Condensed"/>
              <a:cs typeface="Roboto Condensed"/>
              <a:sym typeface="Roboto Condensed"/>
            </a:endParaRPr>
          </a:p>
        </p:txBody>
      </p:sp>
      <p:sp>
        <p:nvSpPr>
          <p:cNvPr id="262" name="Google Shape;262;p14"/>
          <p:cNvSpPr/>
          <p:nvPr/>
        </p:nvSpPr>
        <p:spPr>
          <a:xfrm>
            <a:off x="4502300" y="2879975"/>
            <a:ext cx="2404500" cy="523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oboto Condensed"/>
                <a:ea typeface="Roboto Condensed"/>
                <a:cs typeface="Roboto Condensed"/>
                <a:sym typeface="Roboto Condensed"/>
              </a:rPr>
              <a:t>Functional Requirements</a:t>
            </a:r>
            <a:endParaRPr>
              <a:solidFill>
                <a:schemeClr val="accent2"/>
              </a:solidFill>
              <a:latin typeface="Roboto Condensed"/>
              <a:ea typeface="Roboto Condensed"/>
              <a:cs typeface="Roboto Condensed"/>
              <a:sym typeface="Roboto Condensed"/>
            </a:endParaRPr>
          </a:p>
        </p:txBody>
      </p:sp>
      <p:sp>
        <p:nvSpPr>
          <p:cNvPr id="263" name="Google Shape;263;p14"/>
          <p:cNvSpPr/>
          <p:nvPr/>
        </p:nvSpPr>
        <p:spPr>
          <a:xfrm>
            <a:off x="4502300" y="4140725"/>
            <a:ext cx="2404500" cy="523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oboto Condensed"/>
                <a:ea typeface="Roboto Condensed"/>
                <a:cs typeface="Roboto Condensed"/>
                <a:sym typeface="Roboto Condensed"/>
              </a:rPr>
              <a:t>Non-functional Requirements</a:t>
            </a:r>
            <a:endParaRPr>
              <a:solidFill>
                <a:schemeClr val="accent2"/>
              </a:solidFill>
              <a:latin typeface="Roboto Condensed"/>
              <a:ea typeface="Roboto Condensed"/>
              <a:cs typeface="Roboto Condensed"/>
              <a:sym typeface="Roboto Condensed"/>
            </a:endParaRPr>
          </a:p>
        </p:txBody>
      </p:sp>
      <p:cxnSp>
        <p:nvCxnSpPr>
          <p:cNvPr id="264" name="Google Shape;264;p14"/>
          <p:cNvCxnSpPr>
            <a:endCxn id="261" idx="1"/>
          </p:cNvCxnSpPr>
          <p:nvPr/>
        </p:nvCxnSpPr>
        <p:spPr>
          <a:xfrm>
            <a:off x="4084400" y="1877825"/>
            <a:ext cx="417900" cy="3000"/>
          </a:xfrm>
          <a:prstGeom prst="straightConnector1">
            <a:avLst/>
          </a:prstGeom>
          <a:noFill/>
          <a:ln w="28575" cap="flat" cmpd="sng">
            <a:solidFill>
              <a:schemeClr val="accent1"/>
            </a:solidFill>
            <a:prstDash val="solid"/>
            <a:round/>
            <a:headEnd type="none" w="med" len="med"/>
            <a:tailEnd type="stealth" w="med" len="med"/>
          </a:ln>
        </p:spPr>
      </p:cxnSp>
      <p:cxnSp>
        <p:nvCxnSpPr>
          <p:cNvPr id="265" name="Google Shape;265;p14"/>
          <p:cNvCxnSpPr/>
          <p:nvPr/>
        </p:nvCxnSpPr>
        <p:spPr>
          <a:xfrm>
            <a:off x="4100100" y="3141575"/>
            <a:ext cx="408000" cy="0"/>
          </a:xfrm>
          <a:prstGeom prst="straightConnector1">
            <a:avLst/>
          </a:prstGeom>
          <a:noFill/>
          <a:ln w="28575" cap="flat" cmpd="sng">
            <a:solidFill>
              <a:schemeClr val="accent1"/>
            </a:solidFill>
            <a:prstDash val="solid"/>
            <a:round/>
            <a:headEnd type="none" w="med" len="med"/>
            <a:tailEnd type="stealth" w="med" len="med"/>
          </a:ln>
        </p:spPr>
      </p:cxnSp>
      <p:cxnSp>
        <p:nvCxnSpPr>
          <p:cNvPr id="266" name="Google Shape;266;p14"/>
          <p:cNvCxnSpPr/>
          <p:nvPr/>
        </p:nvCxnSpPr>
        <p:spPr>
          <a:xfrm>
            <a:off x="4094300" y="4421225"/>
            <a:ext cx="408000" cy="0"/>
          </a:xfrm>
          <a:prstGeom prst="straightConnector1">
            <a:avLst/>
          </a:prstGeom>
          <a:noFill/>
          <a:ln w="28575" cap="flat" cmpd="sng">
            <a:solidFill>
              <a:schemeClr val="accent1"/>
            </a:solidFill>
            <a:prstDash val="solid"/>
            <a:round/>
            <a:headEnd type="none" w="med" len="med"/>
            <a:tailEnd type="stealth"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pSp>
        <p:nvGrpSpPr>
          <p:cNvPr id="271" name="Google Shape;271;p15"/>
          <p:cNvGrpSpPr/>
          <p:nvPr/>
        </p:nvGrpSpPr>
        <p:grpSpPr>
          <a:xfrm>
            <a:off x="2920039" y="1485389"/>
            <a:ext cx="3303915" cy="3303614"/>
            <a:chOff x="5926265" y="4424051"/>
            <a:chExt cx="720246" cy="720181"/>
          </a:xfrm>
        </p:grpSpPr>
        <p:sp>
          <p:nvSpPr>
            <p:cNvPr id="272" name="Google Shape;272;p15"/>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3" name="Google Shape;273;p15"/>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4" name="Google Shape;274;p15"/>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5" name="Google Shape;275;p15"/>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76" name="Google Shape;276;p1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DESIGN: WHY PYTHON DJANGO FRAMEWORK?</a:t>
            </a:r>
            <a:endParaRPr/>
          </a:p>
        </p:txBody>
      </p:sp>
      <p:sp>
        <p:nvSpPr>
          <p:cNvPr id="277" name="Google Shape;277;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78" name="Google Shape;278;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
        <p:nvSpPr>
          <p:cNvPr id="279" name="Google Shape;279;p15"/>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
        <p:nvSpPr>
          <p:cNvPr id="280" name="Google Shape;280;p15"/>
          <p:cNvSpPr txBox="1"/>
          <p:nvPr/>
        </p:nvSpPr>
        <p:spPr>
          <a:xfrm>
            <a:off x="3000013" y="1777025"/>
            <a:ext cx="1581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“Batteries Included”</a:t>
            </a:r>
            <a:endParaRPr sz="1600" b="1">
              <a:solidFill>
                <a:srgbClr val="FFFFFF"/>
              </a:solidFill>
              <a:latin typeface="Roboto Condensed"/>
              <a:ea typeface="Roboto Condensed"/>
              <a:cs typeface="Roboto Condensed"/>
              <a:sym typeface="Roboto Condensed"/>
            </a:endParaRPr>
          </a:p>
        </p:txBody>
      </p:sp>
      <p:sp>
        <p:nvSpPr>
          <p:cNvPr id="281" name="Google Shape;281;p15"/>
          <p:cNvSpPr txBox="1"/>
          <p:nvPr/>
        </p:nvSpPr>
        <p:spPr>
          <a:xfrm>
            <a:off x="4581925" y="1777025"/>
            <a:ext cx="1581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Rapid Development</a:t>
            </a:r>
            <a:endParaRPr sz="1600" b="1">
              <a:solidFill>
                <a:srgbClr val="FFFFFF"/>
              </a:solidFill>
              <a:latin typeface="Roboto Condensed"/>
              <a:ea typeface="Roboto Condensed"/>
              <a:cs typeface="Roboto Condensed"/>
              <a:sym typeface="Roboto Condensed"/>
            </a:endParaRPr>
          </a:p>
        </p:txBody>
      </p:sp>
      <p:sp>
        <p:nvSpPr>
          <p:cNvPr id="282" name="Google Shape;282;p15"/>
          <p:cNvSpPr txBox="1"/>
          <p:nvPr/>
        </p:nvSpPr>
        <p:spPr>
          <a:xfrm>
            <a:off x="2967475" y="3840163"/>
            <a:ext cx="1581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Code </a:t>
            </a:r>
            <a:endParaRPr sz="1600" b="1">
              <a:solidFill>
                <a:srgbClr val="FFFFFF"/>
              </a:solidFill>
              <a:latin typeface="Roboto Condensed"/>
              <a:ea typeface="Roboto Condensed"/>
              <a:cs typeface="Roboto Condensed"/>
              <a:sym typeface="Roboto Condensed"/>
            </a:endParaRPr>
          </a:p>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Reusability</a:t>
            </a:r>
            <a:endParaRPr sz="1600" b="1">
              <a:solidFill>
                <a:srgbClr val="FFFFFF"/>
              </a:solidFill>
              <a:latin typeface="Roboto Condensed"/>
              <a:ea typeface="Roboto Condensed"/>
              <a:cs typeface="Roboto Condensed"/>
              <a:sym typeface="Roboto Condensed"/>
            </a:endParaRPr>
          </a:p>
        </p:txBody>
      </p:sp>
      <p:sp>
        <p:nvSpPr>
          <p:cNvPr id="283" name="Google Shape;283;p15"/>
          <p:cNvSpPr txBox="1"/>
          <p:nvPr/>
        </p:nvSpPr>
        <p:spPr>
          <a:xfrm>
            <a:off x="4581925" y="3840163"/>
            <a:ext cx="1581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Scalable and Secure</a:t>
            </a:r>
            <a:endParaRPr sz="1600" b="1">
              <a:solidFill>
                <a:srgbClr val="FFFFFF"/>
              </a:solidFill>
              <a:latin typeface="Roboto Condensed"/>
              <a:ea typeface="Roboto Condensed"/>
              <a:cs typeface="Roboto Condensed"/>
              <a:sym typeface="Roboto Condensed"/>
            </a:endParaRPr>
          </a:p>
        </p:txBody>
      </p:sp>
      <p:sp>
        <p:nvSpPr>
          <p:cNvPr id="284" name="Google Shape;284;p15"/>
          <p:cNvSpPr/>
          <p:nvPr/>
        </p:nvSpPr>
        <p:spPr>
          <a:xfrm>
            <a:off x="6737725" y="1782975"/>
            <a:ext cx="2025300" cy="968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171450" lvl="0" indent="-20320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Model-View-Template architecture</a:t>
            </a:r>
            <a:endParaRPr>
              <a:solidFill>
                <a:schemeClr val="lt1"/>
              </a:solidFill>
              <a:latin typeface="Roboto Condensed"/>
              <a:ea typeface="Roboto Condensed"/>
              <a:cs typeface="Roboto Condensed"/>
              <a:sym typeface="Roboto Condensed"/>
            </a:endParaRPr>
          </a:p>
        </p:txBody>
      </p:sp>
      <p:sp>
        <p:nvSpPr>
          <p:cNvPr id="285" name="Google Shape;285;p15"/>
          <p:cNvSpPr/>
          <p:nvPr/>
        </p:nvSpPr>
        <p:spPr>
          <a:xfrm>
            <a:off x="6737725" y="3375875"/>
            <a:ext cx="2025300" cy="968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171450" lvl="0" indent="-20320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In-built security features</a:t>
            </a:r>
            <a:endParaRPr>
              <a:solidFill>
                <a:schemeClr val="lt1"/>
              </a:solidFill>
              <a:latin typeface="Roboto Condensed"/>
              <a:ea typeface="Roboto Condensed"/>
              <a:cs typeface="Roboto Condensed"/>
              <a:sym typeface="Roboto Condensed"/>
            </a:endParaRPr>
          </a:p>
        </p:txBody>
      </p:sp>
      <p:cxnSp>
        <p:nvCxnSpPr>
          <p:cNvPr id="286" name="Google Shape;286;p15"/>
          <p:cNvCxnSpPr>
            <a:endCxn id="285" idx="1"/>
          </p:cNvCxnSpPr>
          <p:nvPr/>
        </p:nvCxnSpPr>
        <p:spPr>
          <a:xfrm>
            <a:off x="6163825" y="3860225"/>
            <a:ext cx="573900" cy="0"/>
          </a:xfrm>
          <a:prstGeom prst="straightConnector1">
            <a:avLst/>
          </a:prstGeom>
          <a:noFill/>
          <a:ln w="28575" cap="flat" cmpd="sng">
            <a:solidFill>
              <a:schemeClr val="dk2"/>
            </a:solidFill>
            <a:prstDash val="solid"/>
            <a:round/>
            <a:headEnd type="stealth" w="med" len="med"/>
            <a:tailEnd type="stealth" w="med" len="med"/>
          </a:ln>
        </p:spPr>
      </p:cxnSp>
      <p:cxnSp>
        <p:nvCxnSpPr>
          <p:cNvPr id="287" name="Google Shape;287;p15"/>
          <p:cNvCxnSpPr/>
          <p:nvPr/>
        </p:nvCxnSpPr>
        <p:spPr>
          <a:xfrm>
            <a:off x="6179867" y="2336225"/>
            <a:ext cx="573900" cy="0"/>
          </a:xfrm>
          <a:prstGeom prst="straightConnector1">
            <a:avLst/>
          </a:prstGeom>
          <a:noFill/>
          <a:ln w="28575" cap="flat" cmpd="sng">
            <a:solidFill>
              <a:schemeClr val="dk2"/>
            </a:solidFill>
            <a:prstDash val="solid"/>
            <a:round/>
            <a:headEnd type="stealth" w="med" len="med"/>
            <a:tailEnd type="stealth" w="med" len="med"/>
          </a:ln>
        </p:spPr>
      </p:cxnSp>
      <p:cxnSp>
        <p:nvCxnSpPr>
          <p:cNvPr id="288" name="Google Shape;288;p15"/>
          <p:cNvCxnSpPr/>
          <p:nvPr/>
        </p:nvCxnSpPr>
        <p:spPr>
          <a:xfrm>
            <a:off x="2404680" y="3840175"/>
            <a:ext cx="573900" cy="0"/>
          </a:xfrm>
          <a:prstGeom prst="straightConnector1">
            <a:avLst/>
          </a:prstGeom>
          <a:noFill/>
          <a:ln w="28575" cap="flat" cmpd="sng">
            <a:solidFill>
              <a:schemeClr val="dk2"/>
            </a:solidFill>
            <a:prstDash val="solid"/>
            <a:round/>
            <a:headEnd type="stealth" w="med" len="med"/>
            <a:tailEnd type="stealth" w="med" len="med"/>
          </a:ln>
        </p:spPr>
      </p:cxnSp>
      <p:cxnSp>
        <p:nvCxnSpPr>
          <p:cNvPr id="289" name="Google Shape;289;p15"/>
          <p:cNvCxnSpPr/>
          <p:nvPr/>
        </p:nvCxnSpPr>
        <p:spPr>
          <a:xfrm>
            <a:off x="2420722" y="2316175"/>
            <a:ext cx="573900" cy="0"/>
          </a:xfrm>
          <a:prstGeom prst="straightConnector1">
            <a:avLst/>
          </a:prstGeom>
          <a:noFill/>
          <a:ln w="28575" cap="flat" cmpd="sng">
            <a:solidFill>
              <a:schemeClr val="dk2"/>
            </a:solidFill>
            <a:prstDash val="solid"/>
            <a:round/>
            <a:headEnd type="stealth" w="med" len="med"/>
            <a:tailEnd type="stealth" w="med" len="med"/>
          </a:ln>
        </p:spPr>
      </p:cxnSp>
      <p:sp>
        <p:nvSpPr>
          <p:cNvPr id="290" name="Google Shape;290;p15"/>
          <p:cNvSpPr/>
          <p:nvPr/>
        </p:nvSpPr>
        <p:spPr>
          <a:xfrm>
            <a:off x="413125" y="1782975"/>
            <a:ext cx="2025300" cy="968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171450" lvl="0" indent="-20320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Large library of in-built functionalities.</a:t>
            </a:r>
            <a:endParaRPr>
              <a:solidFill>
                <a:schemeClr val="lt1"/>
              </a:solidFill>
              <a:latin typeface="Roboto Condensed"/>
              <a:ea typeface="Roboto Condensed"/>
              <a:cs typeface="Roboto Condensed"/>
              <a:sym typeface="Roboto Condensed"/>
            </a:endParaRPr>
          </a:p>
          <a:p>
            <a:pPr marL="171450" lvl="0" indent="-20320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Dedicated backend framework</a:t>
            </a:r>
            <a:endParaRPr>
              <a:solidFill>
                <a:schemeClr val="lt1"/>
              </a:solidFill>
              <a:latin typeface="Roboto Condensed"/>
              <a:ea typeface="Roboto Condensed"/>
              <a:cs typeface="Roboto Condensed"/>
              <a:sym typeface="Roboto Condensed"/>
            </a:endParaRPr>
          </a:p>
        </p:txBody>
      </p:sp>
      <p:sp>
        <p:nvSpPr>
          <p:cNvPr id="291" name="Google Shape;291;p15"/>
          <p:cNvSpPr/>
          <p:nvPr/>
        </p:nvSpPr>
        <p:spPr>
          <a:xfrm>
            <a:off x="413125" y="3375875"/>
            <a:ext cx="2025300" cy="968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171450" lvl="0" indent="-20320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Template engine</a:t>
            </a:r>
            <a:endParaRPr>
              <a:solidFill>
                <a:schemeClr val="lt1"/>
              </a:solidFill>
              <a:latin typeface="Roboto Condensed"/>
              <a:ea typeface="Roboto Condensed"/>
              <a:cs typeface="Roboto Condensed"/>
              <a:sym typeface="Roboto Condensed"/>
            </a:endParaRPr>
          </a:p>
          <a:p>
            <a:pPr marL="171450" lvl="0" indent="-203200" algn="l" rtl="0">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Separation of application and presentation logic</a:t>
            </a:r>
            <a:endParaRPr>
              <a:solidFill>
                <a:schemeClr val="lt1"/>
              </a:solidFill>
              <a:latin typeface="Roboto Condensed"/>
              <a:ea typeface="Roboto Condensed"/>
              <a:cs typeface="Roboto Condensed"/>
              <a:sym typeface="Roboto Condensed"/>
            </a:endParaRPr>
          </a:p>
        </p:txBody>
      </p:sp>
      <p:grpSp>
        <p:nvGrpSpPr>
          <p:cNvPr id="292" name="Google Shape;292;p15"/>
          <p:cNvGrpSpPr/>
          <p:nvPr/>
        </p:nvGrpSpPr>
        <p:grpSpPr>
          <a:xfrm>
            <a:off x="282216" y="590918"/>
            <a:ext cx="369505" cy="369505"/>
            <a:chOff x="2594050" y="1631825"/>
            <a:chExt cx="439625" cy="439625"/>
          </a:xfrm>
        </p:grpSpPr>
        <p:sp>
          <p:nvSpPr>
            <p:cNvPr id="293" name="Google Shape;293;p1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Challenges</a:t>
            </a:r>
            <a:endParaRPr/>
          </a:p>
        </p:txBody>
      </p:sp>
      <p:sp>
        <p:nvSpPr>
          <p:cNvPr id="302" name="Google Shape;30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03" name="Google Shape;303;p16"/>
          <p:cNvSpPr txBox="1"/>
          <p:nvPr/>
        </p:nvSpPr>
        <p:spPr>
          <a:xfrm>
            <a:off x="1091275" y="1455025"/>
            <a:ext cx="7347900" cy="1098900"/>
          </a:xfrm>
          <a:prstGeom prst="rect">
            <a:avLst/>
          </a:prstGeom>
          <a:noFill/>
          <a:ln>
            <a:noFill/>
          </a:ln>
        </p:spPr>
        <p:txBody>
          <a:bodyPr spcFirstLastPara="1" wrap="square" lIns="91425" tIns="91425" rIns="91425" bIns="91425" anchor="ctr" anchorCtr="0">
            <a:spAutoFit/>
          </a:bodyPr>
          <a:lstStyle/>
          <a:p>
            <a:pPr marL="457200" lvl="0" indent="-342900" algn="l" rtl="0">
              <a:lnSpc>
                <a:spcPct val="115000"/>
              </a:lnSpc>
              <a:spcBef>
                <a:spcPts val="0"/>
              </a:spcBef>
              <a:spcAft>
                <a:spcPts val="0"/>
              </a:spcAft>
              <a:buClr>
                <a:srgbClr val="C7D3E6"/>
              </a:buClr>
              <a:buSzPts val="1800"/>
              <a:buFont typeface="Roboto Condensed Light"/>
              <a:buChar char="●"/>
            </a:pPr>
            <a:r>
              <a:rPr lang="en" sz="1800" dirty="0">
                <a:solidFill>
                  <a:schemeClr val="dk1"/>
                </a:solidFill>
                <a:latin typeface="Roboto Condensed Light"/>
                <a:ea typeface="Roboto Condensed Light"/>
                <a:cs typeface="Roboto Condensed Light"/>
                <a:sym typeface="Roboto Condensed Light"/>
              </a:rPr>
              <a:t>Designing login and signup system for different types of users with different profile information and different permissions.</a:t>
            </a:r>
            <a:endParaRPr sz="1800" dirty="0">
              <a:solidFill>
                <a:schemeClr val="dk1"/>
              </a:solidFill>
              <a:latin typeface="Roboto Condensed Light"/>
              <a:ea typeface="Roboto Condensed Light"/>
              <a:cs typeface="Roboto Condensed Light"/>
              <a:sym typeface="Roboto Condensed Light"/>
            </a:endParaRPr>
          </a:p>
          <a:p>
            <a:pPr marL="457200" lvl="0" indent="-342900" algn="l" rtl="0">
              <a:lnSpc>
                <a:spcPct val="115000"/>
              </a:lnSpc>
              <a:spcBef>
                <a:spcPts val="0"/>
              </a:spcBef>
              <a:spcAft>
                <a:spcPts val="0"/>
              </a:spcAft>
              <a:buClr>
                <a:srgbClr val="C7D3E6"/>
              </a:buClr>
              <a:buSzPts val="1800"/>
              <a:buFont typeface="Roboto Condensed Light"/>
              <a:buChar char="●"/>
            </a:pPr>
            <a:r>
              <a:rPr lang="en" sz="1800" dirty="0">
                <a:solidFill>
                  <a:schemeClr val="dk1"/>
                </a:solidFill>
                <a:latin typeface="Roboto Condensed Light"/>
                <a:ea typeface="Roboto Condensed Light"/>
                <a:cs typeface="Roboto Condensed Light"/>
                <a:sym typeface="Roboto Condensed Light"/>
              </a:rPr>
              <a:t>Customizing forms </a:t>
            </a:r>
            <a:endParaRPr sz="1800" dirty="0">
              <a:solidFill>
                <a:schemeClr val="dk1"/>
              </a:solidFill>
              <a:latin typeface="Roboto Condensed Light"/>
              <a:ea typeface="Roboto Condensed Light"/>
              <a:cs typeface="Roboto Condensed Light"/>
              <a:sym typeface="Roboto Condensed Light"/>
            </a:endParaRPr>
          </a:p>
        </p:txBody>
      </p:sp>
      <p:sp>
        <p:nvSpPr>
          <p:cNvPr id="304" name="Google Shape;304;p16"/>
          <p:cNvSpPr/>
          <p:nvPr/>
        </p:nvSpPr>
        <p:spPr>
          <a:xfrm>
            <a:off x="602725" y="2622875"/>
            <a:ext cx="1077900" cy="55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Condensed"/>
                <a:ea typeface="Roboto Condensed"/>
                <a:cs typeface="Roboto Condensed"/>
                <a:sym typeface="Roboto Condensed"/>
              </a:rPr>
              <a:t>Django’s AbstractUser</a:t>
            </a:r>
            <a:endParaRPr sz="1200">
              <a:latin typeface="Roboto Condensed"/>
              <a:ea typeface="Roboto Condensed"/>
              <a:cs typeface="Roboto Condensed"/>
              <a:sym typeface="Roboto Condensed"/>
            </a:endParaRPr>
          </a:p>
        </p:txBody>
      </p:sp>
      <p:sp>
        <p:nvSpPr>
          <p:cNvPr id="305" name="Google Shape;305;p16"/>
          <p:cNvSpPr/>
          <p:nvPr/>
        </p:nvSpPr>
        <p:spPr>
          <a:xfrm>
            <a:off x="2171175" y="3437425"/>
            <a:ext cx="1077900" cy="55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User</a:t>
            </a:r>
            <a:endParaRPr>
              <a:latin typeface="Roboto Condensed"/>
              <a:ea typeface="Roboto Condensed"/>
              <a:cs typeface="Roboto Condensed"/>
              <a:sym typeface="Roboto Condensed"/>
            </a:endParaRPr>
          </a:p>
        </p:txBody>
      </p:sp>
      <p:sp>
        <p:nvSpPr>
          <p:cNvPr id="306" name="Google Shape;306;p16"/>
          <p:cNvSpPr/>
          <p:nvPr/>
        </p:nvSpPr>
        <p:spPr>
          <a:xfrm>
            <a:off x="3072725" y="4394700"/>
            <a:ext cx="1077900" cy="557400"/>
          </a:xfrm>
          <a:prstGeom prst="roundRect">
            <a:avLst>
              <a:gd name="adj" fmla="val 16667"/>
            </a:avLst>
          </a:prstGeom>
          <a:solidFill>
            <a:srgbClr val="F9CB9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Company</a:t>
            </a:r>
            <a:endParaRPr>
              <a:latin typeface="Roboto Condensed"/>
              <a:ea typeface="Roboto Condensed"/>
              <a:cs typeface="Roboto Condensed"/>
              <a:sym typeface="Roboto Condensed"/>
            </a:endParaRPr>
          </a:p>
        </p:txBody>
      </p:sp>
      <p:sp>
        <p:nvSpPr>
          <p:cNvPr id="307" name="Google Shape;307;p16"/>
          <p:cNvSpPr/>
          <p:nvPr/>
        </p:nvSpPr>
        <p:spPr>
          <a:xfrm>
            <a:off x="4681050" y="4251375"/>
            <a:ext cx="1077900" cy="557400"/>
          </a:xfrm>
          <a:prstGeom prst="roundRect">
            <a:avLst>
              <a:gd name="adj" fmla="val 16667"/>
            </a:avLst>
          </a:prstGeom>
          <a:solidFill>
            <a:srgbClr val="F9CB9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Institute</a:t>
            </a:r>
            <a:endParaRPr>
              <a:latin typeface="Roboto Condensed"/>
              <a:ea typeface="Roboto Condensed"/>
              <a:cs typeface="Roboto Condensed"/>
              <a:sym typeface="Roboto Condensed"/>
            </a:endParaRPr>
          </a:p>
        </p:txBody>
      </p:sp>
      <p:sp>
        <p:nvSpPr>
          <p:cNvPr id="308" name="Google Shape;308;p16"/>
          <p:cNvSpPr/>
          <p:nvPr/>
        </p:nvSpPr>
        <p:spPr>
          <a:xfrm>
            <a:off x="4994775" y="3437125"/>
            <a:ext cx="1077900" cy="557400"/>
          </a:xfrm>
          <a:prstGeom prst="roundRect">
            <a:avLst>
              <a:gd name="adj" fmla="val 16667"/>
            </a:avLst>
          </a:prstGeom>
          <a:solidFill>
            <a:srgbClr val="F9CB9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Alumni</a:t>
            </a:r>
            <a:endParaRPr>
              <a:latin typeface="Roboto Condensed"/>
              <a:ea typeface="Roboto Condensed"/>
              <a:cs typeface="Roboto Condensed"/>
              <a:sym typeface="Roboto Condensed"/>
            </a:endParaRPr>
          </a:p>
        </p:txBody>
      </p:sp>
      <p:sp>
        <p:nvSpPr>
          <p:cNvPr id="309" name="Google Shape;309;p16"/>
          <p:cNvSpPr/>
          <p:nvPr/>
        </p:nvSpPr>
        <p:spPr>
          <a:xfrm>
            <a:off x="4096350" y="2622875"/>
            <a:ext cx="1077900" cy="557400"/>
          </a:xfrm>
          <a:prstGeom prst="roundRect">
            <a:avLst>
              <a:gd name="adj" fmla="val 16667"/>
            </a:avLst>
          </a:prstGeom>
          <a:solidFill>
            <a:srgbClr val="F9CB9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Student</a:t>
            </a:r>
            <a:endParaRPr>
              <a:latin typeface="Roboto Condensed"/>
              <a:ea typeface="Roboto Condensed"/>
              <a:cs typeface="Roboto Condensed"/>
              <a:sym typeface="Roboto Condensed"/>
            </a:endParaRPr>
          </a:p>
        </p:txBody>
      </p:sp>
      <p:cxnSp>
        <p:nvCxnSpPr>
          <p:cNvPr id="310" name="Google Shape;310;p16"/>
          <p:cNvCxnSpPr>
            <a:stCxn id="304" idx="3"/>
            <a:endCxn id="305" idx="1"/>
          </p:cNvCxnSpPr>
          <p:nvPr/>
        </p:nvCxnSpPr>
        <p:spPr>
          <a:xfrm>
            <a:off x="1680625" y="2901575"/>
            <a:ext cx="490500" cy="814500"/>
          </a:xfrm>
          <a:prstGeom prst="curvedConnector3">
            <a:avLst>
              <a:gd name="adj1" fmla="val 50005"/>
            </a:avLst>
          </a:prstGeom>
          <a:noFill/>
          <a:ln w="9525" cap="flat" cmpd="sng">
            <a:solidFill>
              <a:schemeClr val="dk2"/>
            </a:solidFill>
            <a:prstDash val="solid"/>
            <a:round/>
            <a:headEnd type="none" w="med" len="med"/>
            <a:tailEnd type="none" w="med" len="med"/>
          </a:ln>
        </p:spPr>
      </p:cxnSp>
      <p:cxnSp>
        <p:nvCxnSpPr>
          <p:cNvPr id="311" name="Google Shape;311;p16"/>
          <p:cNvCxnSpPr>
            <a:stCxn id="305" idx="3"/>
            <a:endCxn id="309" idx="1"/>
          </p:cNvCxnSpPr>
          <p:nvPr/>
        </p:nvCxnSpPr>
        <p:spPr>
          <a:xfrm rot="10800000" flipH="1">
            <a:off x="3249075" y="2901625"/>
            <a:ext cx="847200" cy="814500"/>
          </a:xfrm>
          <a:prstGeom prst="curvedConnector3">
            <a:avLst>
              <a:gd name="adj1" fmla="val 50004"/>
            </a:avLst>
          </a:prstGeom>
          <a:noFill/>
          <a:ln w="9525" cap="flat" cmpd="sng">
            <a:solidFill>
              <a:schemeClr val="dk2"/>
            </a:solidFill>
            <a:prstDash val="solid"/>
            <a:round/>
            <a:headEnd type="none" w="med" len="med"/>
            <a:tailEnd type="none" w="med" len="med"/>
          </a:ln>
        </p:spPr>
      </p:cxnSp>
      <p:cxnSp>
        <p:nvCxnSpPr>
          <p:cNvPr id="312" name="Google Shape;312;p16"/>
          <p:cNvCxnSpPr>
            <a:stCxn id="305" idx="3"/>
            <a:endCxn id="308" idx="1"/>
          </p:cNvCxnSpPr>
          <p:nvPr/>
        </p:nvCxnSpPr>
        <p:spPr>
          <a:xfrm>
            <a:off x="3249075" y="3716125"/>
            <a:ext cx="1745700" cy="6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313" name="Google Shape;313;p16"/>
          <p:cNvCxnSpPr>
            <a:stCxn id="305" idx="3"/>
            <a:endCxn id="307" idx="1"/>
          </p:cNvCxnSpPr>
          <p:nvPr/>
        </p:nvCxnSpPr>
        <p:spPr>
          <a:xfrm>
            <a:off x="3249075" y="3716125"/>
            <a:ext cx="1431900" cy="813900"/>
          </a:xfrm>
          <a:prstGeom prst="curvedConnector3">
            <a:avLst>
              <a:gd name="adj1" fmla="val 50003"/>
            </a:avLst>
          </a:prstGeom>
          <a:noFill/>
          <a:ln w="9525" cap="flat" cmpd="sng">
            <a:solidFill>
              <a:schemeClr val="dk2"/>
            </a:solidFill>
            <a:prstDash val="solid"/>
            <a:round/>
            <a:headEnd type="none" w="med" len="med"/>
            <a:tailEnd type="none" w="med" len="med"/>
          </a:ln>
        </p:spPr>
      </p:cxnSp>
      <p:cxnSp>
        <p:nvCxnSpPr>
          <p:cNvPr id="314" name="Google Shape;314;p16"/>
          <p:cNvCxnSpPr>
            <a:stCxn id="305" idx="3"/>
            <a:endCxn id="306" idx="0"/>
          </p:cNvCxnSpPr>
          <p:nvPr/>
        </p:nvCxnSpPr>
        <p:spPr>
          <a:xfrm>
            <a:off x="3249075" y="3716125"/>
            <a:ext cx="362700" cy="678600"/>
          </a:xfrm>
          <a:prstGeom prst="curvedConnector2">
            <a:avLst/>
          </a:prstGeom>
          <a:noFill/>
          <a:ln w="9525" cap="flat" cmpd="sng">
            <a:solidFill>
              <a:schemeClr val="dk2"/>
            </a:solidFill>
            <a:prstDash val="solid"/>
            <a:round/>
            <a:headEnd type="none" w="med" len="med"/>
            <a:tailEnd type="none" w="med" len="med"/>
          </a:ln>
        </p:spPr>
      </p:cxnSp>
      <p:sp>
        <p:nvSpPr>
          <p:cNvPr id="315" name="Google Shape;315;p16"/>
          <p:cNvSpPr txBox="1"/>
          <p:nvPr/>
        </p:nvSpPr>
        <p:spPr>
          <a:xfrm>
            <a:off x="1503375" y="3139475"/>
            <a:ext cx="847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1C4587"/>
                </a:solidFill>
                <a:highlight>
                  <a:srgbClr val="FFFFFF"/>
                </a:highlight>
                <a:latin typeface="Roboto Condensed Light"/>
                <a:ea typeface="Roboto Condensed Light"/>
                <a:cs typeface="Roboto Condensed Light"/>
                <a:sym typeface="Roboto Condensed Light"/>
              </a:rPr>
              <a:t>Inheritance</a:t>
            </a:r>
            <a:endParaRPr sz="1100">
              <a:solidFill>
                <a:srgbClr val="1C4587"/>
              </a:solidFill>
              <a:highlight>
                <a:srgbClr val="FFFFFF"/>
              </a:highlight>
              <a:latin typeface="Roboto Condensed Light"/>
              <a:ea typeface="Roboto Condensed Light"/>
              <a:cs typeface="Roboto Condensed Light"/>
              <a:sym typeface="Roboto Condensed Light"/>
            </a:endParaRPr>
          </a:p>
        </p:txBody>
      </p:sp>
      <p:sp>
        <p:nvSpPr>
          <p:cNvPr id="316" name="Google Shape;316;p16"/>
          <p:cNvSpPr txBox="1"/>
          <p:nvPr/>
        </p:nvSpPr>
        <p:spPr>
          <a:xfrm>
            <a:off x="3408352" y="3373634"/>
            <a:ext cx="913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C4587"/>
                </a:solidFill>
                <a:highlight>
                  <a:srgbClr val="FFFFFF"/>
                </a:highlight>
                <a:latin typeface="Roboto Condensed Light"/>
                <a:ea typeface="Roboto Condensed Light"/>
                <a:cs typeface="Roboto Condensed Light"/>
                <a:sym typeface="Roboto Condensed Light"/>
              </a:rPr>
              <a:t>One-to-One relation</a:t>
            </a:r>
            <a:endParaRPr sz="1200">
              <a:solidFill>
                <a:srgbClr val="1C4587"/>
              </a:solidFill>
              <a:highlight>
                <a:srgbClr val="FFFFFF"/>
              </a:highlight>
              <a:latin typeface="Roboto Condensed Light"/>
              <a:ea typeface="Roboto Condensed Light"/>
              <a:cs typeface="Roboto Condensed Light"/>
              <a:sym typeface="Roboto Condensed Light"/>
            </a:endParaRPr>
          </a:p>
        </p:txBody>
      </p:sp>
      <p:grpSp>
        <p:nvGrpSpPr>
          <p:cNvPr id="317" name="Google Shape;317;p16"/>
          <p:cNvGrpSpPr/>
          <p:nvPr/>
        </p:nvGrpSpPr>
        <p:grpSpPr>
          <a:xfrm>
            <a:off x="278920" y="605926"/>
            <a:ext cx="323793" cy="339493"/>
            <a:chOff x="5961125" y="1623900"/>
            <a:chExt cx="427450" cy="448175"/>
          </a:xfrm>
        </p:grpSpPr>
        <p:sp>
          <p:nvSpPr>
            <p:cNvPr id="318" name="Google Shape;318;p16"/>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IMPROVEMENTS</a:t>
            </a:r>
            <a:endParaRPr/>
          </a:p>
        </p:txBody>
      </p:sp>
      <p:sp>
        <p:nvSpPr>
          <p:cNvPr id="330" name="Google Shape;330;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31" name="Google Shape;331;p17"/>
          <p:cNvGrpSpPr/>
          <p:nvPr/>
        </p:nvGrpSpPr>
        <p:grpSpPr>
          <a:xfrm>
            <a:off x="293683" y="574116"/>
            <a:ext cx="309041" cy="403123"/>
            <a:chOff x="590250" y="244200"/>
            <a:chExt cx="407975" cy="532175"/>
          </a:xfrm>
        </p:grpSpPr>
        <p:sp>
          <p:nvSpPr>
            <p:cNvPr id="332" name="Google Shape;332;p1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17"/>
          <p:cNvSpPr txBox="1"/>
          <p:nvPr/>
        </p:nvSpPr>
        <p:spPr>
          <a:xfrm>
            <a:off x="1091275" y="1455025"/>
            <a:ext cx="7347900" cy="2692200"/>
          </a:xfrm>
          <a:prstGeom prst="rect">
            <a:avLst/>
          </a:prstGeom>
          <a:noFill/>
          <a:ln>
            <a:noFill/>
          </a:ln>
        </p:spPr>
        <p:txBody>
          <a:bodyPr spcFirstLastPara="1" wrap="square" lIns="91425" tIns="91425" rIns="91425" bIns="91425" anchor="ctr" anchorCtr="0">
            <a:spAutoFit/>
          </a:bodyPr>
          <a:lstStyle/>
          <a:p>
            <a:pPr marL="457200" lvl="0" indent="-342900" algn="l" rtl="0">
              <a:lnSpc>
                <a:spcPct val="115000"/>
              </a:lnSpc>
              <a:spcBef>
                <a:spcPts val="0"/>
              </a:spcBef>
              <a:spcAft>
                <a:spcPts val="0"/>
              </a:spcAft>
              <a:buClr>
                <a:schemeClr val="accent4"/>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Notifications can be implemented real-time using </a:t>
            </a:r>
            <a:r>
              <a:rPr lang="en" sz="1800">
                <a:solidFill>
                  <a:schemeClr val="accent6"/>
                </a:solidFill>
                <a:latin typeface="Roboto Condensed Light"/>
                <a:ea typeface="Roboto Condensed Light"/>
                <a:cs typeface="Roboto Condensed Light"/>
                <a:sym typeface="Roboto Condensed Light"/>
              </a:rPr>
              <a:t>websockets</a:t>
            </a:r>
            <a:r>
              <a:rPr lang="en" sz="1800">
                <a:solidFill>
                  <a:schemeClr val="dk1"/>
                </a:solidFill>
                <a:latin typeface="Roboto Condensed Light"/>
                <a:ea typeface="Roboto Condensed Light"/>
                <a:cs typeface="Roboto Condensed Light"/>
                <a:sym typeface="Roboto Condensed Light"/>
              </a:rPr>
              <a:t>. A mailing system can also be created for the notifications.</a:t>
            </a:r>
            <a:endParaRPr sz="1800">
              <a:solidFill>
                <a:schemeClr val="dk1"/>
              </a:solidFill>
              <a:latin typeface="Roboto Condensed Light"/>
              <a:ea typeface="Roboto Condensed Light"/>
              <a:cs typeface="Roboto Condensed Light"/>
              <a:sym typeface="Roboto Condensed Light"/>
            </a:endParaRPr>
          </a:p>
          <a:p>
            <a:pPr marL="457200" lvl="0" indent="-342900" algn="l" rtl="0">
              <a:lnSpc>
                <a:spcPct val="115000"/>
              </a:lnSpc>
              <a:spcBef>
                <a:spcPts val="0"/>
              </a:spcBef>
              <a:spcAft>
                <a:spcPts val="0"/>
              </a:spcAft>
              <a:buClr>
                <a:schemeClr val="accent4"/>
              </a:buClr>
              <a:buSzPts val="1800"/>
              <a:buFont typeface="Roboto Condensed Light"/>
              <a:buChar char="●"/>
            </a:pPr>
            <a:r>
              <a:rPr lang="en" sz="1800">
                <a:solidFill>
                  <a:schemeClr val="accent6"/>
                </a:solidFill>
                <a:latin typeface="Roboto Condensed Light"/>
                <a:ea typeface="Roboto Condensed Light"/>
                <a:cs typeface="Roboto Condensed Light"/>
                <a:sym typeface="Roboto Condensed Light"/>
              </a:rPr>
              <a:t>More features</a:t>
            </a:r>
            <a:r>
              <a:rPr lang="en" sz="1800">
                <a:solidFill>
                  <a:schemeClr val="dk1"/>
                </a:solidFill>
                <a:latin typeface="Roboto Condensed Light"/>
                <a:ea typeface="Roboto Condensed Light"/>
                <a:cs typeface="Roboto Condensed Light"/>
                <a:sym typeface="Roboto Condensed Light"/>
              </a:rPr>
              <a:t> can be added to the profile page to make it more </a:t>
            </a:r>
            <a:r>
              <a:rPr lang="en" sz="1800">
                <a:solidFill>
                  <a:schemeClr val="accent6"/>
                </a:solidFill>
                <a:latin typeface="Roboto Condensed Light"/>
                <a:ea typeface="Roboto Condensed Light"/>
                <a:cs typeface="Roboto Condensed Light"/>
                <a:sym typeface="Roboto Condensed Light"/>
              </a:rPr>
              <a:t>customizable</a:t>
            </a:r>
            <a:r>
              <a:rPr lang="en" sz="1800">
                <a:solidFill>
                  <a:schemeClr val="dk1"/>
                </a:solidFill>
                <a:latin typeface="Roboto Condensed Light"/>
                <a:ea typeface="Roboto Condensed Light"/>
                <a:cs typeface="Roboto Condensed Light"/>
                <a:sym typeface="Roboto Condensed Light"/>
              </a:rPr>
              <a:t>. The website can also be made more </a:t>
            </a:r>
            <a:r>
              <a:rPr lang="en" sz="1800">
                <a:solidFill>
                  <a:schemeClr val="accent6"/>
                </a:solidFill>
                <a:latin typeface="Roboto Condensed Light"/>
                <a:ea typeface="Roboto Condensed Light"/>
                <a:cs typeface="Roboto Condensed Light"/>
                <a:sym typeface="Roboto Condensed Light"/>
              </a:rPr>
              <a:t>interactive</a:t>
            </a:r>
            <a:r>
              <a:rPr lang="en" sz="1800">
                <a:solidFill>
                  <a:schemeClr val="dk1"/>
                </a:solidFill>
                <a:latin typeface="Roboto Condensed Light"/>
                <a:ea typeface="Roboto Condensed Light"/>
                <a:cs typeface="Roboto Condensed Light"/>
                <a:sym typeface="Roboto Condensed Light"/>
              </a:rPr>
              <a:t>.</a:t>
            </a:r>
            <a:endParaRPr sz="1800">
              <a:solidFill>
                <a:schemeClr val="dk1"/>
              </a:solidFill>
              <a:latin typeface="Roboto Condensed Light"/>
              <a:ea typeface="Roboto Condensed Light"/>
              <a:cs typeface="Roboto Condensed Light"/>
              <a:sym typeface="Roboto Condensed Light"/>
            </a:endParaRPr>
          </a:p>
          <a:p>
            <a:pPr marL="457200" lvl="0" indent="-342900" algn="l" rtl="0">
              <a:lnSpc>
                <a:spcPct val="115000"/>
              </a:lnSpc>
              <a:spcBef>
                <a:spcPts val="0"/>
              </a:spcBef>
              <a:spcAft>
                <a:spcPts val="0"/>
              </a:spcAft>
              <a:buClr>
                <a:schemeClr val="accent4"/>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A better company verification method can be developed to </a:t>
            </a:r>
            <a:r>
              <a:rPr lang="en" sz="1800">
                <a:solidFill>
                  <a:schemeClr val="accent6"/>
                </a:solidFill>
                <a:latin typeface="Roboto Condensed Light"/>
                <a:ea typeface="Roboto Condensed Light"/>
                <a:cs typeface="Roboto Condensed Light"/>
                <a:sym typeface="Roboto Condensed Light"/>
              </a:rPr>
              <a:t>automate</a:t>
            </a:r>
            <a:r>
              <a:rPr lang="en" sz="1800">
                <a:solidFill>
                  <a:schemeClr val="dk1"/>
                </a:solidFill>
                <a:latin typeface="Roboto Condensed Light"/>
                <a:ea typeface="Roboto Condensed Light"/>
                <a:cs typeface="Roboto Condensed Light"/>
                <a:sym typeface="Roboto Condensed Light"/>
              </a:rPr>
              <a:t> the verification process. </a:t>
            </a:r>
            <a:endParaRPr sz="1800">
              <a:solidFill>
                <a:schemeClr val="dk1"/>
              </a:solidFill>
              <a:latin typeface="Roboto Condensed Light"/>
              <a:ea typeface="Roboto Condensed Light"/>
              <a:cs typeface="Roboto Condensed Light"/>
              <a:sym typeface="Roboto Condensed Light"/>
            </a:endParaRPr>
          </a:p>
          <a:p>
            <a:pPr marL="457200" lvl="0" indent="-342900" algn="l" rtl="0">
              <a:lnSpc>
                <a:spcPct val="115000"/>
              </a:lnSpc>
              <a:spcBef>
                <a:spcPts val="0"/>
              </a:spcBef>
              <a:spcAft>
                <a:spcPts val="0"/>
              </a:spcAft>
              <a:buClr>
                <a:schemeClr val="accent4"/>
              </a:buClr>
              <a:buSzPts val="1800"/>
              <a:buFont typeface="Roboto Condensed Light"/>
              <a:buChar char="●"/>
            </a:pPr>
            <a:r>
              <a:rPr lang="en" sz="1800">
                <a:solidFill>
                  <a:schemeClr val="accent6"/>
                </a:solidFill>
                <a:latin typeface="Roboto Condensed Light"/>
                <a:ea typeface="Roboto Condensed Light"/>
                <a:cs typeface="Roboto Condensed Light"/>
                <a:sym typeface="Roboto Condensed Light"/>
              </a:rPr>
              <a:t>Suggestion system</a:t>
            </a:r>
            <a:r>
              <a:rPr lang="en" sz="1800">
                <a:solidFill>
                  <a:schemeClr val="dk1"/>
                </a:solidFill>
                <a:latin typeface="Roboto Condensed Light"/>
                <a:ea typeface="Roboto Condensed Light"/>
                <a:cs typeface="Roboto Condensed Light"/>
                <a:sym typeface="Roboto Condensed Light"/>
              </a:rPr>
              <a:t> can be implemented for the benefit of both students and recruiters. </a:t>
            </a:r>
            <a:endParaRPr sz="18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8"/>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52" name="Google Shape;352;p18"/>
          <p:cNvSpPr txBox="1">
            <a:spLocks noGrp="1"/>
          </p:cNvSpPr>
          <p:nvPr>
            <p:ph type="ctrTitle" idx="4294967295"/>
          </p:nvPr>
        </p:nvSpPr>
        <p:spPr>
          <a:xfrm>
            <a:off x="0" y="1870075"/>
            <a:ext cx="6594475" cy="11588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THANKS!</a:t>
            </a:r>
            <a:endParaRPr sz="6000">
              <a:solidFill>
                <a:schemeClr val="accent5"/>
              </a:solidFill>
            </a:endParaRPr>
          </a:p>
        </p:txBody>
      </p:sp>
      <p:sp>
        <p:nvSpPr>
          <p:cNvPr id="356" name="Google Shape;356;p18"/>
          <p:cNvSpPr txBox="1">
            <a:spLocks noGrp="1"/>
          </p:cNvSpPr>
          <p:nvPr>
            <p:ph type="body" idx="4294967295"/>
          </p:nvPr>
        </p:nvSpPr>
        <p:spPr>
          <a:xfrm>
            <a:off x="3011488" y="2884488"/>
            <a:ext cx="6132512" cy="2921000"/>
          </a:xfrm>
          <a:prstGeom prst="rect">
            <a:avLst/>
          </a:prstGeom>
        </p:spPr>
        <p:txBody>
          <a:bodyPr spcFirstLastPara="1" wrap="square" lIns="91425" tIns="91425" rIns="91425" bIns="91425" anchor="ctr" anchorCtr="0">
            <a:noAutofit/>
          </a:bodyPr>
          <a:lstStyle/>
          <a:p>
            <a:pPr marL="0" lvl="0" indent="0" algn="ctr" rtl="0">
              <a:lnSpc>
                <a:spcPct val="105000"/>
              </a:lnSpc>
              <a:spcBef>
                <a:spcPts val="300"/>
              </a:spcBef>
              <a:spcAft>
                <a:spcPts val="0"/>
              </a:spcAft>
              <a:buNone/>
            </a:pPr>
            <a:r>
              <a:rPr lang="en" dirty="0"/>
              <a:t>Professor Sourangshu Bhattacharya</a:t>
            </a:r>
            <a:endParaRPr dirty="0"/>
          </a:p>
          <a:p>
            <a:pPr marL="0" lvl="0" indent="0" algn="ctr" rtl="0">
              <a:lnSpc>
                <a:spcPct val="105000"/>
              </a:lnSpc>
              <a:spcBef>
                <a:spcPts val="300"/>
              </a:spcBef>
              <a:spcAft>
                <a:spcPts val="0"/>
              </a:spcAft>
              <a:buNone/>
            </a:pPr>
            <a:r>
              <a:rPr lang="en" dirty="0"/>
              <a:t>Professor Abir Das</a:t>
            </a:r>
            <a:endParaRPr dirty="0"/>
          </a:p>
          <a:p>
            <a:pPr marL="0" lvl="0" indent="0" algn="ctr" rtl="0">
              <a:lnSpc>
                <a:spcPct val="105000"/>
              </a:lnSpc>
              <a:spcBef>
                <a:spcPts val="300"/>
              </a:spcBef>
              <a:spcAft>
                <a:spcPts val="0"/>
              </a:spcAft>
              <a:buNone/>
            </a:pPr>
            <a:r>
              <a:rPr lang="en" dirty="0"/>
              <a:t>TA Owais Iqbal</a:t>
            </a:r>
            <a:endParaRPr dirty="0"/>
          </a:p>
          <a:p>
            <a:pPr marL="0" lvl="0" indent="0" algn="ctr" rtl="0">
              <a:lnSpc>
                <a:spcPct val="100000"/>
              </a:lnSpc>
              <a:spcBef>
                <a:spcPts val="300"/>
              </a:spcBef>
              <a:spcAft>
                <a:spcPts val="0"/>
              </a:spcAft>
              <a:buNone/>
            </a:pPr>
            <a:endParaRPr dirty="0"/>
          </a:p>
          <a:p>
            <a:pPr marL="0" lvl="0" indent="0" algn="ctr" rtl="0">
              <a:lnSpc>
                <a:spcPct val="100000"/>
              </a:lnSpc>
              <a:spcBef>
                <a:spcPts val="1000"/>
              </a:spcBef>
              <a:spcAft>
                <a:spcPts val="1000"/>
              </a:spcAft>
              <a:buNone/>
            </a:pPr>
            <a:endParaRPr dirty="0"/>
          </a:p>
        </p:txBody>
      </p:sp>
      <p:grpSp>
        <p:nvGrpSpPr>
          <p:cNvPr id="353" name="Google Shape;353;p18"/>
          <p:cNvGrpSpPr/>
          <p:nvPr/>
        </p:nvGrpSpPr>
        <p:grpSpPr>
          <a:xfrm>
            <a:off x="3996210" y="624892"/>
            <a:ext cx="1197664" cy="1126777"/>
            <a:chOff x="5972700" y="2330200"/>
            <a:chExt cx="411625" cy="387275"/>
          </a:xfrm>
        </p:grpSpPr>
        <p:sp>
          <p:nvSpPr>
            <p:cNvPr id="354" name="Google Shape;354;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62" name="Google Shape;362;p19"/>
          <p:cNvSpPr txBox="1">
            <a:spLocks noGrp="1"/>
          </p:cNvSpPr>
          <p:nvPr>
            <p:ph type="body" idx="1"/>
          </p:nvPr>
        </p:nvSpPr>
        <p:spPr>
          <a:xfrm>
            <a:off x="1323525" y="2062125"/>
            <a:ext cx="6132600" cy="29214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5600" b="1">
                <a:solidFill>
                  <a:schemeClr val="accent5"/>
                </a:solidFill>
                <a:latin typeface="Roboto Condensed"/>
                <a:ea typeface="Roboto Condensed"/>
                <a:cs typeface="Roboto Condensed"/>
                <a:sym typeface="Roboto Condensed"/>
              </a:rPr>
              <a:t>CodeZeus ⚡</a:t>
            </a:r>
            <a:endParaRPr sz="2500" b="1">
              <a:latin typeface="Roboto Condensed"/>
              <a:ea typeface="Roboto Condensed"/>
              <a:cs typeface="Roboto Condensed"/>
              <a:sym typeface="Roboto Condensed"/>
            </a:endParaRPr>
          </a:p>
          <a:p>
            <a:pPr marL="0" lvl="0" indent="0" algn="ctr" rtl="0">
              <a:lnSpc>
                <a:spcPct val="115000"/>
              </a:lnSpc>
              <a:spcBef>
                <a:spcPts val="0"/>
              </a:spcBef>
              <a:spcAft>
                <a:spcPts val="0"/>
              </a:spcAft>
              <a:buNone/>
            </a:pPr>
            <a:r>
              <a:rPr lang="en" sz="2700"/>
              <a:t>Aryan Mehta - 19CS30006</a:t>
            </a:r>
            <a:endParaRPr sz="2700"/>
          </a:p>
          <a:p>
            <a:pPr marL="0" lvl="0" indent="0" algn="ctr" rtl="0">
              <a:lnSpc>
                <a:spcPct val="115000"/>
              </a:lnSpc>
              <a:spcBef>
                <a:spcPts val="1000"/>
              </a:spcBef>
              <a:spcAft>
                <a:spcPts val="0"/>
              </a:spcAft>
              <a:buNone/>
            </a:pPr>
            <a:r>
              <a:rPr lang="en" sz="2700"/>
              <a:t>Jayanth PSY - 19CS10068</a:t>
            </a:r>
            <a:endParaRPr sz="2700"/>
          </a:p>
          <a:p>
            <a:pPr marL="0" lvl="0" indent="0" algn="ctr" rtl="0">
              <a:lnSpc>
                <a:spcPct val="115000"/>
              </a:lnSpc>
              <a:spcBef>
                <a:spcPts val="1000"/>
              </a:spcBef>
              <a:spcAft>
                <a:spcPts val="0"/>
              </a:spcAft>
              <a:buNone/>
            </a:pPr>
            <a:r>
              <a:rPr lang="en" sz="2700"/>
              <a:t>Shubhraneel Pal - 19CS30054</a:t>
            </a:r>
            <a:endParaRPr sz="2700"/>
          </a:p>
          <a:p>
            <a:pPr marL="0" lvl="0" indent="0" algn="ctr" rtl="0">
              <a:lnSpc>
                <a:spcPct val="115000"/>
              </a:lnSpc>
              <a:spcBef>
                <a:spcPts val="1000"/>
              </a:spcBef>
              <a:spcAft>
                <a:spcPts val="0"/>
              </a:spcAft>
              <a:buNone/>
            </a:pPr>
            <a:endParaRPr/>
          </a:p>
          <a:p>
            <a:pPr marL="0" lvl="0" indent="0" algn="ctr" rtl="0">
              <a:lnSpc>
                <a:spcPct val="115000"/>
              </a:lnSpc>
              <a:spcBef>
                <a:spcPts val="1000"/>
              </a:spcBef>
              <a:spcAft>
                <a:spcPts val="1000"/>
              </a:spcAft>
              <a:buNone/>
            </a:pPr>
            <a:endParaRPr/>
          </a:p>
        </p:txBody>
      </p:sp>
      <p:sp>
        <p:nvSpPr>
          <p:cNvPr id="363" name="Google Shape;363;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64" name="Google Shape;364;p19"/>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16</TotalTime>
  <Words>330</Words>
  <Application>Microsoft Office PowerPoint</Application>
  <PresentationFormat>On-screen Show (16:9)</PresentationFormat>
  <Paragraphs>81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Gill Sans MT</vt:lpstr>
      <vt:lpstr>Roboto Condensed</vt:lpstr>
      <vt:lpstr>Calibri</vt:lpstr>
      <vt:lpstr>Arial</vt:lpstr>
      <vt:lpstr>Roboto Condensed Light</vt:lpstr>
      <vt:lpstr>Gallery</vt:lpstr>
      <vt:lpstr>Online Placement Information Gathering System</vt:lpstr>
      <vt:lpstr>PROBLEM STATEMENT</vt:lpstr>
      <vt:lpstr>PowerPoint Presentation</vt:lpstr>
      <vt:lpstr>SOFTWARE REQUIREMENTS SPECIFICATION</vt:lpstr>
      <vt:lpstr>DESIGN: WHY PYTHON DJANGO FRAMEWORK?</vt:lpstr>
      <vt:lpstr>Challenges</vt:lpstr>
      <vt:lpstr>IMPROVEMENTS</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Placement Information Gathering System</dc:title>
  <dc:creator>mehul chaturvedi</dc:creator>
  <cp:lastModifiedBy>mehul chaturvedi</cp:lastModifiedBy>
  <cp:revision>2</cp:revision>
  <dcterms:modified xsi:type="dcterms:W3CDTF">2022-04-02T04:48:25Z</dcterms:modified>
</cp:coreProperties>
</file>