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28"/>
  </p:notesMasterIdLst>
  <p:sldIdLst>
    <p:sldId id="256" r:id="rId2"/>
    <p:sldId id="302" r:id="rId3"/>
    <p:sldId id="280" r:id="rId4"/>
    <p:sldId id="411" r:id="rId5"/>
    <p:sldId id="415" r:id="rId6"/>
    <p:sldId id="283" r:id="rId7"/>
    <p:sldId id="284" r:id="rId8"/>
    <p:sldId id="307" r:id="rId9"/>
    <p:sldId id="308" r:id="rId10"/>
    <p:sldId id="309" r:id="rId11"/>
    <p:sldId id="279" r:id="rId12"/>
    <p:sldId id="281" r:id="rId13"/>
    <p:sldId id="268" r:id="rId14"/>
    <p:sldId id="269" r:id="rId15"/>
    <p:sldId id="270" r:id="rId16"/>
    <p:sldId id="275" r:id="rId17"/>
    <p:sldId id="271" r:id="rId18"/>
    <p:sldId id="272" r:id="rId19"/>
    <p:sldId id="273" r:id="rId20"/>
    <p:sldId id="408" r:id="rId21"/>
    <p:sldId id="409" r:id="rId22"/>
    <p:sldId id="410" r:id="rId23"/>
    <p:sldId id="414" r:id="rId24"/>
    <p:sldId id="291" r:id="rId25"/>
    <p:sldId id="351" r:id="rId26"/>
    <p:sldId id="41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624" autoAdjust="0"/>
    <p:restoredTop sz="82396" autoAdjust="0"/>
  </p:normalViewPr>
  <p:slideViewPr>
    <p:cSldViewPr>
      <p:cViewPr varScale="1">
        <p:scale>
          <a:sx n="71" d="100"/>
          <a:sy n="71" d="100"/>
        </p:scale>
        <p:origin x="1205"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57D9DD-4ADA-41CA-BFC0-04638AC8144F}" type="datetimeFigureOut">
              <a:rPr lang="en-US" smtClean="0"/>
              <a:pPr/>
              <a:t>2/27/2021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A21265-2B44-4D98-9ADB-F1D7175EEA66}" type="slidenum">
              <a:rPr lang="en-US" smtClean="0"/>
              <a:pPr/>
              <a:t>‹#›</a:t>
            </a:fld>
            <a:endParaRPr lang="en-US" dirty="0"/>
          </a:p>
        </p:txBody>
      </p:sp>
    </p:spTree>
    <p:extLst>
      <p:ext uri="{BB962C8B-B14F-4D97-AF65-F5344CB8AC3E}">
        <p14:creationId xmlns:p14="http://schemas.microsoft.com/office/powerpoint/2010/main" val="313979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62" name="Google Shape;6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5469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200" b="1" kern="1200" dirty="0">
                <a:solidFill>
                  <a:schemeClr val="tx1"/>
                </a:solidFill>
                <a:latin typeface="Times New Roman" pitchFamily="18" charset="0"/>
                <a:ea typeface="+mn-ea"/>
                <a:cs typeface="Times New Roman" pitchFamily="18" charset="0"/>
              </a:rPr>
              <a:t>EXPLANATION:</a:t>
            </a:r>
            <a:endParaRPr lang="en-US" sz="1200" kern="1200" dirty="0">
              <a:solidFill>
                <a:schemeClr val="tx1"/>
              </a:solidFill>
              <a:latin typeface="Times New Roman" pitchFamily="18" charset="0"/>
              <a:ea typeface="+mn-ea"/>
              <a:cs typeface="Times New Roman" pitchFamily="18" charset="0"/>
            </a:endParaRPr>
          </a:p>
          <a:p>
            <a:pPr algn="just">
              <a:lnSpc>
                <a:spcPct val="150000"/>
              </a:lnSpc>
            </a:pPr>
            <a:r>
              <a:rPr lang="en-US" sz="1200" kern="1200" dirty="0">
                <a:solidFill>
                  <a:schemeClr val="tx1"/>
                </a:solidFill>
                <a:latin typeface="Times New Roman" pitchFamily="18" charset="0"/>
                <a:ea typeface="+mn-ea"/>
                <a:cs typeface="Times New Roman" pitchFamily="18" charset="0"/>
              </a:rPr>
              <a:t>           In the Unified Modeling Language, a component diagram depicts how components are wired together to form larger components and or software systems. They are used to illustrate the structure of arbitrarily complex systems. User gives main query and it converted into sub queries and sends through data dissemination to data aggregators. Results are to be showed to user by data aggregators. All boxes are components and arrow indicates dependencies.</a:t>
            </a: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A21265-2B44-4D98-9ADB-F1D7175EEA66}" type="slidenum">
              <a:rPr lang="en-US" smtClean="0"/>
              <a:pPr/>
              <a:t>19</a:t>
            </a:fld>
            <a:endParaRPr lang="en-US" dirty="0"/>
          </a:p>
        </p:txBody>
      </p:sp>
    </p:spTree>
    <p:extLst>
      <p:ext uri="{BB962C8B-B14F-4D97-AF65-F5344CB8AC3E}">
        <p14:creationId xmlns:p14="http://schemas.microsoft.com/office/powerpoint/2010/main" val="2808319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EXPLANATION</a:t>
            </a:r>
            <a:r>
              <a:rPr lang="en-IN" dirty="0"/>
              <a:t>:</a:t>
            </a:r>
          </a:p>
          <a:p>
            <a:r>
              <a:rPr lang="en-IN" dirty="0"/>
              <a:t>           Analysing symbols and count of cars with the help of bar graph and pie chart.</a:t>
            </a:r>
          </a:p>
        </p:txBody>
      </p:sp>
      <p:sp>
        <p:nvSpPr>
          <p:cNvPr id="4" name="Slide Number Placeholder 3"/>
          <p:cNvSpPr>
            <a:spLocks noGrp="1"/>
          </p:cNvSpPr>
          <p:nvPr>
            <p:ph type="sldNum" sz="quarter" idx="5"/>
          </p:nvPr>
        </p:nvSpPr>
        <p:spPr/>
        <p:txBody>
          <a:bodyPr/>
          <a:lstStyle/>
          <a:p>
            <a:fld id="{40A21265-2B44-4D98-9ADB-F1D7175EEA66}" type="slidenum">
              <a:rPr lang="en-US" smtClean="0"/>
              <a:pPr/>
              <a:t>20</a:t>
            </a:fld>
            <a:endParaRPr lang="en-US" dirty="0"/>
          </a:p>
        </p:txBody>
      </p:sp>
    </p:spTree>
    <p:extLst>
      <p:ext uri="{BB962C8B-B14F-4D97-AF65-F5344CB8AC3E}">
        <p14:creationId xmlns:p14="http://schemas.microsoft.com/office/powerpoint/2010/main" val="832529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latin typeface="Times New Roman" panose="02020603050405020304" pitchFamily="18" charset="0"/>
                <a:cs typeface="Times New Roman" panose="02020603050405020304" pitchFamily="18" charset="0"/>
              </a:rPr>
              <a:t>EXPLANATION:</a:t>
            </a:r>
          </a:p>
          <a:p>
            <a:r>
              <a:rPr lang="en-IN" dirty="0"/>
              <a:t>           </a:t>
            </a:r>
          </a:p>
          <a:p>
            <a:r>
              <a:rPr lang="en-IN" dirty="0"/>
              <a:t>	Comparing diesel and gad fuel type cars based on their average price in dollars.</a:t>
            </a:r>
          </a:p>
        </p:txBody>
      </p:sp>
      <p:sp>
        <p:nvSpPr>
          <p:cNvPr id="4" name="Slide Number Placeholder 3"/>
          <p:cNvSpPr>
            <a:spLocks noGrp="1"/>
          </p:cNvSpPr>
          <p:nvPr>
            <p:ph type="sldNum" sz="quarter" idx="5"/>
          </p:nvPr>
        </p:nvSpPr>
        <p:spPr/>
        <p:txBody>
          <a:bodyPr/>
          <a:lstStyle/>
          <a:p>
            <a:fld id="{40A21265-2B44-4D98-9ADB-F1D7175EEA66}" type="slidenum">
              <a:rPr lang="en-US" smtClean="0"/>
              <a:pPr/>
              <a:t>21</a:t>
            </a:fld>
            <a:endParaRPr lang="en-US" dirty="0"/>
          </a:p>
        </p:txBody>
      </p:sp>
    </p:spTree>
    <p:extLst>
      <p:ext uri="{BB962C8B-B14F-4D97-AF65-F5344CB8AC3E}">
        <p14:creationId xmlns:p14="http://schemas.microsoft.com/office/powerpoint/2010/main" val="1157932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latin typeface="Times New Roman" panose="02020603050405020304" pitchFamily="18" charset="0"/>
                <a:cs typeface="Times New Roman" panose="02020603050405020304" pitchFamily="18" charset="0"/>
              </a:rPr>
              <a:t>EXPLANATION:</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Above</a:t>
            </a:r>
            <a:r>
              <a:rPr lang="en-IN" b="1"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bar graph compares car body types with respect to pricing in dollars.</a:t>
            </a:r>
          </a:p>
        </p:txBody>
      </p:sp>
      <p:sp>
        <p:nvSpPr>
          <p:cNvPr id="4" name="Slide Number Placeholder 3"/>
          <p:cNvSpPr>
            <a:spLocks noGrp="1"/>
          </p:cNvSpPr>
          <p:nvPr>
            <p:ph type="sldNum" sz="quarter" idx="5"/>
          </p:nvPr>
        </p:nvSpPr>
        <p:spPr/>
        <p:txBody>
          <a:bodyPr/>
          <a:lstStyle/>
          <a:p>
            <a:fld id="{40A21265-2B44-4D98-9ADB-F1D7175EEA66}" type="slidenum">
              <a:rPr lang="en-US" smtClean="0"/>
              <a:pPr/>
              <a:t>22</a:t>
            </a:fld>
            <a:endParaRPr lang="en-US" dirty="0"/>
          </a:p>
        </p:txBody>
      </p:sp>
    </p:spTree>
    <p:extLst>
      <p:ext uri="{BB962C8B-B14F-4D97-AF65-F5344CB8AC3E}">
        <p14:creationId xmlns:p14="http://schemas.microsoft.com/office/powerpoint/2010/main" val="15593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EXPLANATION:</a:t>
            </a:r>
          </a:p>
          <a:p>
            <a:r>
              <a:rPr lang="en-US" b="1" dirty="0"/>
              <a:t>	</a:t>
            </a:r>
          </a:p>
          <a:p>
            <a:r>
              <a:rPr lang="en-US" b="1" dirty="0"/>
              <a:t>	</a:t>
            </a:r>
            <a:r>
              <a:rPr lang="en-US" b="0" dirty="0"/>
              <a:t>The</a:t>
            </a:r>
            <a:r>
              <a:rPr lang="en-US" b="0" baseline="0" dirty="0"/>
              <a:t> above </a:t>
            </a:r>
            <a:r>
              <a:rPr lang="en-US" b="0" baseline="0"/>
              <a:t>picture shows </a:t>
            </a:r>
            <a:r>
              <a:rPr lang="en-US" b="0" baseline="0" dirty="0"/>
              <a:t>the accuracy of implemented model (89.86)</a:t>
            </a:r>
            <a:endParaRPr lang="en-US" b="1"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11</a:t>
            </a:fld>
            <a:endParaRPr lang="en-US" dirty="0"/>
          </a:p>
        </p:txBody>
      </p:sp>
    </p:spTree>
    <p:extLst>
      <p:ext uri="{BB962C8B-B14F-4D97-AF65-F5344CB8AC3E}">
        <p14:creationId xmlns:p14="http://schemas.microsoft.com/office/powerpoint/2010/main" val="37295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12</a:t>
            </a:fld>
            <a:endParaRPr lang="en-US" dirty="0"/>
          </a:p>
        </p:txBody>
      </p:sp>
    </p:spTree>
    <p:extLst>
      <p:ext uri="{BB962C8B-B14F-4D97-AF65-F5344CB8AC3E}">
        <p14:creationId xmlns:p14="http://schemas.microsoft.com/office/powerpoint/2010/main" val="322407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200" b="1" kern="1200" dirty="0">
                <a:solidFill>
                  <a:schemeClr val="tx1"/>
                </a:solidFill>
                <a:latin typeface="Times New Roman" pitchFamily="18" charset="0"/>
                <a:ea typeface="+mn-ea"/>
                <a:cs typeface="Times New Roman" pitchFamily="18" charset="0"/>
              </a:rPr>
              <a:t>EXPLANATION:</a:t>
            </a:r>
            <a:endParaRPr lang="en-US" sz="1200" kern="1200" dirty="0">
              <a:solidFill>
                <a:schemeClr val="tx1"/>
              </a:solidFill>
              <a:latin typeface="Times New Roman" pitchFamily="18" charset="0"/>
              <a:ea typeface="+mn-ea"/>
              <a:cs typeface="Times New Roman" pitchFamily="18" charset="0"/>
            </a:endParaRPr>
          </a:p>
          <a:p>
            <a:pPr algn="just">
              <a:lnSpc>
                <a:spcPct val="150000"/>
              </a:lnSpc>
            </a:pPr>
            <a:r>
              <a:rPr lang="en-US" sz="1200" kern="1200" dirty="0">
                <a:solidFill>
                  <a:schemeClr val="tx1"/>
                </a:solidFill>
                <a:latin typeface="Times New Roman" pitchFamily="18" charset="0"/>
                <a:ea typeface="+mn-ea"/>
                <a:cs typeface="Times New Roman" pitchFamily="18" charset="0"/>
              </a:rPr>
              <a:t>The main purpose of a use case diagram is to show what system functions are performed for which actor. Roles of the actors in the system can be depicted. The above diagram consists of user as actor. Each will play a certain role to achieve the concept.</a:t>
            </a:r>
          </a:p>
          <a:p>
            <a:pPr algn="just">
              <a:lnSpc>
                <a:spcPct val="150000"/>
              </a:lnSpc>
            </a:pP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A21265-2B44-4D98-9ADB-F1D7175EEA66}" type="slidenum">
              <a:rPr lang="en-US" smtClean="0"/>
              <a:pPr/>
              <a:t>13</a:t>
            </a:fld>
            <a:endParaRPr lang="en-US" dirty="0"/>
          </a:p>
        </p:txBody>
      </p:sp>
    </p:spTree>
    <p:extLst>
      <p:ext uri="{BB962C8B-B14F-4D97-AF65-F5344CB8AC3E}">
        <p14:creationId xmlns:p14="http://schemas.microsoft.com/office/powerpoint/2010/main" val="393650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200" b="1" kern="1200" dirty="0">
                <a:solidFill>
                  <a:schemeClr val="tx1"/>
                </a:solidFill>
                <a:latin typeface="Times New Roman" pitchFamily="18" charset="0"/>
                <a:ea typeface="+mn-ea"/>
                <a:cs typeface="Times New Roman" pitchFamily="18" charset="0"/>
              </a:rPr>
              <a:t>EXPLANATION:</a:t>
            </a:r>
            <a:endParaRPr lang="en-US" sz="1200" kern="1200" dirty="0">
              <a:solidFill>
                <a:schemeClr val="tx1"/>
              </a:solidFill>
              <a:latin typeface="Times New Roman" pitchFamily="18" charset="0"/>
              <a:ea typeface="+mn-ea"/>
              <a:cs typeface="Times New Roman" pitchFamily="18" charset="0"/>
            </a:endParaRPr>
          </a:p>
          <a:p>
            <a:pPr algn="just">
              <a:lnSpc>
                <a:spcPct val="150000"/>
              </a:lnSpc>
            </a:pPr>
            <a:r>
              <a:rPr lang="en-US" sz="1200" kern="1200" dirty="0">
                <a:solidFill>
                  <a:schemeClr val="tx1"/>
                </a:solidFill>
                <a:latin typeface="Times New Roman" pitchFamily="18" charset="0"/>
                <a:ea typeface="+mn-ea"/>
                <a:cs typeface="Times New Roman" pitchFamily="18" charset="0"/>
              </a:rPr>
              <a:t>In this class diagram represents how the classes with attributes and methods are linked together to perform the verification with security. From the above diagram shown the various classes involved in our project.</a:t>
            </a: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A21265-2B44-4D98-9ADB-F1D7175EEA66}" type="slidenum">
              <a:rPr lang="en-US" smtClean="0"/>
              <a:pPr/>
              <a:t>14</a:t>
            </a:fld>
            <a:endParaRPr lang="en-US" dirty="0"/>
          </a:p>
        </p:txBody>
      </p:sp>
    </p:spTree>
    <p:extLst>
      <p:ext uri="{BB962C8B-B14F-4D97-AF65-F5344CB8AC3E}">
        <p14:creationId xmlns:p14="http://schemas.microsoft.com/office/powerpoint/2010/main" val="39210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200" b="1" kern="1200" dirty="0">
                <a:solidFill>
                  <a:schemeClr val="tx1"/>
                </a:solidFill>
                <a:latin typeface="Times New Roman" pitchFamily="18" charset="0"/>
                <a:ea typeface="+mn-ea"/>
                <a:cs typeface="Times New Roman" pitchFamily="18" charset="0"/>
              </a:rPr>
              <a:t>EXPLANATION:	</a:t>
            </a:r>
            <a:r>
              <a:rPr lang="en-US" sz="1200" kern="1200" dirty="0">
                <a:solidFill>
                  <a:schemeClr val="tx1"/>
                </a:solidFill>
                <a:latin typeface="Times New Roman" pitchFamily="18" charset="0"/>
                <a:ea typeface="+mn-ea"/>
                <a:cs typeface="Times New Roman" pitchFamily="18" charset="0"/>
              </a:rPr>
              <a:t>           </a:t>
            </a:r>
          </a:p>
          <a:p>
            <a:pPr algn="just">
              <a:lnSpc>
                <a:spcPct val="150000"/>
              </a:lnSpc>
            </a:pPr>
            <a:r>
              <a:rPr lang="en-US" sz="1200" kern="1200" dirty="0">
                <a:solidFill>
                  <a:schemeClr val="tx1"/>
                </a:solidFill>
                <a:latin typeface="Times New Roman" pitchFamily="18" charset="0"/>
                <a:ea typeface="+mn-ea"/>
                <a:cs typeface="Times New Roman" pitchFamily="18" charset="0"/>
              </a:rPr>
              <a:t>In the above </a:t>
            </a:r>
            <a:r>
              <a:rPr lang="en-US" sz="1200" kern="1200" dirty="0" err="1">
                <a:solidFill>
                  <a:schemeClr val="tx1"/>
                </a:solidFill>
                <a:latin typeface="Times New Roman" pitchFamily="18" charset="0"/>
                <a:ea typeface="+mn-ea"/>
                <a:cs typeface="Times New Roman" pitchFamily="18" charset="0"/>
              </a:rPr>
              <a:t>digram</a:t>
            </a:r>
            <a:r>
              <a:rPr lang="en-US" sz="1200" kern="1200" dirty="0">
                <a:solidFill>
                  <a:schemeClr val="tx1"/>
                </a:solidFill>
                <a:latin typeface="Times New Roman" pitchFamily="18" charset="0"/>
                <a:ea typeface="+mn-ea"/>
                <a:cs typeface="Times New Roman" pitchFamily="18" charset="0"/>
              </a:rPr>
              <a:t> tells about the flow of objects between the classes. It is a diagram that shows a complete or partial view of the structure of a modeled system. In this object diagram represents how the classes with attributes and methods are linked together to perform the verification with security.</a:t>
            </a: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A21265-2B44-4D98-9ADB-F1D7175EEA66}" type="slidenum">
              <a:rPr lang="en-US" smtClean="0"/>
              <a:pPr/>
              <a:t>15</a:t>
            </a:fld>
            <a:endParaRPr lang="en-US" dirty="0"/>
          </a:p>
        </p:txBody>
      </p:sp>
    </p:spTree>
    <p:extLst>
      <p:ext uri="{BB962C8B-B14F-4D97-AF65-F5344CB8AC3E}">
        <p14:creationId xmlns:p14="http://schemas.microsoft.com/office/powerpoint/2010/main" val="1487986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200" b="1" kern="1200" dirty="0">
                <a:solidFill>
                  <a:schemeClr val="tx1"/>
                </a:solidFill>
                <a:latin typeface="Times New Roman" pitchFamily="18" charset="0"/>
                <a:ea typeface="+mn-ea"/>
                <a:cs typeface="Times New Roman" pitchFamily="18" charset="0"/>
              </a:rPr>
              <a:t>EXPLANATION</a:t>
            </a:r>
            <a:r>
              <a:rPr lang="en-US" sz="1200" kern="1200" dirty="0">
                <a:solidFill>
                  <a:schemeClr val="tx1"/>
                </a:solidFill>
                <a:latin typeface="Times New Roman" pitchFamily="18" charset="0"/>
                <a:ea typeface="+mn-ea"/>
                <a:cs typeface="Times New Roman" pitchFamily="18" charset="0"/>
              </a:rPr>
              <a:t>:</a:t>
            </a:r>
          </a:p>
          <a:p>
            <a:pPr algn="just">
              <a:lnSpc>
                <a:spcPct val="150000"/>
              </a:lnSpc>
            </a:pPr>
            <a:r>
              <a:rPr lang="en-US" sz="1200" kern="1200" dirty="0">
                <a:solidFill>
                  <a:schemeClr val="tx1"/>
                </a:solidFill>
                <a:latin typeface="Times New Roman" pitchFamily="18" charset="0"/>
                <a:ea typeface="+mn-ea"/>
                <a:cs typeface="Times New Roman" pitchFamily="18" charset="0"/>
              </a:rPr>
              <a:t>        State diagram are a loosely defined diagram to show workflows of stepwise activities and actions, with support for choice, iteration and concurrency. UML, activity diagrams can be used to describe the business and operational step-by-step workflows of components in a system. UML activity diagrams could potentially model the internal logic of a complex operation. In many ways UML activity diagrams are the object-oriented equivalent of flow charts and data flow diagrams (DFDs) from structural development.</a:t>
            </a: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A21265-2B44-4D98-9ADB-F1D7175EEA66}" type="slidenum">
              <a:rPr lang="en-US" smtClean="0"/>
              <a:pPr/>
              <a:t>16</a:t>
            </a:fld>
            <a:endParaRPr lang="en-US" dirty="0"/>
          </a:p>
        </p:txBody>
      </p:sp>
    </p:spTree>
    <p:extLst>
      <p:ext uri="{BB962C8B-B14F-4D97-AF65-F5344CB8AC3E}">
        <p14:creationId xmlns:p14="http://schemas.microsoft.com/office/powerpoint/2010/main" val="3220466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200" b="1" kern="1200" dirty="0">
                <a:solidFill>
                  <a:schemeClr val="tx1"/>
                </a:solidFill>
                <a:latin typeface="Times New Roman" pitchFamily="18" charset="0"/>
                <a:ea typeface="+mn-ea"/>
                <a:cs typeface="Times New Roman" pitchFamily="18" charset="0"/>
              </a:rPr>
              <a:t>EXPLANATION:	</a:t>
            </a:r>
            <a:endParaRPr lang="en-US" sz="1200" kern="1200" dirty="0">
              <a:solidFill>
                <a:schemeClr val="tx1"/>
              </a:solidFill>
              <a:latin typeface="Times New Roman" pitchFamily="18" charset="0"/>
              <a:ea typeface="+mn-ea"/>
              <a:cs typeface="Times New Roman" pitchFamily="18" charset="0"/>
            </a:endParaRPr>
          </a:p>
          <a:p>
            <a:pPr algn="just">
              <a:lnSpc>
                <a:spcPct val="150000"/>
              </a:lnSpc>
            </a:pPr>
            <a:r>
              <a:rPr lang="en-US" sz="1200" kern="1200" dirty="0">
                <a:solidFill>
                  <a:schemeClr val="tx1"/>
                </a:solidFill>
                <a:latin typeface="Times New Roman" pitchFamily="18" charset="0"/>
                <a:ea typeface="+mn-ea"/>
                <a:cs typeface="Times New Roman" pitchFamily="18" charset="0"/>
              </a:rPr>
              <a:t>          A sequence diagram in Unified Modeling Language (UML) is a kind of interaction diagram that shows how processes operate with one another and in what order. It is a construct of a Message Sequence Chart. A sequence diagram shows object interactions arranged in time sequence. It depicts the objects and classes involved in the scenario and the sequence of messages exchanged between the objects needed to carry out the functionality of the scenario.</a:t>
            </a: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A21265-2B44-4D98-9ADB-F1D7175EEA66}" type="slidenum">
              <a:rPr lang="en-US" smtClean="0"/>
              <a:pPr/>
              <a:t>17</a:t>
            </a:fld>
            <a:endParaRPr lang="en-US" dirty="0"/>
          </a:p>
        </p:txBody>
      </p:sp>
    </p:spTree>
    <p:extLst>
      <p:ext uri="{BB962C8B-B14F-4D97-AF65-F5344CB8AC3E}">
        <p14:creationId xmlns:p14="http://schemas.microsoft.com/office/powerpoint/2010/main" val="162761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200" b="1" kern="1200" dirty="0">
                <a:solidFill>
                  <a:schemeClr val="tx1"/>
                </a:solidFill>
                <a:latin typeface="Times New Roman" pitchFamily="18" charset="0"/>
                <a:ea typeface="+mn-ea"/>
                <a:cs typeface="Times New Roman" pitchFamily="18" charset="0"/>
              </a:rPr>
              <a:t>EXPLANATION:</a:t>
            </a:r>
            <a:endParaRPr lang="en-US" sz="1200" kern="1200" dirty="0">
              <a:solidFill>
                <a:schemeClr val="tx1"/>
              </a:solidFill>
              <a:latin typeface="Times New Roman" pitchFamily="18" charset="0"/>
              <a:ea typeface="+mn-ea"/>
              <a:cs typeface="Times New Roman" pitchFamily="18" charset="0"/>
            </a:endParaRPr>
          </a:p>
          <a:p>
            <a:pPr algn="just">
              <a:lnSpc>
                <a:spcPct val="150000"/>
              </a:lnSpc>
            </a:pPr>
            <a:r>
              <a:rPr lang="en-US" sz="1200" kern="1200" dirty="0">
                <a:solidFill>
                  <a:schemeClr val="tx1"/>
                </a:solidFill>
                <a:latin typeface="Times New Roman" pitchFamily="18" charset="0"/>
                <a:ea typeface="+mn-ea"/>
                <a:cs typeface="Times New Roman" pitchFamily="18" charset="0"/>
              </a:rPr>
              <a:t>A collaboration diagram, also called a communication diagram or interaction diagram, is an illustration of the relationships and interactions among software objects in the Unified Modeling Language (UML). The concept is more than a decade old although it has been refined as modeling paradigms have evolved.</a:t>
            </a: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A21265-2B44-4D98-9ADB-F1D7175EEA66}" type="slidenum">
              <a:rPr lang="en-US" smtClean="0"/>
              <a:pPr/>
              <a:t>18</a:t>
            </a:fld>
            <a:endParaRPr lang="en-US" dirty="0"/>
          </a:p>
        </p:txBody>
      </p:sp>
    </p:spTree>
    <p:extLst>
      <p:ext uri="{BB962C8B-B14F-4D97-AF65-F5344CB8AC3E}">
        <p14:creationId xmlns:p14="http://schemas.microsoft.com/office/powerpoint/2010/main" val="301819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2/27/2021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topics/computer-science/artificial-neural-network" TargetMode="External"/><Relationship Id="rId2" Type="http://schemas.openxmlformats.org/officeDocument/2006/relationships/hyperlink" Target="https://www.sciencedirect.com/topics/engineering/data-acquisition-system" TargetMode="External"/><Relationship Id="rId1" Type="http://schemas.openxmlformats.org/officeDocument/2006/relationships/slideLayout" Target="../slideLayouts/slideLayout2.xml"/><Relationship Id="rId5" Type="http://schemas.openxmlformats.org/officeDocument/2006/relationships/hyperlink" Target="https://www.sciencedirect.com/topics/engineering/price-forecast" TargetMode="External"/><Relationship Id="rId4" Type="http://schemas.openxmlformats.org/officeDocument/2006/relationships/hyperlink" Target="https://www.sciencedirect.com/topics/engineering/backpropag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title"/>
          </p:nvPr>
        </p:nvSpPr>
        <p:spPr>
          <a:xfrm>
            <a:off x="361414" y="2217087"/>
            <a:ext cx="8229595" cy="754713"/>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Clr>
                <a:schemeClr val="dk1"/>
              </a:buClr>
              <a:buSzPts val="2160"/>
              <a:buFont typeface="Times New Roman"/>
              <a:buNone/>
            </a:pPr>
            <a:r>
              <a:rPr lang="en-US" sz="3180" dirty="0">
                <a:solidFill>
                  <a:srgbClr val="000000"/>
                </a:solidFill>
                <a:latin typeface="Times New Roman"/>
                <a:ea typeface="Times New Roman"/>
                <a:cs typeface="Times New Roman"/>
                <a:sym typeface="Times New Roman"/>
              </a:rPr>
              <a:t>    CAR PRICE ESTIMATION</a:t>
            </a:r>
            <a:endParaRPr sz="3180" dirty="0">
              <a:solidFill>
                <a:srgbClr val="000000"/>
              </a:solidFill>
              <a:latin typeface="Times New Roman"/>
              <a:ea typeface="Times New Roman"/>
              <a:cs typeface="Times New Roman"/>
              <a:sym typeface="Times New Roman"/>
            </a:endParaRPr>
          </a:p>
        </p:txBody>
      </p:sp>
      <p:pic>
        <p:nvPicPr>
          <p:cNvPr id="65" name="Google Shape;65;p1"/>
          <p:cNvPicPr preferRelativeResize="0"/>
          <p:nvPr/>
        </p:nvPicPr>
        <p:blipFill rotWithShape="1">
          <a:blip r:embed="rId3">
            <a:alphaModFix/>
          </a:blip>
          <a:srcRect b="17810"/>
          <a:stretch/>
        </p:blipFill>
        <p:spPr>
          <a:xfrm>
            <a:off x="0" y="0"/>
            <a:ext cx="9144000" cy="2217087"/>
          </a:xfrm>
          <a:prstGeom prst="rect">
            <a:avLst/>
          </a:prstGeom>
          <a:noFill/>
          <a:ln>
            <a:noFill/>
          </a:ln>
        </p:spPr>
      </p:pic>
      <p:sp>
        <p:nvSpPr>
          <p:cNvPr id="66" name="Google Shape;66;p1"/>
          <p:cNvSpPr txBox="1"/>
          <p:nvPr/>
        </p:nvSpPr>
        <p:spPr>
          <a:xfrm>
            <a:off x="1600200" y="3076776"/>
            <a:ext cx="5752025" cy="3529141"/>
          </a:xfrm>
          <a:prstGeom prst="rect">
            <a:avLst/>
          </a:prstGeom>
          <a:noFill/>
          <a:ln>
            <a:noFill/>
          </a:ln>
        </p:spPr>
        <p:txBody>
          <a:bodyPr spcFirstLastPara="1" wrap="square" lIns="91425" tIns="91425" rIns="91425" bIns="91425" anchor="b" anchorCtr="0">
            <a:spAutoFit/>
          </a:bodyPr>
          <a:lstStyle/>
          <a:p>
            <a:pPr marL="0" marR="13970" lvl="0" indent="0" algn="ctr" rtl="0">
              <a:lnSpc>
                <a:spcPct val="115000"/>
              </a:lnSpc>
              <a:spcBef>
                <a:spcPts val="1000"/>
              </a:spcBef>
              <a:spcAft>
                <a:spcPts val="0"/>
              </a:spcAft>
              <a:buNone/>
            </a:pPr>
            <a:r>
              <a:rPr lang="en-US" sz="2000" dirty="0">
                <a:solidFill>
                  <a:schemeClr val="dk1"/>
                </a:solidFill>
                <a:latin typeface="Times New Roman"/>
                <a:ea typeface="Times New Roman"/>
                <a:cs typeface="Times New Roman"/>
                <a:sym typeface="Times New Roman"/>
              </a:rPr>
              <a:t> Under the Guidance of </a:t>
            </a:r>
            <a:br>
              <a:rPr lang="en-US" sz="2000"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Dr. J RAJESHWAR      </a:t>
            </a:r>
          </a:p>
          <a:p>
            <a:pPr marL="0" marR="13970" lvl="0" indent="0" algn="ctr" rtl="0">
              <a:lnSpc>
                <a:spcPct val="115000"/>
              </a:lnSpc>
              <a:spcBef>
                <a:spcPts val="1000"/>
              </a:spcBef>
              <a:spcAft>
                <a:spcPts val="0"/>
              </a:spcAft>
              <a:buNone/>
            </a:pPr>
            <a:r>
              <a:rPr lang="en-US" sz="2000" b="1" dirty="0">
                <a:solidFill>
                  <a:schemeClr val="dk1"/>
                </a:solidFill>
                <a:latin typeface="Times New Roman"/>
                <a:ea typeface="Times New Roman"/>
                <a:cs typeface="Times New Roman"/>
                <a:sym typeface="Times New Roman"/>
              </a:rPr>
              <a:t>     ( Professor &amp; HOD CSE)</a:t>
            </a:r>
          </a:p>
          <a:p>
            <a:pPr marL="26669" lvl="0" indent="0" algn="ctr" rtl="0">
              <a:lnSpc>
                <a:spcPct val="115000"/>
              </a:lnSpc>
              <a:spcBef>
                <a:spcPts val="0"/>
              </a:spcBef>
              <a:spcAft>
                <a:spcPts val="0"/>
              </a:spcAft>
              <a:buClr>
                <a:schemeClr val="dk1"/>
              </a:buClr>
              <a:buSzPts val="1100"/>
              <a:buFont typeface="Arial"/>
              <a:buNone/>
            </a:pPr>
            <a:endParaRPr lang="en-US" sz="2000" b="1" dirty="0">
              <a:solidFill>
                <a:schemeClr val="dk1"/>
              </a:solidFill>
              <a:latin typeface="Times New Roman"/>
              <a:ea typeface="Times New Roman"/>
              <a:cs typeface="Times New Roman"/>
              <a:sym typeface="Times New Roman"/>
            </a:endParaRPr>
          </a:p>
          <a:p>
            <a:pPr marL="26669" lvl="0" indent="0" algn="ctr" rtl="0">
              <a:lnSpc>
                <a:spcPct val="115000"/>
              </a:lnSpc>
              <a:spcBef>
                <a:spcPts val="0"/>
              </a:spcBef>
              <a:spcAft>
                <a:spcPts val="0"/>
              </a:spcAft>
              <a:buClr>
                <a:schemeClr val="dk1"/>
              </a:buClr>
              <a:buSzPts val="1100"/>
              <a:buFont typeface="Arial"/>
              <a:buNone/>
            </a:pPr>
            <a:endParaRPr lang="en-US" sz="1600" b="1" dirty="0">
              <a:solidFill>
                <a:schemeClr val="dk1"/>
              </a:solidFill>
              <a:latin typeface="Times New Roman"/>
              <a:ea typeface="Times New Roman"/>
              <a:cs typeface="Times New Roman"/>
              <a:sym typeface="Times New Roman"/>
            </a:endParaRPr>
          </a:p>
          <a:p>
            <a:pPr marL="26669" lvl="0" indent="0" algn="ctr" rtl="0">
              <a:lnSpc>
                <a:spcPct val="115000"/>
              </a:lnSpc>
              <a:spcBef>
                <a:spcPts val="0"/>
              </a:spcBef>
              <a:spcAft>
                <a:spcPts val="0"/>
              </a:spcAft>
              <a:buClr>
                <a:schemeClr val="dk1"/>
              </a:buClr>
              <a:buSzPts val="1100"/>
              <a:buFont typeface="Arial"/>
              <a:buNone/>
            </a:pPr>
            <a:endParaRPr lang="en-US" sz="1600" b="1" dirty="0">
              <a:solidFill>
                <a:schemeClr val="dk1"/>
              </a:solidFill>
              <a:latin typeface="Times New Roman"/>
              <a:ea typeface="Times New Roman"/>
              <a:cs typeface="Times New Roman"/>
              <a:sym typeface="Times New Roman"/>
            </a:endParaRPr>
          </a:p>
          <a:p>
            <a:pPr marL="26669" lvl="0" indent="0" algn="ctr" rtl="0">
              <a:lnSpc>
                <a:spcPct val="115000"/>
              </a:lnSpc>
              <a:spcBef>
                <a:spcPts val="0"/>
              </a:spcBef>
              <a:spcAft>
                <a:spcPts val="0"/>
              </a:spcAft>
              <a:buClr>
                <a:schemeClr val="dk1"/>
              </a:buClr>
              <a:buSzPts val="1100"/>
              <a:buFont typeface="Arial"/>
              <a:buNone/>
            </a:pPr>
            <a:r>
              <a:rPr lang="en-US" sz="1600" b="1" dirty="0">
                <a:solidFill>
                  <a:schemeClr val="dk1"/>
                </a:solidFill>
                <a:latin typeface="Times New Roman"/>
                <a:ea typeface="Times New Roman"/>
                <a:cs typeface="Times New Roman"/>
                <a:sym typeface="Times New Roman"/>
              </a:rPr>
              <a:t>MEHUL KATTELA	                        (17WJ1A05J4</a:t>
            </a:r>
            <a:r>
              <a:rPr lang="en-US" sz="1600" dirty="0">
                <a:solidFill>
                  <a:schemeClr val="dk1"/>
                </a:solidFill>
                <a:latin typeface="Times New Roman"/>
                <a:ea typeface="Times New Roman"/>
                <a:cs typeface="Times New Roman"/>
                <a:sym typeface="Times New Roman"/>
              </a:rPr>
              <a:t>)</a:t>
            </a:r>
            <a:endParaRPr sz="1600" dirty="0">
              <a:solidFill>
                <a:schemeClr val="dk1"/>
              </a:solidFill>
              <a:latin typeface="Times New Roman"/>
              <a:ea typeface="Times New Roman"/>
              <a:cs typeface="Times New Roman"/>
              <a:sym typeface="Times New Roman"/>
            </a:endParaRPr>
          </a:p>
          <a:p>
            <a:pPr marL="0" marR="13970" lvl="0" indent="0" algn="ctr" rtl="0">
              <a:lnSpc>
                <a:spcPct val="115000"/>
              </a:lnSpc>
              <a:spcBef>
                <a:spcPts val="1000"/>
              </a:spcBef>
              <a:spcAft>
                <a:spcPts val="0"/>
              </a:spcAft>
              <a:buClr>
                <a:schemeClr val="dk1"/>
              </a:buClr>
              <a:buSzPts val="1100"/>
              <a:buFont typeface="Arial"/>
              <a:buNone/>
            </a:pPr>
            <a:r>
              <a:rPr lang="en-US" sz="1600" b="1" dirty="0">
                <a:solidFill>
                  <a:schemeClr val="dk1"/>
                </a:solidFill>
                <a:latin typeface="Times New Roman"/>
                <a:ea typeface="Times New Roman"/>
                <a:cs typeface="Times New Roman"/>
                <a:sym typeface="Times New Roman"/>
              </a:rPr>
              <a:t> MERUGU SAITEJA	       (17WJ1A05J5)</a:t>
            </a:r>
            <a:endParaRPr sz="1600" b="1" dirty="0">
              <a:solidFill>
                <a:schemeClr val="dk1"/>
              </a:solidFill>
              <a:latin typeface="Times New Roman"/>
              <a:ea typeface="Times New Roman"/>
              <a:cs typeface="Times New Roman"/>
              <a:sym typeface="Times New Roman"/>
            </a:endParaRPr>
          </a:p>
          <a:p>
            <a:pPr marL="0" marR="13970" lvl="0" indent="0" algn="ctr" rtl="0">
              <a:lnSpc>
                <a:spcPct val="115000"/>
              </a:lnSpc>
              <a:spcBef>
                <a:spcPts val="1000"/>
              </a:spcBef>
              <a:spcAft>
                <a:spcPts val="0"/>
              </a:spcAft>
              <a:buNone/>
            </a:pPr>
            <a:r>
              <a:rPr lang="en-US" sz="1600" b="1" dirty="0">
                <a:solidFill>
                  <a:schemeClr val="dk1"/>
                </a:solidFill>
                <a:latin typeface="Times New Roman"/>
                <a:ea typeface="Times New Roman"/>
                <a:cs typeface="Times New Roman"/>
                <a:sym typeface="Times New Roman"/>
              </a:rPr>
              <a:t> SIVA CHARAN REDDY                  (16WJ1A05J7)</a:t>
            </a:r>
            <a:endParaRPr sz="16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458200" cy="5946308"/>
          </a:xfrm>
          <a:prstGeom prst="rect">
            <a:avLst/>
          </a:prstGeom>
        </p:spPr>
        <p:txBody>
          <a:bodyPr wrap="square">
            <a:spAutoFit/>
          </a:bodyPr>
          <a:lstStyle/>
          <a:p>
            <a:pPr lvl="0" algn="just" fontAlgn="base">
              <a:lnSpc>
                <a:spcPct val="150000"/>
              </a:lnSpc>
              <a:spcBef>
                <a:spcPct val="0"/>
              </a:spcBef>
              <a:spcAft>
                <a:spcPct val="0"/>
              </a:spcAft>
            </a:pPr>
            <a:r>
              <a:rPr lang="en-US" b="1" dirty="0">
                <a:latin typeface="Times New Roman" pitchFamily="18" charset="0"/>
                <a:ea typeface="Times New Roman" pitchFamily="18" charset="0"/>
                <a:cs typeface="Times New Roman" pitchFamily="18" charset="0"/>
              </a:rPr>
              <a:t>SOFTWARE REQUIREMENTS</a:t>
            </a:r>
          </a:p>
          <a:p>
            <a:pPr lvl="0" algn="just" fontAlgn="base">
              <a:lnSpc>
                <a:spcPct val="150000"/>
              </a:lnSpc>
              <a:spcBef>
                <a:spcPct val="0"/>
              </a:spcBef>
              <a:spcAft>
                <a:spcPct val="0"/>
              </a:spcAft>
            </a:pPr>
            <a:endParaRPr lang="en-US"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dirty="0">
                <a:latin typeface="Times New Roman" pitchFamily="18" charset="0"/>
                <a:ea typeface="Times New Roman" pitchFamily="18" charset="0"/>
                <a:cs typeface="Times New Roman" pitchFamily="18" charset="0"/>
              </a:rPr>
              <a:t>	</a:t>
            </a:r>
            <a:r>
              <a:rPr lang="en-US" sz="2000" dirty="0">
                <a:latin typeface="Times New Roman" pitchFamily="18" charset="0"/>
                <a:ea typeface="Times New Roman" pitchFamily="18" charset="0"/>
                <a:cs typeface="Times New Roman" pitchFamily="18" charset="0"/>
              </a:rPr>
              <a:t>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p>
          <a:p>
            <a:pPr lvl="0" algn="just" eaLnBrk="0" fontAlgn="base" hangingPunct="0">
              <a:lnSpc>
                <a:spcPct val="150000"/>
              </a:lnSpc>
              <a:spcBef>
                <a:spcPct val="0"/>
              </a:spcBef>
              <a:spcAft>
                <a:spcPct val="0"/>
              </a:spcAft>
            </a:pPr>
            <a:endParaRPr lang="en-US" sz="2000" dirty="0">
              <a:latin typeface="Times New Roman" pitchFamily="18" charset="0"/>
              <a:ea typeface="Times New Roman" pitchFamily="18" charset="0"/>
              <a:cs typeface="Times New Roman" pitchFamily="18" charset="0"/>
            </a:endParaRPr>
          </a:p>
          <a:p>
            <a:pPr algn="just">
              <a:lnSpc>
                <a:spcPct val="150000"/>
              </a:lnSpc>
            </a:pPr>
            <a:r>
              <a:rPr lang="en-US" sz="2000" dirty="0">
                <a:latin typeface="Times New Roman" pitchFamily="18" charset="0"/>
                <a:ea typeface="Times New Roman" pitchFamily="18" charset="0"/>
                <a:cs typeface="Times New Roman" pitchFamily="18" charset="0"/>
              </a:rPr>
              <a:t>Operating System		:	Windows 10</a:t>
            </a:r>
          </a:p>
          <a:p>
            <a:pPr algn="just">
              <a:lnSpc>
                <a:spcPct val="150000"/>
              </a:lnSpc>
            </a:pPr>
            <a:r>
              <a:rPr lang="en-US" sz="2000" dirty="0">
                <a:latin typeface="Times New Roman" pitchFamily="18" charset="0"/>
                <a:ea typeface="Times New Roman" pitchFamily="18" charset="0"/>
                <a:cs typeface="Times New Roman" pitchFamily="18" charset="0"/>
              </a:rPr>
              <a:t>Platform			:	</a:t>
            </a:r>
            <a:r>
              <a:rPr lang="en-US" sz="2000" dirty="0" err="1">
                <a:latin typeface="Times New Roman" pitchFamily="18" charset="0"/>
                <a:ea typeface="Times New Roman" pitchFamily="18" charset="0"/>
                <a:cs typeface="Times New Roman" pitchFamily="18" charset="0"/>
              </a:rPr>
              <a:t>Jupyter</a:t>
            </a:r>
            <a:r>
              <a:rPr lang="en-US" sz="2000" dirty="0">
                <a:latin typeface="Times New Roman" pitchFamily="18" charset="0"/>
                <a:ea typeface="Times New Roman" pitchFamily="18" charset="0"/>
                <a:cs typeface="Times New Roman" pitchFamily="18" charset="0"/>
              </a:rPr>
              <a:t> Notebook</a:t>
            </a:r>
          </a:p>
          <a:p>
            <a:pPr algn="just">
              <a:lnSpc>
                <a:spcPct val="150000"/>
              </a:lnSpc>
            </a:pPr>
            <a:r>
              <a:rPr lang="en-US" sz="2000" dirty="0">
                <a:latin typeface="Times New Roman" pitchFamily="18" charset="0"/>
                <a:ea typeface="Times New Roman" pitchFamily="18" charset="0"/>
                <a:cs typeface="Times New Roman" pitchFamily="18" charset="0"/>
              </a:rPr>
              <a:t>Programming Language	:             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762000" y="533400"/>
            <a:ext cx="2895599" cy="369332"/>
          </a:xfrm>
          <a:prstGeom prst="rect">
            <a:avLst/>
          </a:prstGeom>
        </p:spPr>
        <p:txBody>
          <a:bodyPr wrap="square">
            <a:spAutoFit/>
          </a:bodyPr>
          <a:lstStyle/>
          <a:p>
            <a:pPr lvl="0" algn="just" fontAlgn="base">
              <a:spcBef>
                <a:spcPct val="0"/>
              </a:spcBef>
              <a:spcAft>
                <a:spcPct val="0"/>
              </a:spcAft>
            </a:pPr>
            <a:r>
              <a:rPr lang="en-US" b="1" dirty="0">
                <a:latin typeface="Times New Roman" pitchFamily="18" charset="0"/>
                <a:ea typeface="Calibri" pitchFamily="34" charset="0"/>
                <a:cs typeface="Times New Roman" pitchFamily="18" charset="0"/>
              </a:rPr>
              <a:t>System  Architecture</a:t>
            </a:r>
            <a:endParaRPr lang="en-US" sz="2400" dirty="0">
              <a:latin typeface="Arial" pitchFamily="34" charset="0"/>
              <a:cs typeface="Arial" pitchFamily="34" charset="0"/>
            </a:endParaRPr>
          </a:p>
        </p:txBody>
      </p:sp>
      <p:pic>
        <p:nvPicPr>
          <p:cNvPr id="3" name="Picture 2">
            <a:extLst>
              <a:ext uri="{FF2B5EF4-FFF2-40B4-BE49-F238E27FC236}">
                <a16:creationId xmlns:a16="http://schemas.microsoft.com/office/drawing/2014/main" id="{F81D78CA-BA7E-4964-90AE-ABC253CEB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35" y="1600200"/>
            <a:ext cx="8625130" cy="2971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077200" cy="3730752"/>
          </a:xfrm>
        </p:spPr>
        <p:txBody>
          <a:bodyPr>
            <a:noAutofit/>
          </a:bodyPr>
          <a:lstStyle/>
          <a:p>
            <a:pPr algn="just">
              <a:lnSpc>
                <a:spcPct val="150000"/>
              </a:lnSpc>
              <a:buNone/>
            </a:pPr>
            <a:r>
              <a:rPr lang="en-US" sz="2000" b="1" dirty="0">
                <a:latin typeface="Times New Roman" pitchFamily="18" charset="0"/>
                <a:cs typeface="Times New Roman" pitchFamily="18" charset="0"/>
              </a:rPr>
              <a:t>    OBJECTIVE</a:t>
            </a:r>
          </a:p>
          <a:p>
            <a:pPr algn="just">
              <a:lnSpc>
                <a:spcPct val="150000"/>
              </a:lnSpc>
              <a:buNone/>
            </a:pPr>
            <a:endParaRPr lang="en-US" sz="2000" dirty="0">
              <a:latin typeface="Times New Roman" pitchFamily="18" charset="0"/>
              <a:cs typeface="Times New Roman" pitchFamily="18" charset="0"/>
            </a:endParaRPr>
          </a:p>
          <a:p>
            <a:pPr algn="just">
              <a:lnSpc>
                <a:spcPct val="150000"/>
              </a:lnSpc>
              <a:buNone/>
            </a:pPr>
            <a:r>
              <a:rPr lang="en-US" sz="1600" dirty="0">
                <a:latin typeface="Times New Roman" pitchFamily="18" charset="0"/>
                <a:cs typeface="Times New Roman" pitchFamily="18" charset="0"/>
              </a:rPr>
              <a:t>	</a:t>
            </a:r>
            <a:r>
              <a:rPr lang="en-US" sz="1800" dirty="0">
                <a:effectLst/>
                <a:latin typeface="Times New Roman" panose="02020603050405020304" pitchFamily="18" charset="0"/>
                <a:ea typeface="Times New Roman" panose="02020603050405020304" pitchFamily="18" charset="0"/>
              </a:rPr>
              <a:t>To build a model for predicting the price of used cars in Bosnia and Herzegovina</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data used for the prediction was collected from the web portal autopijaca.ba.</a:t>
            </a:r>
          </a:p>
          <a:p>
            <a:pPr algn="just">
              <a:lnSpc>
                <a:spcPct val="150000"/>
              </a:lnSpc>
              <a:buNone/>
            </a:pPr>
            <a:r>
              <a:rPr lang="en-US" sz="1800" dirty="0">
                <a:latin typeface="Times New Roman" panose="02020603050405020304" pitchFamily="18" charset="0"/>
                <a:cs typeface="Times New Roman" pitchFamily="18" charset="0"/>
              </a:rPr>
              <a:t>	Linear regression algorithm has been used for this implementation.</a:t>
            </a:r>
            <a:endParaRPr lang="en-US" sz="1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381000" y="304800"/>
            <a:ext cx="2667000" cy="7540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Arial" pitchFamily="34" charset="0"/>
                <a:ea typeface="Calibri" pitchFamily="34" charset="0"/>
                <a:cs typeface="Times New Roman" pitchFamily="18" charset="0"/>
              </a:rPr>
              <a:t>Uml Diagrams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Calibri" pitchFamily="34" charset="0"/>
                <a:cs typeface="Times New Roman" pitchFamily="18" charset="0"/>
              </a:rPr>
              <a:t>Use Case Diagram</a:t>
            </a:r>
            <a:endParaRPr kumimoji="0" lang="en-US" sz="28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452A2EA9-36AD-43F2-A57B-965ADD6E6EB9}"/>
              </a:ext>
            </a:extLst>
          </p:cNvPr>
          <p:cNvPicPr/>
          <p:nvPr/>
        </p:nvPicPr>
        <p:blipFill>
          <a:blip r:embed="rId3"/>
          <a:srcRect/>
          <a:stretch>
            <a:fillRect/>
          </a:stretch>
        </p:blipFill>
        <p:spPr bwMode="auto">
          <a:xfrm>
            <a:off x="1504950" y="533400"/>
            <a:ext cx="6134100" cy="6324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228600"/>
            <a:ext cx="1770036" cy="369332"/>
          </a:xfrm>
          <a:prstGeom prst="rect">
            <a:avLst/>
          </a:prstGeom>
        </p:spPr>
        <p:txBody>
          <a:bodyPr wrap="none">
            <a:spAutoFit/>
          </a:bodyPr>
          <a:lstStyle/>
          <a:p>
            <a:r>
              <a:rPr lang="en-US" b="1" dirty="0"/>
              <a:t>Class Diagram</a:t>
            </a:r>
          </a:p>
        </p:txBody>
      </p:sp>
      <p:pic>
        <p:nvPicPr>
          <p:cNvPr id="5" name="Picture 4">
            <a:extLst>
              <a:ext uri="{FF2B5EF4-FFF2-40B4-BE49-F238E27FC236}">
                <a16:creationId xmlns:a16="http://schemas.microsoft.com/office/drawing/2014/main" id="{36B575D8-6859-4765-AF91-F2C64C67D65C}"/>
              </a:ext>
            </a:extLst>
          </p:cNvPr>
          <p:cNvPicPr/>
          <p:nvPr/>
        </p:nvPicPr>
        <p:blipFill>
          <a:blip r:embed="rId3"/>
          <a:srcRect/>
          <a:stretch>
            <a:fillRect/>
          </a:stretch>
        </p:blipFill>
        <p:spPr bwMode="auto">
          <a:xfrm>
            <a:off x="1752600" y="746442"/>
            <a:ext cx="6376035" cy="588295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533400" y="228600"/>
            <a:ext cx="189026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itchFamily="34" charset="0"/>
                <a:ea typeface="Calibri" pitchFamily="34" charset="0"/>
                <a:cs typeface="Times New Roman" pitchFamily="18" charset="0"/>
              </a:rPr>
              <a:t>Object Diagram</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D94448F2-53FD-4A9E-8F64-ED9F984AE957}"/>
              </a:ext>
            </a:extLst>
          </p:cNvPr>
          <p:cNvPicPr/>
          <p:nvPr/>
        </p:nvPicPr>
        <p:blipFill>
          <a:blip r:embed="rId3"/>
          <a:srcRect/>
          <a:stretch>
            <a:fillRect/>
          </a:stretch>
        </p:blipFill>
        <p:spPr bwMode="auto">
          <a:xfrm>
            <a:off x="1143000" y="685800"/>
            <a:ext cx="7086600" cy="5715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533400" y="381000"/>
            <a:ext cx="180049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3700" algn="l"/>
              </a:tabLst>
            </a:pPr>
            <a:r>
              <a:rPr kumimoji="0" lang="en-US" b="1" i="0" u="none" strike="noStrike" cap="none" normalizeH="0" baseline="0" dirty="0">
                <a:ln>
                  <a:noFill/>
                </a:ln>
                <a:solidFill>
                  <a:schemeClr val="tx1"/>
                </a:solidFill>
                <a:effectLst/>
                <a:latin typeface="Arial" pitchFamily="34" charset="0"/>
                <a:ea typeface="Calibri" pitchFamily="34" charset="0"/>
                <a:cs typeface="Times New Roman" pitchFamily="18" charset="0"/>
              </a:rPr>
              <a:t>State  Diagram</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37D070AE-7D99-4E48-BE90-BA6FBD532368}"/>
              </a:ext>
            </a:extLst>
          </p:cNvPr>
          <p:cNvPicPr/>
          <p:nvPr/>
        </p:nvPicPr>
        <p:blipFill>
          <a:blip r:embed="rId3"/>
          <a:srcRect/>
          <a:stretch>
            <a:fillRect/>
          </a:stretch>
        </p:blipFill>
        <p:spPr bwMode="auto">
          <a:xfrm>
            <a:off x="2514600" y="609600"/>
            <a:ext cx="6477000" cy="6019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2193229" cy="369332"/>
          </a:xfrm>
          <a:prstGeom prst="rect">
            <a:avLst/>
          </a:prstGeom>
        </p:spPr>
        <p:txBody>
          <a:bodyPr wrap="none">
            <a:spAutoFit/>
          </a:bodyPr>
          <a:lstStyle/>
          <a:p>
            <a:r>
              <a:rPr lang="en-US" b="1" dirty="0"/>
              <a:t>Sequence Diagram</a:t>
            </a:r>
          </a:p>
        </p:txBody>
      </p:sp>
      <p:pic>
        <p:nvPicPr>
          <p:cNvPr id="4" name="Picture 3">
            <a:extLst>
              <a:ext uri="{FF2B5EF4-FFF2-40B4-BE49-F238E27FC236}">
                <a16:creationId xmlns:a16="http://schemas.microsoft.com/office/drawing/2014/main" id="{BBE9205E-EC8E-4B3F-B4B8-D62BBB867A71}"/>
              </a:ext>
            </a:extLst>
          </p:cNvPr>
          <p:cNvPicPr/>
          <p:nvPr/>
        </p:nvPicPr>
        <p:blipFill>
          <a:blip r:embed="rId3"/>
          <a:srcRect/>
          <a:stretch>
            <a:fillRect/>
          </a:stretch>
        </p:blipFill>
        <p:spPr bwMode="auto">
          <a:xfrm>
            <a:off x="609600" y="838200"/>
            <a:ext cx="8001000" cy="6019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533400" y="228600"/>
            <a:ext cx="238558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Calibri" pitchFamily="34" charset="0"/>
                <a:cs typeface="Times New Roman" pitchFamily="18" charset="0"/>
              </a:rPr>
              <a:t>Collaboration Diagram</a:t>
            </a:r>
            <a:endParaRPr kumimoji="0" lang="en-US" sz="28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A171F535-63D9-4C4A-8C08-FC693FB8AFA5}"/>
              </a:ext>
            </a:extLst>
          </p:cNvPr>
          <p:cNvPicPr/>
          <p:nvPr/>
        </p:nvPicPr>
        <p:blipFill>
          <a:blip r:embed="rId3"/>
          <a:srcRect/>
          <a:stretch>
            <a:fillRect/>
          </a:stretch>
        </p:blipFill>
        <p:spPr bwMode="auto">
          <a:xfrm>
            <a:off x="533400" y="685800"/>
            <a:ext cx="7848600" cy="563879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685800" y="304800"/>
            <a:ext cx="253146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itchFamily="34" charset="0"/>
                <a:ea typeface="Calibri" pitchFamily="34" charset="0"/>
                <a:cs typeface="Times New Roman" pitchFamily="18" charset="0"/>
              </a:rPr>
              <a:t>Component Diagram:</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61D61E66-0044-4271-A4D3-97BFF1DEBFFE}"/>
              </a:ext>
            </a:extLst>
          </p:cNvPr>
          <p:cNvPicPr/>
          <p:nvPr/>
        </p:nvPicPr>
        <p:blipFill>
          <a:blip r:embed="rId3"/>
          <a:srcRect/>
          <a:stretch>
            <a:fillRect/>
          </a:stretch>
        </p:blipFill>
        <p:spPr bwMode="auto">
          <a:xfrm>
            <a:off x="381000" y="927860"/>
            <a:ext cx="8077200" cy="562534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6016752"/>
          </a:xfrm>
        </p:spPr>
        <p:txBody>
          <a:bodyPr>
            <a:noAutofit/>
          </a:bodyPr>
          <a:lstStyle/>
          <a:p>
            <a:pPr algn="just">
              <a:lnSpc>
                <a:spcPct val="150000"/>
              </a:lnSpc>
              <a:buNone/>
            </a:pPr>
            <a:r>
              <a:rPr lang="en-US" b="1" dirty="0">
                <a:latin typeface="Times New Roman" pitchFamily="18" charset="0"/>
                <a:cs typeface="Times New Roman" pitchFamily="18" charset="0"/>
              </a:rPr>
              <a:t>   </a:t>
            </a:r>
            <a:r>
              <a:rPr lang="en-US" sz="2000" b="1" dirty="0">
                <a:latin typeface="Times New Roman" pitchFamily="18" charset="0"/>
                <a:cs typeface="Times New Roman" pitchFamily="18" charset="0"/>
              </a:rPr>
              <a:t>ABSTRACT</a:t>
            </a:r>
            <a:endParaRPr lang="en-US" dirty="0">
              <a:latin typeface="Times New Roman" pitchFamily="18" charset="0"/>
              <a:cs typeface="Times New Roman"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car price prediction has been a high interest research area, as it requires noticeable effort and knowledge of the field expert. Considerable number of distinct attributes are examined for the reliable and accurate prediction. To build a model for predicting the price of used cars in Bosnia and Herzegovina, we applied machine learning technique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Linear Regression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However, the mentioned technique was applied to work as an ensemble. The data used for the prediction was collected from the web portal autopijaca.ba. The prediction model was integrated in Python. Furthermore, the model was evaluated using test data and the accuracy of 89.86% was obtained.</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buNone/>
            </a:pPr>
            <a:endParaRPr lang="en-US" sz="1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2BBB67-1A0E-4D95-A357-0250C1F86D19}"/>
              </a:ext>
            </a:extLst>
          </p:cNvPr>
          <p:cNvSpPr>
            <a:spLocks noGrp="1"/>
          </p:cNvSpPr>
          <p:nvPr>
            <p:ph type="title"/>
          </p:nvPr>
        </p:nvSpPr>
        <p:spPr>
          <a:xfrm>
            <a:off x="419100" y="990600"/>
            <a:ext cx="8305800" cy="475488"/>
          </a:xfrm>
        </p:spPr>
        <p:txBody>
          <a:bodyPr>
            <a:normAutofit/>
          </a:bodyPr>
          <a:lstStyle/>
          <a:p>
            <a:r>
              <a:rPr lang="en-IN" sz="2000" b="1" dirty="0">
                <a:latin typeface="Times New Roman" panose="02020603050405020304" pitchFamily="18" charset="0"/>
                <a:cs typeface="Times New Roman" panose="02020603050405020304" pitchFamily="18" charset="0"/>
              </a:rPr>
              <a:t>SNAPSHOTS</a:t>
            </a:r>
          </a:p>
        </p:txBody>
      </p:sp>
      <p:pic>
        <p:nvPicPr>
          <p:cNvPr id="8" name="Picture 7">
            <a:extLst>
              <a:ext uri="{FF2B5EF4-FFF2-40B4-BE49-F238E27FC236}">
                <a16:creationId xmlns:a16="http://schemas.microsoft.com/office/drawing/2014/main" id="{A7D56A4D-739D-44FB-ADC3-8473975D8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516" y="2279725"/>
            <a:ext cx="3638734" cy="2712942"/>
          </a:xfrm>
          <a:prstGeom prst="rect">
            <a:avLst/>
          </a:prstGeom>
        </p:spPr>
      </p:pic>
      <p:pic>
        <p:nvPicPr>
          <p:cNvPr id="10" name="Picture 9">
            <a:extLst>
              <a:ext uri="{FF2B5EF4-FFF2-40B4-BE49-F238E27FC236}">
                <a16:creationId xmlns:a16="http://schemas.microsoft.com/office/drawing/2014/main" id="{9E7C80C2-6501-4822-830D-F3935C98CF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5252" y="2279725"/>
            <a:ext cx="3943532" cy="2712942"/>
          </a:xfrm>
          <a:prstGeom prst="rect">
            <a:avLst/>
          </a:prstGeom>
        </p:spPr>
      </p:pic>
    </p:spTree>
    <p:extLst>
      <p:ext uri="{BB962C8B-B14F-4D97-AF65-F5344CB8AC3E}">
        <p14:creationId xmlns:p14="http://schemas.microsoft.com/office/powerpoint/2010/main" val="3125970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16878B-C0B5-4547-ADF5-FA23E0AF0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19200"/>
            <a:ext cx="6629399" cy="4191000"/>
          </a:xfrm>
          <a:prstGeom prst="rect">
            <a:avLst/>
          </a:prstGeom>
        </p:spPr>
      </p:pic>
    </p:spTree>
    <p:extLst>
      <p:ext uri="{BB962C8B-B14F-4D97-AF65-F5344CB8AC3E}">
        <p14:creationId xmlns:p14="http://schemas.microsoft.com/office/powerpoint/2010/main" val="113291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D7B9B3-9D0E-4E5C-90B6-80DFD3A49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295400"/>
            <a:ext cx="6705600" cy="3962400"/>
          </a:xfrm>
          <a:prstGeom prst="rect">
            <a:avLst/>
          </a:prstGeom>
        </p:spPr>
      </p:pic>
    </p:spTree>
    <p:extLst>
      <p:ext uri="{BB962C8B-B14F-4D97-AF65-F5344CB8AC3E}">
        <p14:creationId xmlns:p14="http://schemas.microsoft.com/office/powerpoint/2010/main" val="4249191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utput.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76200" y="771740"/>
            <a:ext cx="8991600" cy="51621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50000"/>
              </a:lnSpc>
            </a:pPr>
            <a:endParaRPr lang="en-US" dirty="0"/>
          </a:p>
          <a:p>
            <a:pPr algn="ctr">
              <a:lnSpc>
                <a:spcPct val="150000"/>
              </a:lnSpc>
            </a:pPr>
            <a:r>
              <a:rPr lang="en-US" b="1" dirty="0"/>
              <a:t>CONCLUSION</a:t>
            </a:r>
            <a:endParaRPr lang="en-US" dirty="0"/>
          </a:p>
          <a:p>
            <a:pPr algn="ctr">
              <a:lnSpc>
                <a:spcPct val="150000"/>
              </a:lnSpc>
            </a:pPr>
            <a:endParaRPr lang="en-US" b="1" dirty="0">
              <a:latin typeface="Times New Roman" pitchFamily="18" charset="0"/>
              <a:cs typeface="Times New Roman"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Car price prediction can be a challenging task due to the high number of attributes that should be considered for the accurate prediction. The major step in the prediction process is collection and preprocessing of the data. </a:t>
            </a:r>
          </a:p>
          <a:p>
            <a:pPr marL="0" marR="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cleaning is one of the processes that increases prediction performance, yet insufficient for the cases of complex data sets as the one in this research. Applying </a:t>
            </a:r>
            <a:r>
              <a:rPr lang="en-US" dirty="0">
                <a:latin typeface="Times New Roman" panose="02020603050405020304" pitchFamily="18" charset="0"/>
                <a:ea typeface="Times New Roman" panose="02020603050405020304" pitchFamily="18" charset="0"/>
                <a:cs typeface="Times New Roman" panose="02020603050405020304" pitchFamily="18" charset="0"/>
              </a:rPr>
              <a:t>k-means clustering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algorithm on the data set, accuracy was less than 50%. Therefore the linear regression algorithm has been proposed and this algorithm gains accuracy of </a:t>
            </a:r>
            <a:r>
              <a:rPr lang="en-US" dirty="0">
                <a:latin typeface="Times New Roman" panose="02020603050405020304" pitchFamily="18" charset="0"/>
                <a:ea typeface="Times New Roman" panose="02020603050405020304" pitchFamily="18" charset="0"/>
                <a:cs typeface="Times New Roman" panose="02020603050405020304" pitchFamily="18" charset="0"/>
              </a:rPr>
              <a:t>89.86</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is significant improvement compared to k-means clustering approach. However, the drawback of the proposed system is </a:t>
            </a:r>
            <a:r>
              <a:rPr lang="en-US" dirty="0">
                <a:latin typeface="Times New Roman" panose="02020603050405020304" pitchFamily="18" charset="0"/>
                <a:ea typeface="Times New Roman" panose="02020603050405020304" pitchFamily="18" charset="0"/>
                <a:cs typeface="Times New Roman" panose="02020603050405020304" pitchFamily="18" charset="0"/>
              </a:rPr>
              <a:t>that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linear regression is susceptible to overfitting.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ChangeArrowheads="1"/>
          </p:cNvSpPr>
          <p:nvPr/>
        </p:nvSpPr>
        <p:spPr bwMode="auto">
          <a:xfrm>
            <a:off x="381000" y="1287204"/>
            <a:ext cx="8382000" cy="2864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lnSpc>
                <a:spcPct val="150000"/>
              </a:lnSpc>
              <a:spcBef>
                <a:spcPct val="0"/>
              </a:spcBef>
              <a:spcAft>
                <a:spcPct val="0"/>
              </a:spcAft>
              <a:tabLst>
                <a:tab pos="0" algn="l"/>
                <a:tab pos="1771650" algn="l"/>
              </a:tabLst>
            </a:pPr>
            <a:endParaRPr lang="en-US" sz="1200" dirty="0">
              <a:latin typeface="Times New Roman" pitchFamily="18" charset="0"/>
              <a:cs typeface="Times New Roman" pitchFamily="18" charset="0"/>
            </a:endParaRPr>
          </a:p>
          <a:p>
            <a:pPr algn="ctr">
              <a:lnSpc>
                <a:spcPct val="150000"/>
              </a:lnSpc>
            </a:pPr>
            <a:r>
              <a:rPr lang="en-US" sz="2000" b="1" dirty="0">
                <a:latin typeface="Times New Roman" pitchFamily="18" charset="0"/>
                <a:cs typeface="Times New Roman" pitchFamily="18" charset="0"/>
              </a:rPr>
              <a:t>FUTURE ENHANCEMENT</a:t>
            </a:r>
            <a:endParaRPr lang="en-US" b="1"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marL="0" marR="0" algn="just">
              <a:lnSpc>
                <a:spcPct val="150000"/>
              </a:lnSpc>
              <a:spcBef>
                <a:spcPts val="0"/>
              </a:spcBef>
              <a:spcAft>
                <a:spcPts val="1000"/>
              </a:spcAft>
              <a:tabLst>
                <a:tab pos="0" algn="l"/>
                <a:tab pos="17716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Although, this system has achieved astonishing performance in car price prediction problem our aim for the future research is to test this system to work successfully with various data sets. We will extend our test data with eBay and OLX used cars data sets and validate the proposed approach.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2057400"/>
            <a:ext cx="7696200" cy="2743200"/>
          </a:xfrm>
        </p:spPr>
        <p:txBody>
          <a:bodyPr>
            <a:normAutofit/>
          </a:bodyPr>
          <a:lstStyle/>
          <a:p>
            <a:pPr>
              <a:buNone/>
            </a:pPr>
            <a:r>
              <a:rPr lang="en-US" sz="8000" dirty="0"/>
              <a:t>      Thank you.</a:t>
            </a:r>
          </a:p>
          <a:p>
            <a:pPr>
              <a:buNone/>
            </a:pPr>
            <a:r>
              <a:rPr lang="en-US" sz="3200" dirty="0"/>
              <a:t>                        Any queries?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idx="1"/>
          </p:nvPr>
        </p:nvSpPr>
        <p:spPr bwMode="auto">
          <a:xfrm>
            <a:off x="228600" y="597166"/>
            <a:ext cx="8534400" cy="47291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buNone/>
            </a:pPr>
            <a:endParaRPr lang="en-US" sz="1800" dirty="0">
              <a:latin typeface="Times New Roman" pitchFamily="18" charset="0"/>
              <a:cs typeface="Times New Roman" pitchFamily="18" charset="0"/>
            </a:endParaRPr>
          </a:p>
          <a:p>
            <a:pPr algn="ctr">
              <a:buNone/>
            </a:pPr>
            <a:r>
              <a:rPr lang="en-US" sz="1800" b="1" dirty="0">
                <a:latin typeface="Times New Roman" pitchFamily="18" charset="0"/>
                <a:cs typeface="Times New Roman" pitchFamily="18" charset="0"/>
              </a:rPr>
              <a:t>INTRODUCTION</a:t>
            </a:r>
            <a:endParaRPr lang="en-US" sz="1600" b="1"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a:p>
            <a:pPr marL="0" marR="0" indent="25908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Car price prediction is somehow interesting and popular problem. Accurate car price prediction involves expert knowledge, because price usually depends on many distinctive features and factors. Typically, most significant ones are brand and model, age, horsepower and mileage. The fuel type used in the car as well as fuel consumption per mile highly affect price of a car due to a frequent changes in the price of a fuel. Different features like exterior color, door number, type of transmission, dimensions, safety, air condition, interior, whether it has navigation or not will also influence the car price. In this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project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have applied linear regression method in order to achieve higher precision of the used car price prediction.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tx1"/>
                </a:solidFill>
                <a:latin typeface="Times New Roman" pitchFamily="18" charset="0"/>
                <a:cs typeface="Times New Roman" pitchFamily="18" charset="0"/>
              </a:rPr>
              <a:t> EXISTING SYSTEM</a:t>
            </a:r>
            <a:r>
              <a:rPr lang="en-US" sz="2000" b="1" dirty="0">
                <a:solidFill>
                  <a:schemeClr val="tx1"/>
                </a:solidFill>
              </a:rPr>
              <a:t>:</a:t>
            </a:r>
          </a:p>
        </p:txBody>
      </p:sp>
      <p:sp>
        <p:nvSpPr>
          <p:cNvPr id="3" name="Content Placeholder 2"/>
          <p:cNvSpPr>
            <a:spLocks noGrp="1"/>
          </p:cNvSpPr>
          <p:nvPr>
            <p:ph idx="1"/>
          </p:nvPr>
        </p:nvSpPr>
        <p:spPr>
          <a:xfrm>
            <a:off x="457200" y="1935480"/>
            <a:ext cx="8229600" cy="4389120"/>
          </a:xfrm>
        </p:spPr>
        <p:txBody>
          <a:bodyPr/>
          <a:lstStyle/>
          <a:p>
            <a:pPr>
              <a:buNone/>
            </a:pPr>
            <a:r>
              <a:rPr lang="en-US" sz="1800" dirty="0">
                <a:latin typeface="Times New Roman" pitchFamily="18" charset="0"/>
                <a:cs typeface="Times New Roman" pitchFamily="18" charset="0"/>
              </a:rPr>
              <a:t> In existing system they are implementing car price prediction system using k-means algorithm.</a:t>
            </a:r>
          </a:p>
          <a:p>
            <a:pPr>
              <a:buNone/>
            </a:pP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Existing  System Disadvantages:</a:t>
            </a:r>
          </a:p>
          <a:p>
            <a:r>
              <a:rPr lang="en-US" sz="1800" dirty="0"/>
              <a:t>Less accuracy</a:t>
            </a:r>
          </a:p>
          <a:p>
            <a:r>
              <a:rPr lang="en-US" sz="1800" dirty="0"/>
              <a:t>Difficult to predict</a:t>
            </a:r>
          </a:p>
          <a:p>
            <a:r>
              <a:rPr lang="en-US" sz="1800" dirty="0"/>
              <a:t>With global clusters, it doesn’t work well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457200"/>
          </a:xfrm>
        </p:spPr>
        <p:txBody>
          <a:bodyPr>
            <a:normAutofit/>
          </a:bodyPr>
          <a:lstStyle/>
          <a:p>
            <a:r>
              <a:rPr lang="en-US" sz="2000" b="1" dirty="0">
                <a:solidFill>
                  <a:schemeClr val="tx1"/>
                </a:solidFill>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lstStyle/>
          <a:p>
            <a:r>
              <a:rPr lang="en-US" sz="1800" dirty="0"/>
              <a:t>In this system we are implementing effective car price prediction system using linear regression. We can give the input as in CSV file or manually entry to the system. After taking input the algorithms applied. After accessing data set the operation is performed and effective results are obtained. </a:t>
            </a:r>
          </a:p>
          <a:p>
            <a:pPr>
              <a:buNone/>
            </a:pPr>
            <a:endParaRPr lang="en-US" sz="2000" b="1" dirty="0"/>
          </a:p>
          <a:p>
            <a:pPr>
              <a:buNone/>
            </a:pPr>
            <a:r>
              <a:rPr lang="en-US" sz="2000" b="1" dirty="0"/>
              <a:t>Proposed System  Advantages:</a:t>
            </a:r>
          </a:p>
          <a:p>
            <a:r>
              <a:rPr lang="en-US" sz="2000" dirty="0"/>
              <a:t>Easy to predict </a:t>
            </a:r>
          </a:p>
          <a:p>
            <a:r>
              <a:rPr lang="en-US" sz="2000" dirty="0"/>
              <a:t>High accuracy rate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169152"/>
          </a:xfrm>
        </p:spPr>
        <p:txBody>
          <a:bodyPr>
            <a:normAutofit/>
          </a:bodyPr>
          <a:lstStyle/>
          <a:p>
            <a:pPr marL="0" marR="0" indent="0" algn="just">
              <a:lnSpc>
                <a:spcPct val="150000"/>
              </a:lnSpc>
              <a:spcBef>
                <a:spcPts val="0"/>
              </a:spcBef>
              <a:spcAft>
                <a:spcPts val="1000"/>
              </a:spcAft>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just">
              <a:lnSpc>
                <a:spcPct val="15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Title: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Predicting the price of used cars using machine learning techniques.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Pudaruth</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Year:2017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1125"/>
              </a:spcAft>
            </a:pPr>
            <a:r>
              <a:rPr lang="en-US" sz="1800" b="1" dirty="0">
                <a:solidFill>
                  <a:srgbClr val="000000"/>
                </a:solidFill>
                <a:effectLst/>
                <a:latin typeface="Times New Roman" panose="02020603050405020304" pitchFamily="18" charset="0"/>
                <a:ea typeface="Times New Roman" panose="02020603050405020304" pitchFamily="18" charset="0"/>
              </a:rPr>
              <a:t>Description: A</a:t>
            </a:r>
            <a:r>
              <a:rPr lang="en-US" sz="1800" dirty="0">
                <a:solidFill>
                  <a:srgbClr val="000000"/>
                </a:solidFill>
                <a:effectLst/>
                <a:latin typeface="Times New Roman" panose="02020603050405020304" pitchFamily="18" charset="0"/>
                <a:ea typeface="Times New Roman" panose="02020603050405020304" pitchFamily="18" charset="0"/>
              </a:rPr>
              <a:t>ccording to a World Economic Forum’s report, AI-enabled automation will generate 133 million new jobs globally by 2022. And in India itself, the demand for AI talent pool is expected to skyrocket with the government’s steps towards digitization, and multiple organizations accelerating their digital transformation initiatives. Are you ready to ride the wave? The BITS </a:t>
            </a:r>
            <a:r>
              <a:rPr lang="en-US" sz="1800" dirty="0" err="1">
                <a:solidFill>
                  <a:srgbClr val="000000"/>
                </a:solidFill>
                <a:effectLst/>
                <a:latin typeface="Times New Roman" panose="02020603050405020304" pitchFamily="18" charset="0"/>
                <a:ea typeface="Times New Roman" panose="02020603050405020304" pitchFamily="18" charset="0"/>
              </a:rPr>
              <a:t>Pilani</a:t>
            </a:r>
            <a:r>
              <a:rPr lang="en-US" sz="1800" dirty="0">
                <a:solidFill>
                  <a:srgbClr val="000000"/>
                </a:solidFill>
                <a:effectLst/>
                <a:latin typeface="Times New Roman" panose="02020603050405020304" pitchFamily="18" charset="0"/>
                <a:ea typeface="Times New Roman" panose="02020603050405020304" pitchFamily="18" charset="0"/>
              </a:rPr>
              <a:t> 11-month online PG </a:t>
            </a:r>
            <a:r>
              <a:rPr lang="en-US" sz="1800" dirty="0" err="1">
                <a:solidFill>
                  <a:srgbClr val="000000"/>
                </a:solidFill>
                <a:effectLst/>
                <a:latin typeface="Times New Roman" panose="02020603050405020304" pitchFamily="18" charset="0"/>
                <a:ea typeface="Times New Roman" panose="02020603050405020304" pitchFamily="18" charset="0"/>
              </a:rPr>
              <a:t>Programme</a:t>
            </a:r>
            <a:r>
              <a:rPr lang="en-US" sz="1800" dirty="0">
                <a:solidFill>
                  <a:srgbClr val="000000"/>
                </a:solidFill>
                <a:effectLst/>
                <a:latin typeface="Times New Roman" panose="02020603050405020304" pitchFamily="18" charset="0"/>
                <a:ea typeface="Times New Roman" panose="02020603050405020304" pitchFamily="18" charset="0"/>
              </a:rPr>
              <a:t> in AI &amp; ML is designed to help working professionals like you to develop an understanding of AI &amp; ML and its various building blocks.</a:t>
            </a:r>
            <a:endParaRPr lang="en-US" sz="1800" dirty="0">
              <a:effectLst/>
              <a:latin typeface="Times New Roman" panose="02020603050405020304" pitchFamily="18" charset="0"/>
              <a:ea typeface="Times New Roman" panose="02020603050405020304" pitchFamily="18" charset="0"/>
            </a:endParaRPr>
          </a:p>
          <a:p>
            <a:pPr marL="0" marR="0" indent="0">
              <a:lnSpc>
                <a:spcPct val="115000"/>
              </a:lnSpc>
              <a:spcBef>
                <a:spcPts val="0"/>
              </a:spcBef>
              <a:spcAft>
                <a:spcPts val="10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10600" cy="6858000"/>
          </a:xfrm>
        </p:spPr>
        <p:txBody>
          <a:bodyPr>
            <a:normAutofit fontScale="92500"/>
          </a:bodyPr>
          <a:lstStyle/>
          <a:p>
            <a:pPr marL="0" marR="0" algn="just">
              <a:lnSpc>
                <a:spcPct val="150000"/>
              </a:lnSpc>
              <a:spcBef>
                <a:spcPts val="0"/>
              </a:spcBef>
              <a:spcAft>
                <a:spcPts val="1125"/>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Title: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 expert system of price forecasting for used cars using adaptive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neurofuzzy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inference.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Year: 2009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Wu, J. D., Hsu, C. C., &amp; Chen, H.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Description: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 expert system for used cars price forecasting using adaptive neuro-fuzzy inference system (ANFIS) is presented in this paper. The proposed system consists of three parts: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Learn more about Data Acquisition System from ScienceDirect's AI-generated Topic Pages"/>
              </a:rPr>
              <a:t>data acquisition system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price forecasting algorithm and performance analysis. The effective factors in the present system for price forecasting are simply assumed as the mark of the car, manufacturing year and engine style. Further, the equipment of the car is considered to raise the performance of price forecasting. In price forecasting, to verify the effect of the proposed ANFIS, a conventional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tooltip="Learn more about artificial neural network from ScienceDirect's AI-generated Topic Pages"/>
              </a:rPr>
              <a:t>artificial neural network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(ANN) with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tooltip="Learn more about Backpropagation from ScienceDirect's AI-generated Topic Pages"/>
              </a:rPr>
              <a:t>back-propagation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(BP) network is compared with proposed ANFIS for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tooltip="Learn more about Price Forecast from ScienceDirect's AI-generated Topic Pages"/>
              </a:rPr>
              <a:t>price forecast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because of its adaptive learning capability. The ANFIS includes both fuzzy logic qualitative approximation and the adaptive neural network capability. The experimental result pointed out that the proposed expert system using ANFIS has more possibilities in used car price forecasting.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28600" y="381000"/>
            <a:ext cx="8534400" cy="49491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1771650" algn="l"/>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tab pos="177165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REQUIREMENTS ENGINEERING</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77165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GENERAL</a:t>
            </a:r>
          </a:p>
          <a:p>
            <a:pPr marL="0" marR="0" lvl="0" indent="0" algn="just" defTabSz="914400" rtl="0" eaLnBrk="0" fontAlgn="base" latinLnBrk="0" hangingPunct="0">
              <a:lnSpc>
                <a:spcPct val="150000"/>
              </a:lnSpc>
              <a:spcBef>
                <a:spcPct val="0"/>
              </a:spcBef>
              <a:spcAft>
                <a:spcPct val="0"/>
              </a:spcAft>
              <a:buClrTx/>
              <a:buSzTx/>
              <a:buFontTx/>
              <a:buNone/>
              <a:tabLst>
                <a:tab pos="1771650" algn="l"/>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These are the requirements for doing the project. Without using these tools and software’s we can’t do the project. So we have two requirements to do the project. They are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Hardware Requirements.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4572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Software Requirements.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600" b="1" dirty="0">
              <a:latin typeface="Times New Roman" pitchFamily="18" charset="0"/>
              <a:ea typeface="Times New Roman" pitchFamily="18" charset="0"/>
              <a:cs typeface="Times New Roman" pitchFamily="18" charset="0"/>
            </a:endParaRPr>
          </a:p>
          <a:p>
            <a:r>
              <a:rPr lang="en-US" sz="1600" b="1" dirty="0">
                <a:latin typeface="Times New Roman" pitchFamily="18" charset="0"/>
                <a:ea typeface="Times New Roman" pitchFamily="18" charset="0"/>
                <a:cs typeface="Times New Roman" pitchFamily="18" charset="0"/>
              </a:rPr>
              <a:t> HARDWARE REQUIREMENTS</a:t>
            </a:r>
          </a:p>
          <a:p>
            <a:pPr marL="0" marR="0" lvl="0" indent="0" algn="just" defTabSz="914400" rtl="0" eaLnBrk="0" fontAlgn="base" latinLnBrk="0" hangingPunct="0">
              <a:lnSpc>
                <a:spcPct val="150000"/>
              </a:lnSpc>
              <a:spcBef>
                <a:spcPct val="0"/>
              </a:spcBef>
              <a:spcAft>
                <a:spcPct val="0"/>
              </a:spcAft>
              <a:buClrTx/>
              <a:buSzTx/>
              <a:buFontTx/>
              <a:buNone/>
              <a:tabLst>
                <a:tab pos="177165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hardware requirements may serve as the basis for a contract for the implementation of the system and should therefore be a complete and consistent specification of the whole system. They are used by software engineers as the starting point for the system design.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24000"/>
            <a:ext cx="8153400" cy="2593018"/>
          </a:xfrm>
          <a:prstGeom prst="rect">
            <a:avLst/>
          </a:prstGeom>
        </p:spPr>
        <p:txBody>
          <a:bodyPr wrap="square">
            <a:spAutoFit/>
          </a:bodyPr>
          <a:lstStyle/>
          <a:p>
            <a:pPr lvl="0" fontAlgn="base">
              <a:spcBef>
                <a:spcPct val="0"/>
              </a:spcBef>
              <a:spcAft>
                <a:spcPct val="0"/>
              </a:spcAft>
            </a:pPr>
            <a:r>
              <a:rPr lang="en-US" sz="2000" dirty="0">
                <a:latin typeface="Times New Roman" pitchFamily="18" charset="0"/>
                <a:ea typeface="Calibri" pitchFamily="34" charset="0"/>
                <a:cs typeface="Times New Roman" pitchFamily="18" charset="0"/>
              </a:rPr>
              <a:t>HARDWARE REQUIREMENTS</a:t>
            </a:r>
          </a:p>
          <a:p>
            <a:pPr lvl="0" fontAlgn="base">
              <a:spcBef>
                <a:spcPct val="0"/>
              </a:spcBef>
              <a:spcAft>
                <a:spcPct val="0"/>
              </a:spcAft>
            </a:pPr>
            <a:endParaRPr lang="en-US" sz="2000" dirty="0">
              <a:latin typeface="Times New Roman" pitchFamily="18" charset="0"/>
              <a:ea typeface="Calibri" pitchFamily="34" charset="0"/>
              <a:cs typeface="Times New Roman" pitchFamily="18" charset="0"/>
            </a:endParaRPr>
          </a:p>
          <a:p>
            <a:pPr lvl="0" fontAlgn="base">
              <a:spcBef>
                <a:spcPct val="0"/>
              </a:spcBef>
              <a:spcAft>
                <a:spcPct val="0"/>
              </a:spcAft>
            </a:pPr>
            <a:endParaRPr lang="en-US" sz="1050" dirty="0">
              <a:latin typeface="Arial" pitchFamily="34" charset="0"/>
              <a:cs typeface="Arial" pitchFamily="34" charset="0"/>
            </a:endParaRPr>
          </a:p>
          <a:p>
            <a:pPr lvl="0" eaLnBrk="0" fontAlgn="base" hangingPunct="0">
              <a:spcBef>
                <a:spcPct val="0"/>
              </a:spcBef>
              <a:spcAft>
                <a:spcPct val="0"/>
              </a:spcAft>
              <a:buFontTx/>
              <a:buChar char="•"/>
            </a:pPr>
            <a:r>
              <a:rPr lang="en-US" sz="1600" dirty="0">
                <a:latin typeface="Times New Roman" pitchFamily="18" charset="0"/>
                <a:ea typeface="Calibri" pitchFamily="34" charset="0"/>
                <a:cs typeface="Times New Roman" pitchFamily="18" charset="0"/>
              </a:rPr>
              <a:t>PROCESSOR		:  	DUAL CORE 2 DUOS.</a:t>
            </a:r>
          </a:p>
          <a:p>
            <a:pPr lvl="0" eaLnBrk="0" fontAlgn="base" hangingPunct="0">
              <a:spcBef>
                <a:spcPct val="0"/>
              </a:spcBef>
              <a:spcAft>
                <a:spcPct val="0"/>
              </a:spcAft>
              <a:buFontTx/>
              <a:buChar char="•"/>
            </a:pPr>
            <a:endParaRPr lang="en-US" sz="1600" dirty="0">
              <a:latin typeface="Times New Roman" pitchFamily="18" charset="0"/>
              <a:ea typeface="Calibri" pitchFamily="34" charset="0"/>
              <a:cs typeface="Times New Roman" pitchFamily="18" charset="0"/>
            </a:endParaRPr>
          </a:p>
          <a:p>
            <a:pPr lvl="0" eaLnBrk="0" fontAlgn="base" hangingPunct="0">
              <a:spcBef>
                <a:spcPct val="0"/>
              </a:spcBef>
              <a:spcAft>
                <a:spcPct val="0"/>
              </a:spcAft>
            </a:pPr>
            <a:endParaRPr lang="en-US" sz="1050" dirty="0">
              <a:latin typeface="Arial" pitchFamily="34" charset="0"/>
              <a:cs typeface="Arial" pitchFamily="34" charset="0"/>
            </a:endParaRPr>
          </a:p>
          <a:p>
            <a:pPr lvl="0" eaLnBrk="0" fontAlgn="base" hangingPunct="0">
              <a:spcBef>
                <a:spcPct val="0"/>
              </a:spcBef>
              <a:spcAft>
                <a:spcPct val="0"/>
              </a:spcAft>
              <a:buFontTx/>
              <a:buChar char="•"/>
            </a:pPr>
            <a:r>
              <a:rPr lang="en-US" sz="1600" dirty="0">
                <a:latin typeface="Times New Roman" pitchFamily="18" charset="0"/>
                <a:ea typeface="Calibri" pitchFamily="34" charset="0"/>
                <a:cs typeface="Times New Roman" pitchFamily="18" charset="0"/>
              </a:rPr>
              <a:t>RAM			:	4GB DD RAM</a:t>
            </a:r>
          </a:p>
          <a:p>
            <a:pPr lvl="0" eaLnBrk="0" fontAlgn="base" hangingPunct="0">
              <a:spcBef>
                <a:spcPct val="0"/>
              </a:spcBef>
              <a:spcAft>
                <a:spcPct val="0"/>
              </a:spcAft>
              <a:buFontTx/>
              <a:buChar char="•"/>
            </a:pPr>
            <a:endParaRPr lang="en-US" sz="1600" dirty="0">
              <a:latin typeface="Times New Roman" pitchFamily="18" charset="0"/>
              <a:ea typeface="Calibri" pitchFamily="34" charset="0"/>
              <a:cs typeface="Times New Roman" pitchFamily="18" charset="0"/>
            </a:endParaRPr>
          </a:p>
          <a:p>
            <a:pPr lvl="0" eaLnBrk="0" fontAlgn="base" hangingPunct="0">
              <a:spcBef>
                <a:spcPct val="0"/>
              </a:spcBef>
              <a:spcAft>
                <a:spcPct val="0"/>
              </a:spcAft>
            </a:pPr>
            <a:endParaRPr lang="en-US" sz="1050" dirty="0">
              <a:latin typeface="Arial" pitchFamily="34" charset="0"/>
              <a:cs typeface="Arial" pitchFamily="34" charset="0"/>
            </a:endParaRPr>
          </a:p>
          <a:p>
            <a:pPr lvl="0" eaLnBrk="0" fontAlgn="base" hangingPunct="0">
              <a:spcBef>
                <a:spcPct val="0"/>
              </a:spcBef>
              <a:spcAft>
                <a:spcPct val="0"/>
              </a:spcAft>
              <a:buFontTx/>
              <a:buChar char="•"/>
            </a:pPr>
            <a:r>
              <a:rPr lang="en-US" sz="1600" dirty="0">
                <a:latin typeface="Times New Roman" pitchFamily="18" charset="0"/>
                <a:ea typeface="Calibri" pitchFamily="34" charset="0"/>
                <a:cs typeface="Times New Roman" pitchFamily="18" charset="0"/>
              </a:rPr>
              <a:t>HARD DISK 		:	250 GB</a:t>
            </a:r>
          </a:p>
          <a:p>
            <a:pPr lvl="0" eaLnBrk="0" fontAlgn="base" hangingPunct="0">
              <a:spcBef>
                <a:spcPct val="0"/>
              </a:spcBef>
              <a:spcAft>
                <a:spcPct val="0"/>
              </a:spcAft>
              <a:buFontTx/>
              <a:buChar char="•"/>
            </a:pPr>
            <a:endParaRPr lang="en-US" sz="11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1707</TotalTime>
  <Words>1745</Words>
  <Application>Microsoft Office PowerPoint</Application>
  <PresentationFormat>On-screen Show (4:3)</PresentationFormat>
  <Paragraphs>129</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Constantia</vt:lpstr>
      <vt:lpstr>Times New Roman</vt:lpstr>
      <vt:lpstr>Wingdings 2</vt:lpstr>
      <vt:lpstr>Flow</vt:lpstr>
      <vt:lpstr>    CAR PRICE ESTIMATION</vt:lpstr>
      <vt:lpstr>PowerPoint Presentation</vt:lpstr>
      <vt:lpstr>PowerPoint Presentation</vt:lpstr>
      <vt:lpstr> EXISTING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SNAPSHOTS</vt:lpstr>
      <vt:lpstr>PowerPoint Presentation</vt:lpstr>
      <vt:lpstr>PowerPoint Presentation</vt:lpstr>
      <vt:lpstr>PowerPoint Presentation</vt:lpstr>
      <vt:lpstr>PowerPoint Presentation</vt:lpstr>
      <vt:lpstr>PowerPoint Presentation</vt:lpstr>
      <vt:lpstr>PowerPoint Presentation</vt:lpstr>
    </vt:vector>
  </TitlesOfParts>
  <Company>vertilink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Attribute-Based Storage Supporting Secure DE duplication of Encrypted Data in Clouds  </dc:title>
  <dc:creator>vertilink; Vertilink Tech</dc:creator>
  <cp:lastModifiedBy>Mehul Kattela</cp:lastModifiedBy>
  <cp:revision>365</cp:revision>
  <dcterms:created xsi:type="dcterms:W3CDTF">2006-08-16T00:00:00Z</dcterms:created>
  <dcterms:modified xsi:type="dcterms:W3CDTF">2021-02-27T08:57:29Z</dcterms:modified>
</cp:coreProperties>
</file>